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277" r:id="rId3"/>
    <p:sldId id="317" r:id="rId4"/>
    <p:sldId id="318" r:id="rId5"/>
    <p:sldId id="279" r:id="rId6"/>
    <p:sldId id="280" r:id="rId7"/>
    <p:sldId id="312" r:id="rId8"/>
    <p:sldId id="323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319" r:id="rId17"/>
    <p:sldId id="320" r:id="rId18"/>
    <p:sldId id="328" r:id="rId19"/>
    <p:sldId id="331" r:id="rId20"/>
    <p:sldId id="330" r:id="rId21"/>
    <p:sldId id="329" r:id="rId22"/>
    <p:sldId id="325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A29B2-F22B-4581-9635-B4CAECC72A15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EBA27-7D7F-4948-B8BA-C7239192F3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52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59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58" indent="0" algn="ctr">
              <a:buNone/>
              <a:defRPr/>
            </a:lvl2pPr>
            <a:lvl3pPr marL="685715" indent="0" algn="ctr">
              <a:buNone/>
              <a:defRPr/>
            </a:lvl3pPr>
            <a:lvl4pPr marL="1028573" indent="0" algn="ctr">
              <a:buNone/>
              <a:defRPr/>
            </a:lvl4pPr>
            <a:lvl5pPr marL="1371431" indent="0" algn="ctr">
              <a:buNone/>
              <a:defRPr/>
            </a:lvl5pPr>
            <a:lvl6pPr marL="1714288" indent="0" algn="ctr">
              <a:buNone/>
              <a:defRPr/>
            </a:lvl6pPr>
            <a:lvl7pPr marL="2057146" indent="0" algn="ctr">
              <a:buNone/>
              <a:defRPr/>
            </a:lvl7pPr>
            <a:lvl8pPr marL="2400003" indent="0" algn="ctr">
              <a:buNone/>
              <a:defRPr/>
            </a:lvl8pPr>
            <a:lvl9pPr marL="2742861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217C-93A8-41C4-AF59-BEA6CB2155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26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C4C74-914E-46D4-9837-8816FDA13E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01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74643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A55B5-CD9C-433F-AFFA-DB8B67DEA5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15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74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10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14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448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13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21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33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4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3F09-671A-48E0-AEA3-7104D955A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66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49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945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70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873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39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1">
              <a:defRPr/>
            </a:pPr>
            <a:fld id="{FB851758-EE21-4435-ACC2-62BB455DDEB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 latinLnBrk="1">
                <a:defRPr/>
              </a:pPr>
              <a:t>2025-01-15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1">
              <a:defRPr/>
            </a:pPr>
            <a:fld id="{44E5D968-92BF-4A64-9729-DDF826BEB3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1" y="0"/>
            <a:ext cx="9144000" cy="8001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제목 개체 틀 1"/>
          <p:cNvSpPr>
            <a:spLocks noGrp="1"/>
          </p:cNvSpPr>
          <p:nvPr>
            <p:ph type="title"/>
          </p:nvPr>
        </p:nvSpPr>
        <p:spPr>
          <a:xfrm>
            <a:off x="150019" y="0"/>
            <a:ext cx="7886700" cy="81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SLI 파트너 EB" panose="02020603020101020101" pitchFamily="18" charset="-127"/>
                <a:ea typeface="SLI 파트너 EB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06126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58" indent="0">
              <a:buNone/>
              <a:defRPr sz="1350"/>
            </a:lvl2pPr>
            <a:lvl3pPr marL="685715" indent="0">
              <a:buNone/>
              <a:defRPr sz="1200"/>
            </a:lvl3pPr>
            <a:lvl4pPr marL="1028573" indent="0">
              <a:buNone/>
              <a:defRPr sz="1050"/>
            </a:lvl4pPr>
            <a:lvl5pPr marL="1371431" indent="0">
              <a:buNone/>
              <a:defRPr sz="1050"/>
            </a:lvl5pPr>
            <a:lvl6pPr marL="1714288" indent="0">
              <a:buNone/>
              <a:defRPr sz="1050"/>
            </a:lvl6pPr>
            <a:lvl7pPr marL="2057146" indent="0">
              <a:buNone/>
              <a:defRPr sz="1050"/>
            </a:lvl7pPr>
            <a:lvl8pPr marL="2400003" indent="0">
              <a:buNone/>
              <a:defRPr sz="1050"/>
            </a:lvl8pPr>
            <a:lvl9pPr marL="2742861" indent="0">
              <a:buNone/>
              <a:defRPr sz="10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4EB70-32F3-443C-8F86-B3AD785E3E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05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3C817-BD80-4344-B420-FA6AD5DC46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86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8" indent="0">
              <a:buNone/>
              <a:defRPr sz="1500" b="1"/>
            </a:lvl2pPr>
            <a:lvl3pPr marL="685715" indent="0">
              <a:buNone/>
              <a:defRPr sz="1350" b="1"/>
            </a:lvl3pPr>
            <a:lvl4pPr marL="1028573" indent="0">
              <a:buNone/>
              <a:defRPr sz="1200" b="1"/>
            </a:lvl4pPr>
            <a:lvl5pPr marL="1371431" indent="0">
              <a:buNone/>
              <a:defRPr sz="1200" b="1"/>
            </a:lvl5pPr>
            <a:lvl6pPr marL="1714288" indent="0">
              <a:buNone/>
              <a:defRPr sz="1200" b="1"/>
            </a:lvl6pPr>
            <a:lvl7pPr marL="2057146" indent="0">
              <a:buNone/>
              <a:defRPr sz="1200" b="1"/>
            </a:lvl7pPr>
            <a:lvl8pPr marL="2400003" indent="0">
              <a:buNone/>
              <a:defRPr sz="1200" b="1"/>
            </a:lvl8pPr>
            <a:lvl9pPr marL="2742861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8" indent="0">
              <a:buNone/>
              <a:defRPr sz="1500" b="1"/>
            </a:lvl2pPr>
            <a:lvl3pPr marL="685715" indent="0">
              <a:buNone/>
              <a:defRPr sz="1350" b="1"/>
            </a:lvl3pPr>
            <a:lvl4pPr marL="1028573" indent="0">
              <a:buNone/>
              <a:defRPr sz="1200" b="1"/>
            </a:lvl4pPr>
            <a:lvl5pPr marL="1371431" indent="0">
              <a:buNone/>
              <a:defRPr sz="1200" b="1"/>
            </a:lvl5pPr>
            <a:lvl6pPr marL="1714288" indent="0">
              <a:buNone/>
              <a:defRPr sz="1200" b="1"/>
            </a:lvl6pPr>
            <a:lvl7pPr marL="2057146" indent="0">
              <a:buNone/>
              <a:defRPr sz="1200" b="1"/>
            </a:lvl7pPr>
            <a:lvl8pPr marL="2400003" indent="0">
              <a:buNone/>
              <a:defRPr sz="1200" b="1"/>
            </a:lvl8pPr>
            <a:lvl9pPr marL="2742861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6957-4D6D-49D4-A603-4E9B1416BC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26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F393-E079-4346-8910-B97B4C1999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86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5B8-3B2B-44ED-B4A3-1DBEC82E6C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48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0" y="273052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0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58" indent="0">
              <a:buNone/>
              <a:defRPr sz="900"/>
            </a:lvl2pPr>
            <a:lvl3pPr marL="685715" indent="0">
              <a:buNone/>
              <a:defRPr sz="750"/>
            </a:lvl3pPr>
            <a:lvl4pPr marL="1028573" indent="0">
              <a:buNone/>
              <a:defRPr sz="675"/>
            </a:lvl4pPr>
            <a:lvl5pPr marL="1371431" indent="0">
              <a:buNone/>
              <a:defRPr sz="675"/>
            </a:lvl5pPr>
            <a:lvl6pPr marL="1714288" indent="0">
              <a:buNone/>
              <a:defRPr sz="675"/>
            </a:lvl6pPr>
            <a:lvl7pPr marL="2057146" indent="0">
              <a:buNone/>
              <a:defRPr sz="675"/>
            </a:lvl7pPr>
            <a:lvl8pPr marL="2400003" indent="0">
              <a:buNone/>
              <a:defRPr sz="675"/>
            </a:lvl8pPr>
            <a:lvl9pPr marL="2742861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C420-6E06-4F6D-BA28-525D89B412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63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58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1" indent="0">
              <a:buNone/>
              <a:defRPr sz="1500"/>
            </a:lvl5pPr>
            <a:lvl6pPr marL="1714288" indent="0">
              <a:buNone/>
              <a:defRPr sz="1500"/>
            </a:lvl6pPr>
            <a:lvl7pPr marL="2057146" indent="0">
              <a:buNone/>
              <a:defRPr sz="1500"/>
            </a:lvl7pPr>
            <a:lvl8pPr marL="2400003" indent="0">
              <a:buNone/>
              <a:defRPr sz="1500"/>
            </a:lvl8pPr>
            <a:lvl9pPr marL="2742861" indent="0">
              <a:buNone/>
              <a:defRPr sz="15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58" indent="0">
              <a:buNone/>
              <a:defRPr sz="900"/>
            </a:lvl2pPr>
            <a:lvl3pPr marL="685715" indent="0">
              <a:buNone/>
              <a:defRPr sz="750"/>
            </a:lvl3pPr>
            <a:lvl4pPr marL="1028573" indent="0">
              <a:buNone/>
              <a:defRPr sz="675"/>
            </a:lvl4pPr>
            <a:lvl5pPr marL="1371431" indent="0">
              <a:buNone/>
              <a:defRPr sz="675"/>
            </a:lvl5pPr>
            <a:lvl6pPr marL="1714288" indent="0">
              <a:buNone/>
              <a:defRPr sz="675"/>
            </a:lvl6pPr>
            <a:lvl7pPr marL="2057146" indent="0">
              <a:buNone/>
              <a:defRPr sz="675"/>
            </a:lvl7pPr>
            <a:lvl8pPr marL="2400003" indent="0">
              <a:buNone/>
              <a:defRPr sz="675"/>
            </a:lvl8pPr>
            <a:lvl9pPr marL="2742861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F9C4-34D5-4DA2-AB34-635CAD6EB3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145DF3-1915-42B2-914F-1515F7CA31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46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342858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685715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028573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371431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257143" indent="-2571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144" indent="-21428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144" indent="-17142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002" indent="-1714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2860" indent="-17142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717" indent="-171428" algn="l" rtl="0" fontAlgn="base" latinLnBrk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575" indent="-171428" algn="l" rtl="0" fontAlgn="base" latinLnBrk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432" indent="-171428" algn="l" rtl="0" fontAlgn="base" latinLnBrk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289" indent="-171428" algn="l" rtl="0" fontAlgn="base" latinLnBrk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68571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8" algn="l" defTabSz="68571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1" algn="l" defTabSz="68571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8" algn="l" defTabSz="68571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6" algn="l" defTabSz="68571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3" algn="l" defTabSz="68571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61" algn="l" defTabSz="685715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1B4CC-99A2-437E-8A02-AC108B1F0548}" type="datetimeFigureOut">
              <a:rPr lang="ko-KR" altLang="en-US" smtClean="0"/>
              <a:t>2025-01-15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1BA2-2EAC-4603-81A5-01346A0CE4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3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F72E2C-9B6C-22F9-73B9-759380BC86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>
                <a:solidFill>
                  <a:srgbClr val="FFC000"/>
                </a:solidFill>
              </a:rPr>
              <a:t>꿈꾸는마을</a:t>
            </a:r>
            <a:br>
              <a:rPr lang="en-US" altLang="ko-KR" sz="5400" dirty="0">
                <a:solidFill>
                  <a:srgbClr val="FFC000"/>
                </a:solidFill>
              </a:rPr>
            </a:br>
            <a:r>
              <a:rPr lang="ko-KR" altLang="en-US" sz="5400" dirty="0">
                <a:solidFill>
                  <a:srgbClr val="FFC000"/>
                </a:solidFill>
              </a:rPr>
              <a:t>장애인활동지원기관</a:t>
            </a:r>
            <a:br>
              <a:rPr lang="en-US" altLang="ko-KR" sz="5400" dirty="0">
                <a:solidFill>
                  <a:srgbClr val="FFC000"/>
                </a:solidFill>
              </a:rPr>
            </a:br>
            <a:endParaRPr lang="ko-KR" altLang="en-US" sz="5400" dirty="0">
              <a:solidFill>
                <a:srgbClr val="FFC000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0BEFC33-7440-B4D8-FE61-B4B13A866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6600" dirty="0">
                <a:highlight>
                  <a:srgbClr val="00FF00"/>
                </a:highlight>
              </a:rPr>
              <a:t>2025</a:t>
            </a:r>
            <a:r>
              <a:rPr lang="ko-KR" altLang="en-US" sz="6600" dirty="0">
                <a:highlight>
                  <a:srgbClr val="00FF00"/>
                </a:highlight>
              </a:rPr>
              <a:t>년 보수교육</a:t>
            </a:r>
          </a:p>
        </p:txBody>
      </p:sp>
    </p:spTree>
    <p:extLst>
      <p:ext uri="{BB962C8B-B14F-4D97-AF65-F5344CB8AC3E}">
        <p14:creationId xmlns:p14="http://schemas.microsoft.com/office/powerpoint/2010/main" val="245847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857C9-CD40-C77D-786A-0F060315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400" dirty="0">
                <a:solidFill>
                  <a:srgbClr val="FF0000"/>
                </a:solidFill>
              </a:rPr>
              <a:t>활동급여 제공기준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2FA77C-60EF-8264-7514-86435912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장애인활동지원제도란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신체적</a:t>
            </a:r>
            <a:r>
              <a:rPr lang="en-US" altLang="ko-KR" dirty="0"/>
              <a:t>․</a:t>
            </a:r>
            <a:r>
              <a:rPr lang="ko-KR" altLang="en-US" dirty="0"/>
              <a:t>정신적 장애 등의 사유로 혼자서 일상생활과 사회생활을 하기 어려운 모든 장애인에게 활동지원급여를 제공함으로써 자립생활과 사회참여를 지원하고 그 가족의 부담을 줄임으로써 장애인의 삶의 질 증진을 목적으로 하는 제도</a:t>
            </a:r>
          </a:p>
          <a:p>
            <a:r>
              <a:rPr lang="en-US" altLang="ko-KR" dirty="0"/>
              <a:t>※ </a:t>
            </a:r>
            <a:r>
              <a:rPr lang="ko-KR" altLang="en-US" dirty="0"/>
              <a:t>근거 </a:t>
            </a:r>
            <a:r>
              <a:rPr lang="en-US" altLang="ko-KR" dirty="0"/>
              <a:t>: </a:t>
            </a:r>
            <a:r>
              <a:rPr lang="ko-KR" altLang="en-US" dirty="0"/>
              <a:t>장애인활동지원에 관한 법률</a:t>
            </a:r>
          </a:p>
          <a:p>
            <a:r>
              <a:rPr lang="en-US" altLang="ko-KR" dirty="0"/>
              <a:t>※ </a:t>
            </a:r>
            <a:r>
              <a:rPr lang="ko-KR" altLang="en-US" dirty="0"/>
              <a:t>용어의 정의 </a:t>
            </a:r>
            <a:r>
              <a:rPr lang="en-US" altLang="ko-KR" dirty="0"/>
              <a:t>(</a:t>
            </a:r>
            <a:r>
              <a:rPr lang="ko-KR" altLang="en-US" dirty="0"/>
              <a:t>법 제</a:t>
            </a:r>
            <a:r>
              <a:rPr lang="en-US" altLang="ko-KR" dirty="0"/>
              <a:t>2</a:t>
            </a:r>
            <a:r>
              <a:rPr lang="ko-KR" altLang="en-US" dirty="0"/>
              <a:t>조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“</a:t>
            </a:r>
            <a:r>
              <a:rPr lang="ko-KR" altLang="en-US" dirty="0" err="1"/>
              <a:t>활동지원급여”란</a:t>
            </a:r>
            <a:r>
              <a:rPr lang="ko-KR" altLang="en-US" dirty="0"/>
              <a:t> 수급자에게 제공되는 활동보조서비스를 말한다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8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FAFB39-60C4-E7E2-EABB-59F5FA0C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>
                <a:solidFill>
                  <a:srgbClr val="FF0000"/>
                </a:solidFill>
              </a:rPr>
              <a:t>활동지원급여 제공절차의 이해</a:t>
            </a:r>
            <a:r>
              <a:rPr lang="en-US" altLang="ko-KR" sz="4000" dirty="0">
                <a:solidFill>
                  <a:srgbClr val="FF0000"/>
                </a:solidFill>
              </a:rPr>
              <a:t>1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236312-17DF-F0D0-3C8A-9EA15424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활동지원사가 이용자의 가정 등을 방문하여 신체활동</a:t>
            </a:r>
            <a:r>
              <a:rPr lang="en-US" altLang="ko-KR" dirty="0"/>
              <a:t>, </a:t>
            </a:r>
            <a:r>
              <a:rPr lang="ko-KR" altLang="en-US" dirty="0"/>
              <a:t>가사활동 및 이동보조 등을 지원하는 활동지원급여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급여 내용</a:t>
            </a:r>
            <a:r>
              <a:rPr lang="en-US" altLang="ko-KR" dirty="0"/>
              <a:t>]</a:t>
            </a:r>
          </a:p>
          <a:p>
            <a:r>
              <a:rPr lang="ko-KR" altLang="en-US" dirty="0">
                <a:solidFill>
                  <a:srgbClr val="00B050"/>
                </a:solidFill>
              </a:rPr>
              <a:t>신체활동지원</a:t>
            </a:r>
            <a:r>
              <a:rPr lang="ko-KR" altLang="en-US" dirty="0"/>
              <a:t>	개인위생 관리	목욕 도움</a:t>
            </a:r>
            <a:r>
              <a:rPr lang="en-US" altLang="ko-KR" dirty="0"/>
              <a:t>(</a:t>
            </a:r>
            <a:r>
              <a:rPr lang="ko-KR" altLang="en-US" dirty="0"/>
              <a:t>목욕 준비</a:t>
            </a:r>
            <a:r>
              <a:rPr lang="en-US" altLang="ko-KR" dirty="0"/>
              <a:t>, </a:t>
            </a:r>
            <a:r>
              <a:rPr lang="ko-KR" altLang="en-US" dirty="0" err="1"/>
              <a:t>몸씻기</a:t>
            </a:r>
            <a:r>
              <a:rPr lang="ko-KR" altLang="en-US" dirty="0"/>
              <a:t> 보조 등</a:t>
            </a:r>
            <a:r>
              <a:rPr lang="en-US" altLang="ko-KR" dirty="0"/>
              <a:t>), </a:t>
            </a:r>
            <a:r>
              <a:rPr lang="ko-KR" altLang="en-US" dirty="0"/>
              <a:t>구강 관리</a:t>
            </a:r>
            <a:r>
              <a:rPr lang="en-US" altLang="ko-KR" dirty="0"/>
              <a:t>(</a:t>
            </a:r>
            <a:r>
              <a:rPr lang="ko-KR" altLang="en-US" dirty="0"/>
              <a:t>양치질 도움</a:t>
            </a:r>
            <a:r>
              <a:rPr lang="en-US" altLang="ko-KR" dirty="0"/>
              <a:t>, </a:t>
            </a:r>
            <a:r>
              <a:rPr lang="ko-KR" altLang="en-US" dirty="0"/>
              <a:t>틀니 손질 등</a:t>
            </a:r>
            <a:r>
              <a:rPr lang="en-US" altLang="ko-KR" dirty="0"/>
              <a:t>), </a:t>
            </a:r>
            <a:r>
              <a:rPr lang="ko-KR" altLang="en-US" dirty="0"/>
              <a:t>세면 도움</a:t>
            </a:r>
            <a:r>
              <a:rPr lang="en-US" altLang="ko-KR" dirty="0"/>
              <a:t>(</a:t>
            </a:r>
            <a:r>
              <a:rPr lang="ko-KR" altLang="en-US" dirty="0"/>
              <a:t>세면 준비</a:t>
            </a:r>
            <a:r>
              <a:rPr lang="en-US" altLang="ko-KR" dirty="0"/>
              <a:t>, </a:t>
            </a:r>
            <a:r>
              <a:rPr lang="ko-KR" altLang="en-US" dirty="0"/>
              <a:t>세면 보조 등</a:t>
            </a:r>
            <a:r>
              <a:rPr lang="en-US" altLang="ko-KR" dirty="0"/>
              <a:t>), </a:t>
            </a:r>
            <a:r>
              <a:rPr lang="ko-KR" altLang="en-US" dirty="0"/>
              <a:t>배설 도움</a:t>
            </a:r>
            <a:r>
              <a:rPr lang="en-US" altLang="ko-KR" dirty="0"/>
              <a:t>(</a:t>
            </a:r>
            <a:r>
              <a:rPr lang="ko-KR" altLang="en-US" dirty="0"/>
              <a:t>배뇨 도움</a:t>
            </a:r>
            <a:r>
              <a:rPr lang="en-US" altLang="ko-KR" dirty="0"/>
              <a:t>, </a:t>
            </a:r>
            <a:r>
              <a:rPr lang="ko-KR" altLang="en-US" dirty="0"/>
              <a:t>화장실 이동 보조 등</a:t>
            </a:r>
            <a:r>
              <a:rPr lang="en-US" altLang="ko-KR" dirty="0"/>
              <a:t>), </a:t>
            </a:r>
            <a:r>
              <a:rPr lang="ko-KR" altLang="en-US" dirty="0"/>
              <a:t>옷 </a:t>
            </a:r>
            <a:r>
              <a:rPr lang="ko-KR" altLang="en-US" dirty="0" err="1"/>
              <a:t>갈아입히기</a:t>
            </a:r>
            <a:r>
              <a:rPr lang="en-US" altLang="ko-KR" dirty="0"/>
              <a:t>(</a:t>
            </a:r>
            <a:r>
              <a:rPr lang="ko-KR" altLang="en-US" dirty="0"/>
              <a:t>의복 준비</a:t>
            </a:r>
            <a:r>
              <a:rPr lang="en-US" altLang="ko-KR" dirty="0"/>
              <a:t>, </a:t>
            </a:r>
            <a:r>
              <a:rPr lang="ko-KR" altLang="en-US" dirty="0"/>
              <a:t>속옷 </a:t>
            </a:r>
            <a:r>
              <a:rPr lang="ko-KR" altLang="en-US" dirty="0" err="1"/>
              <a:t>갈아입히기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※</a:t>
            </a:r>
            <a:r>
              <a:rPr lang="ko-KR" altLang="en-US" dirty="0">
                <a:solidFill>
                  <a:srgbClr val="00B050"/>
                </a:solidFill>
              </a:rPr>
              <a:t>가사활동지원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수급자</a:t>
            </a:r>
            <a:r>
              <a:rPr lang="ko-KR" altLang="en-US" dirty="0"/>
              <a:t> 외의 가족의 가사활동지원은 포함하지 않음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76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5881D2-80AB-93A3-ACA8-E14B7579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>
                <a:solidFill>
                  <a:srgbClr val="FF0000"/>
                </a:solidFill>
              </a:rPr>
              <a:t>활동지원급여 제공절차의 이해</a:t>
            </a:r>
            <a:r>
              <a:rPr lang="en-US" altLang="ko-KR" sz="4000" dirty="0">
                <a:solidFill>
                  <a:srgbClr val="FF0000"/>
                </a:solidFill>
              </a:rPr>
              <a:t>2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18F3D7-4C29-42A6-ED93-69BF2B8C9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B0F0"/>
                </a:solidFill>
              </a:rPr>
              <a:t>신체기능 유지 증진</a:t>
            </a:r>
            <a:r>
              <a:rPr lang="ko-KR" altLang="en-US" dirty="0"/>
              <a:t>	체위 변경</a:t>
            </a:r>
            <a:r>
              <a:rPr lang="en-US" altLang="ko-KR" dirty="0"/>
              <a:t>(</a:t>
            </a:r>
            <a:r>
              <a:rPr lang="ko-KR" altLang="en-US" dirty="0"/>
              <a:t>체위 변경 도움</a:t>
            </a:r>
            <a:r>
              <a:rPr lang="en-US" altLang="ko-KR" dirty="0"/>
              <a:t>, </a:t>
            </a:r>
            <a:r>
              <a:rPr lang="ko-KR" altLang="en-US" dirty="0"/>
              <a:t>일어나 앉기 도움 등</a:t>
            </a:r>
            <a:r>
              <a:rPr lang="en-US" altLang="ko-KR" dirty="0"/>
              <a:t>), </a:t>
            </a:r>
            <a:r>
              <a:rPr lang="ko-KR" altLang="en-US" dirty="0"/>
              <a:t>신체기능의 증진</a:t>
            </a:r>
            <a:r>
              <a:rPr lang="en-US" altLang="ko-KR" dirty="0"/>
              <a:t>(</a:t>
            </a:r>
            <a:r>
              <a:rPr lang="ko-KR" altLang="en-US" dirty="0"/>
              <a:t>관절구축 예방활동</a:t>
            </a:r>
            <a:r>
              <a:rPr lang="en-US" altLang="ko-KR" dirty="0"/>
              <a:t>, </a:t>
            </a:r>
            <a:r>
              <a:rPr lang="ko-KR" altLang="en-US" dirty="0"/>
              <a:t>기구사용운동 보조 등</a:t>
            </a:r>
            <a:r>
              <a:rPr lang="en-US" altLang="ko-KR" dirty="0"/>
              <a:t>)</a:t>
            </a:r>
          </a:p>
          <a:p>
            <a:r>
              <a:rPr lang="ko-KR" altLang="en-US" dirty="0">
                <a:solidFill>
                  <a:srgbClr val="00B050"/>
                </a:solidFill>
              </a:rPr>
              <a:t>식사 도움</a:t>
            </a:r>
            <a:r>
              <a:rPr lang="ko-KR" altLang="en-US" dirty="0"/>
              <a:t>	식사 차리기</a:t>
            </a:r>
            <a:r>
              <a:rPr lang="en-US" altLang="ko-KR" dirty="0"/>
              <a:t>, </a:t>
            </a:r>
            <a:r>
              <a:rPr lang="ko-KR" altLang="en-US" dirty="0"/>
              <a:t>식사 보조</a:t>
            </a:r>
            <a:r>
              <a:rPr lang="en-US" altLang="ko-KR" dirty="0"/>
              <a:t>, </a:t>
            </a:r>
            <a:r>
              <a:rPr lang="ko-KR" altLang="en-US" dirty="0" err="1"/>
              <a:t>구토물</a:t>
            </a:r>
            <a:r>
              <a:rPr lang="ko-KR" altLang="en-US" dirty="0"/>
              <a:t> 정리 등</a:t>
            </a:r>
          </a:p>
          <a:p>
            <a:r>
              <a:rPr lang="ko-KR" altLang="en-US" dirty="0">
                <a:solidFill>
                  <a:srgbClr val="0070C0"/>
                </a:solidFill>
              </a:rPr>
              <a:t>실내이동 도움</a:t>
            </a:r>
            <a:r>
              <a:rPr lang="ko-KR" altLang="en-US" dirty="0"/>
              <a:t>	실내에서 휠체어로 옮겨 타기</a:t>
            </a:r>
            <a:r>
              <a:rPr lang="en-US" altLang="ko-KR" dirty="0"/>
              <a:t>, </a:t>
            </a:r>
            <a:r>
              <a:rPr lang="ko-KR" altLang="en-US" dirty="0"/>
              <a:t>집안 내 걷기 도움 등</a:t>
            </a:r>
          </a:p>
          <a:p>
            <a:r>
              <a:rPr lang="ko-KR" altLang="en-US" dirty="0">
                <a:solidFill>
                  <a:srgbClr val="002060"/>
                </a:solidFill>
              </a:rPr>
              <a:t>가사활동지원</a:t>
            </a:r>
            <a:r>
              <a:rPr lang="ko-KR" altLang="en-US" dirty="0"/>
              <a:t>	청소 </a:t>
            </a:r>
          </a:p>
          <a:p>
            <a:r>
              <a:rPr lang="ko-KR" altLang="en-US" dirty="0">
                <a:solidFill>
                  <a:srgbClr val="0070C0"/>
                </a:solidFill>
              </a:rPr>
              <a:t>주변정돈</a:t>
            </a:r>
            <a:r>
              <a:rPr lang="ko-KR" altLang="en-US" dirty="0"/>
              <a:t>	이용인이 주로 거주하는 장소</a:t>
            </a:r>
            <a:r>
              <a:rPr lang="en-US" altLang="ko-KR" dirty="0"/>
              <a:t>(</a:t>
            </a:r>
            <a:r>
              <a:rPr lang="ko-KR" altLang="en-US" dirty="0"/>
              <a:t>방</a:t>
            </a:r>
            <a:r>
              <a:rPr lang="en-US" altLang="ko-KR" dirty="0"/>
              <a:t>, </a:t>
            </a:r>
            <a:r>
              <a:rPr lang="ko-KR" altLang="en-US" dirty="0"/>
              <a:t>거실</a:t>
            </a:r>
            <a:r>
              <a:rPr lang="en-US" altLang="ko-KR" dirty="0"/>
              <a:t>) </a:t>
            </a:r>
            <a:r>
              <a:rPr lang="ko-KR" altLang="en-US" dirty="0"/>
              <a:t>및 화장실 청소</a:t>
            </a:r>
            <a:r>
              <a:rPr lang="en-US" altLang="ko-KR" dirty="0"/>
              <a:t>, </a:t>
            </a:r>
            <a:r>
              <a:rPr lang="ko-KR" altLang="en-US" dirty="0"/>
              <a:t>쓰레기 분리수거</a:t>
            </a:r>
            <a:r>
              <a:rPr lang="en-US" altLang="ko-KR" dirty="0"/>
              <a:t>, </a:t>
            </a:r>
            <a:r>
              <a:rPr lang="ko-KR" altLang="en-US" dirty="0"/>
              <a:t>내부 정리</a:t>
            </a:r>
            <a:r>
              <a:rPr lang="en-US" altLang="ko-KR" dirty="0"/>
              <a:t>, </a:t>
            </a:r>
            <a:r>
              <a:rPr lang="ko-KR" altLang="en-US" dirty="0"/>
              <a:t>이부자리 정돈</a:t>
            </a:r>
            <a:r>
              <a:rPr lang="en-US" altLang="ko-KR" dirty="0"/>
              <a:t>, </a:t>
            </a:r>
            <a:r>
              <a:rPr lang="ko-KR" altLang="en-US" dirty="0"/>
              <a:t>화장대</a:t>
            </a:r>
            <a:r>
              <a:rPr lang="en-US" altLang="ko-KR" dirty="0"/>
              <a:t>/</a:t>
            </a:r>
            <a:r>
              <a:rPr lang="ko-KR" altLang="en-US" dirty="0"/>
              <a:t>책장 정리</a:t>
            </a:r>
            <a:r>
              <a:rPr lang="en-US" altLang="ko-KR" dirty="0"/>
              <a:t>, </a:t>
            </a:r>
            <a:r>
              <a:rPr lang="ko-KR" altLang="en-US" dirty="0"/>
              <a:t>옷장</a:t>
            </a:r>
            <a:r>
              <a:rPr lang="en-US" altLang="ko-KR" dirty="0"/>
              <a:t>/</a:t>
            </a:r>
            <a:r>
              <a:rPr lang="ko-KR" altLang="en-US" dirty="0"/>
              <a:t>서랍장 등 정리 등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9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13A4A2-A4C5-8974-02EE-9E4EEBB0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활동지원급여 제공절차의 이해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2702D8-B243-3C31-E00E-BA39E7B4F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세탁	수급자의 옷</a:t>
            </a:r>
            <a:r>
              <a:rPr lang="en-US" altLang="ko-KR" dirty="0"/>
              <a:t>, </a:t>
            </a:r>
            <a:r>
              <a:rPr lang="ko-KR" altLang="en-US" dirty="0"/>
              <a:t>양말</a:t>
            </a:r>
            <a:r>
              <a:rPr lang="en-US" altLang="ko-KR" dirty="0"/>
              <a:t>, </a:t>
            </a:r>
            <a:r>
              <a:rPr lang="ko-KR" altLang="en-US" dirty="0"/>
              <a:t>수건</a:t>
            </a:r>
            <a:r>
              <a:rPr lang="en-US" altLang="ko-KR" dirty="0"/>
              <a:t>, </a:t>
            </a:r>
            <a:r>
              <a:rPr lang="ko-KR" altLang="en-US" dirty="0"/>
              <a:t>침구류</a:t>
            </a:r>
            <a:r>
              <a:rPr lang="en-US" altLang="ko-KR" dirty="0"/>
              <a:t>, </a:t>
            </a:r>
            <a:r>
              <a:rPr lang="ko-KR" altLang="en-US" dirty="0"/>
              <a:t>걸레 등의 세탁 및 삶기 등</a:t>
            </a:r>
          </a:p>
          <a:p>
            <a:r>
              <a:rPr lang="ko-KR" altLang="en-US" dirty="0"/>
              <a:t>취사	식재료 준비</a:t>
            </a:r>
            <a:r>
              <a:rPr lang="en-US" altLang="ko-KR" dirty="0"/>
              <a:t>, </a:t>
            </a:r>
            <a:r>
              <a:rPr lang="ko-KR" altLang="en-US" dirty="0"/>
              <a:t>밥 짓기</a:t>
            </a:r>
            <a:r>
              <a:rPr lang="en-US" altLang="ko-KR" dirty="0"/>
              <a:t>, </a:t>
            </a:r>
            <a:r>
              <a:rPr lang="ko-KR" altLang="en-US" dirty="0"/>
              <a:t>국</a:t>
            </a:r>
            <a:r>
              <a:rPr lang="en-US" altLang="ko-KR" dirty="0"/>
              <a:t>/</a:t>
            </a:r>
            <a:r>
              <a:rPr lang="ko-KR" altLang="en-US" dirty="0"/>
              <a:t>반찬 하기</a:t>
            </a:r>
            <a:r>
              <a:rPr lang="en-US" altLang="ko-KR" dirty="0"/>
              <a:t>, </a:t>
            </a:r>
            <a:r>
              <a:rPr lang="ko-KR" altLang="en-US" dirty="0"/>
              <a:t>식탁 청소</a:t>
            </a:r>
            <a:r>
              <a:rPr lang="en-US" altLang="ko-KR" dirty="0"/>
              <a:t>, </a:t>
            </a:r>
            <a:r>
              <a:rPr lang="ko-KR" altLang="en-US" dirty="0"/>
              <a:t>설거지</a:t>
            </a:r>
            <a:r>
              <a:rPr lang="en-US" altLang="ko-KR" dirty="0"/>
              <a:t>, </a:t>
            </a:r>
            <a:r>
              <a:rPr lang="ko-KR" altLang="en-US" dirty="0"/>
              <a:t>행주 삶기</a:t>
            </a:r>
            <a:r>
              <a:rPr lang="en-US" altLang="ko-KR" dirty="0"/>
              <a:t>, </a:t>
            </a:r>
            <a:r>
              <a:rPr lang="ko-KR" altLang="en-US" dirty="0"/>
              <a:t>음식물 쓰레기 분리수거 등</a:t>
            </a:r>
          </a:p>
          <a:p>
            <a:r>
              <a:rPr lang="ko-KR" altLang="en-US" dirty="0">
                <a:solidFill>
                  <a:srgbClr val="00B050"/>
                </a:solidFill>
              </a:rPr>
              <a:t>사회활동지원</a:t>
            </a:r>
            <a:r>
              <a:rPr lang="ko-KR" altLang="en-US" dirty="0"/>
              <a:t>	</a:t>
            </a:r>
            <a:r>
              <a:rPr lang="ko-KR" altLang="en-US" dirty="0" err="1"/>
              <a:t>등하교</a:t>
            </a:r>
            <a:r>
              <a:rPr lang="ko-KR" altLang="en-US" dirty="0"/>
              <a:t> 및 출퇴근 지원	출퇴근 및 </a:t>
            </a:r>
            <a:r>
              <a:rPr lang="ko-KR" altLang="en-US" dirty="0" err="1"/>
              <a:t>등하교</a:t>
            </a:r>
            <a:r>
              <a:rPr lang="ko-KR" altLang="en-US" dirty="0"/>
              <a:t> 보조</a:t>
            </a:r>
            <a:r>
              <a:rPr lang="en-US" altLang="ko-KR" dirty="0"/>
              <a:t>(</a:t>
            </a:r>
            <a:r>
              <a:rPr lang="ko-KR" altLang="en-US" dirty="0"/>
              <a:t>부축</a:t>
            </a:r>
            <a:r>
              <a:rPr lang="en-US" altLang="ko-KR" dirty="0"/>
              <a:t>, </a:t>
            </a:r>
            <a:r>
              <a:rPr lang="ko-KR" altLang="en-US" dirty="0"/>
              <a:t>동행 포함</a:t>
            </a:r>
            <a:r>
              <a:rPr lang="en-US" altLang="ko-KR" dirty="0"/>
              <a:t>), </a:t>
            </a:r>
            <a:r>
              <a:rPr lang="ko-KR" altLang="en-US" dirty="0"/>
              <a:t>직장이나 학교 등에서 식사 및 화장실 이용 보조 등 신체활동지원</a:t>
            </a:r>
          </a:p>
          <a:p>
            <a:r>
              <a:rPr lang="ko-KR" altLang="en-US" dirty="0" err="1"/>
              <a:t>외출시</a:t>
            </a:r>
            <a:r>
              <a:rPr lang="ko-KR" altLang="en-US" dirty="0"/>
              <a:t> 동행	산책</a:t>
            </a:r>
            <a:r>
              <a:rPr lang="en-US" altLang="ko-KR" dirty="0"/>
              <a:t>, </a:t>
            </a:r>
            <a:r>
              <a:rPr lang="ko-KR" altLang="en-US" dirty="0"/>
              <a:t>물품구매</a:t>
            </a:r>
            <a:r>
              <a:rPr lang="en-US" altLang="ko-KR" dirty="0"/>
              <a:t>, </a:t>
            </a:r>
            <a:r>
              <a:rPr lang="ko-KR" altLang="en-US" dirty="0"/>
              <a:t>종교활동</a:t>
            </a:r>
            <a:r>
              <a:rPr lang="en-US" altLang="ko-KR" dirty="0"/>
              <a:t>, </a:t>
            </a:r>
            <a:r>
              <a:rPr lang="ko-KR" altLang="en-US" dirty="0"/>
              <a:t>복지시설 이용</a:t>
            </a:r>
            <a:r>
              <a:rPr lang="en-US" altLang="ko-KR" dirty="0"/>
              <a:t>, </a:t>
            </a:r>
            <a:r>
              <a:rPr lang="ko-KR" altLang="en-US" dirty="0"/>
              <a:t>은행</a:t>
            </a:r>
            <a:r>
              <a:rPr lang="en-US" altLang="ko-KR" dirty="0"/>
              <a:t>, </a:t>
            </a:r>
            <a:r>
              <a:rPr lang="ko-KR" altLang="en-US" dirty="0"/>
              <a:t>관공서</a:t>
            </a:r>
            <a:r>
              <a:rPr lang="en-US" altLang="ko-KR" dirty="0"/>
              <a:t>, </a:t>
            </a:r>
            <a:r>
              <a:rPr lang="ko-KR" altLang="en-US" dirty="0"/>
              <a:t>병원 등 방문 및 귀가 시 부축 또는 동행</a:t>
            </a:r>
            <a:r>
              <a:rPr lang="en-US" altLang="ko-KR" dirty="0"/>
              <a:t>, </a:t>
            </a:r>
            <a:r>
              <a:rPr lang="ko-KR" altLang="en-US" dirty="0"/>
              <a:t>외출 시의 신체활동지원</a:t>
            </a:r>
          </a:p>
        </p:txBody>
      </p:sp>
    </p:spTree>
    <p:extLst>
      <p:ext uri="{BB962C8B-B14F-4D97-AF65-F5344CB8AC3E}">
        <p14:creationId xmlns:p14="http://schemas.microsoft.com/office/powerpoint/2010/main" val="38976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00F533-028B-566B-6D2A-46D6D5B1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활동지원급여 제공절차 이해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0447A7-4595-F522-8416-9789F5589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  <a:p>
            <a:r>
              <a:rPr lang="ko-KR" altLang="en-US" sz="3600" dirty="0">
                <a:solidFill>
                  <a:srgbClr val="FF0000"/>
                </a:solidFill>
              </a:rPr>
              <a:t>월간업무 보고서 </a:t>
            </a:r>
            <a:r>
              <a:rPr lang="ko-KR" altLang="en-US" sz="3600" dirty="0" err="1">
                <a:solidFill>
                  <a:srgbClr val="FF0000"/>
                </a:solidFill>
              </a:rPr>
              <a:t>작성후</a:t>
            </a:r>
            <a:r>
              <a:rPr lang="ko-KR" altLang="en-US" sz="3600" dirty="0">
                <a:solidFill>
                  <a:srgbClr val="FF0000"/>
                </a:solidFill>
              </a:rPr>
              <a:t> 일정표와 함께 제출</a:t>
            </a:r>
            <a:endParaRPr lang="en-US" altLang="ko-KR" sz="3600" dirty="0">
              <a:solidFill>
                <a:srgbClr val="FF0000"/>
              </a:solidFill>
            </a:endParaRPr>
          </a:p>
          <a:p>
            <a:r>
              <a:rPr lang="ko-KR" altLang="en-US" sz="3600" dirty="0">
                <a:solidFill>
                  <a:srgbClr val="FF0000"/>
                </a:solidFill>
              </a:rPr>
              <a:t>생활상의 문제 상담 및 의사소통</a:t>
            </a:r>
            <a:endParaRPr lang="en-US" altLang="ko-KR" sz="3600" dirty="0">
              <a:solidFill>
                <a:srgbClr val="FF0000"/>
              </a:solidFill>
            </a:endParaRPr>
          </a:p>
          <a:p>
            <a:r>
              <a:rPr lang="ko-KR" altLang="en-US" sz="3600" dirty="0">
                <a:solidFill>
                  <a:srgbClr val="FF0000"/>
                </a:solidFill>
              </a:rPr>
              <a:t>서비스 내용 기록</a:t>
            </a:r>
            <a:endParaRPr lang="en-US" altLang="ko-KR" sz="3600" dirty="0">
              <a:solidFill>
                <a:srgbClr val="FF0000"/>
              </a:solidFill>
            </a:endParaRPr>
          </a:p>
          <a:p>
            <a:r>
              <a:rPr lang="ko-KR" altLang="en-US" sz="3600" dirty="0">
                <a:solidFill>
                  <a:srgbClr val="FF0000"/>
                </a:solidFill>
              </a:rPr>
              <a:t>일정표 시간변경 내용 작성</a:t>
            </a:r>
            <a:r>
              <a:rPr lang="en-US" altLang="ko-KR" sz="3600" dirty="0">
                <a:solidFill>
                  <a:srgbClr val="FF0000"/>
                </a:solidFill>
              </a:rPr>
              <a:t>(</a:t>
            </a:r>
            <a:r>
              <a:rPr lang="ko-KR" altLang="en-US" sz="3600" dirty="0">
                <a:solidFill>
                  <a:srgbClr val="FF0000"/>
                </a:solidFill>
              </a:rPr>
              <a:t>주 </a:t>
            </a:r>
            <a:r>
              <a:rPr lang="en-US" altLang="ko-KR" sz="3600" dirty="0">
                <a:solidFill>
                  <a:srgbClr val="FF0000"/>
                </a:solidFill>
              </a:rPr>
              <a:t>1~2</a:t>
            </a:r>
            <a:r>
              <a:rPr lang="ko-KR" altLang="en-US" sz="3600" dirty="0">
                <a:solidFill>
                  <a:srgbClr val="FF0000"/>
                </a:solidFill>
              </a:rPr>
              <a:t>회</a:t>
            </a:r>
            <a:r>
              <a:rPr lang="en-US" altLang="ko-KR" sz="3600" dirty="0">
                <a:solidFill>
                  <a:srgbClr val="FF0000"/>
                </a:solidFill>
              </a:rPr>
              <a:t>)</a:t>
            </a:r>
            <a:endParaRPr lang="ko-KR" altLang="en-US" sz="3600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0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1977A1-63C9-7259-7101-0D620E763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29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75DC366-CF83-2049-B44A-9333AA05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558800"/>
            <a:ext cx="7150099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6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452827-56F7-309A-82D2-B5E2C363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290512"/>
            <a:ext cx="501967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4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AF799C6-6BD5-20EC-AB0C-2B6A2BE6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67" y="0"/>
            <a:ext cx="6101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27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94E865-0EFF-9558-2FBE-80EAD39EB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200025"/>
            <a:ext cx="50196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81FCA4F-739C-9058-F248-A09AF7F78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00100"/>
            <a:ext cx="7467600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38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A3D118-0278-3897-5501-6F7A4C31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200025"/>
            <a:ext cx="50196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35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73669E-F88C-89C7-8B22-27177C2CB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31800"/>
            <a:ext cx="81407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4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0A4EF82-50F6-26DD-845A-602E1701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9100"/>
            <a:ext cx="7912100" cy="64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5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4C6999-EE20-8140-3799-F2826EF4D84D}"/>
              </a:ext>
            </a:extLst>
          </p:cNvPr>
          <p:cNvSpPr txBox="1"/>
          <p:nvPr/>
        </p:nvSpPr>
        <p:spPr>
          <a:xfrm>
            <a:off x="2286000" y="2828836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B050"/>
                </a:solidFill>
              </a:rPr>
              <a:t>정창교 강사</a:t>
            </a:r>
            <a:br>
              <a:rPr lang="ko-KR" altLang="en-US" dirty="0"/>
            </a:br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ko-KR" altLang="en-US" dirty="0" err="1"/>
              <a:t>사회복지의날</a:t>
            </a:r>
            <a:r>
              <a:rPr lang="ko-KR" altLang="en-US" dirty="0"/>
              <a:t> 정부포상 보건복지부장관상</a:t>
            </a:r>
            <a:r>
              <a:rPr lang="en-US" altLang="ko-KR" dirty="0"/>
              <a:t>, </a:t>
            </a:r>
            <a:r>
              <a:rPr lang="ko-KR" altLang="en-US" dirty="0"/>
              <a:t>사회복지사 </a:t>
            </a:r>
            <a:r>
              <a:rPr lang="en-US" altLang="ko-KR" dirty="0"/>
              <a:t>1</a:t>
            </a:r>
            <a:r>
              <a:rPr lang="ko-KR" altLang="en-US" dirty="0"/>
              <a:t>급</a:t>
            </a:r>
            <a:r>
              <a:rPr lang="en-US" altLang="ko-KR" dirty="0"/>
              <a:t>, </a:t>
            </a:r>
            <a:r>
              <a:rPr lang="ko-KR" altLang="en-US" dirty="0"/>
              <a:t>사회복지학 석사</a:t>
            </a:r>
            <a:endParaRPr lang="en-US" altLang="ko-KR" dirty="0"/>
          </a:p>
          <a:p>
            <a:r>
              <a:rPr lang="ko-KR" altLang="en-US" dirty="0" err="1"/>
              <a:t>꿈꾸는마을</a:t>
            </a:r>
            <a:r>
              <a:rPr lang="ko-KR" altLang="en-US" dirty="0"/>
              <a:t> 상임이사</a:t>
            </a:r>
            <a:endParaRPr lang="en-US" altLang="ko-KR" dirty="0"/>
          </a:p>
          <a:p>
            <a:r>
              <a:rPr lang="ko-KR" altLang="en-US" dirty="0" err="1"/>
              <a:t>꿈꾸는마을</a:t>
            </a:r>
            <a:r>
              <a:rPr lang="ko-KR" altLang="en-US" dirty="0"/>
              <a:t> 활동지원기관 관리책임자</a:t>
            </a:r>
            <a:endParaRPr lang="en-US" altLang="ko-KR" dirty="0"/>
          </a:p>
          <a:p>
            <a:r>
              <a:rPr lang="ko-KR" altLang="en-US" dirty="0" err="1"/>
              <a:t>차별없는세상</a:t>
            </a:r>
            <a:r>
              <a:rPr lang="ko-KR" altLang="en-US" dirty="0"/>
              <a:t> 저자</a:t>
            </a:r>
            <a:endParaRPr lang="en-US" altLang="ko-KR" dirty="0"/>
          </a:p>
          <a:p>
            <a:r>
              <a:rPr lang="ko-KR" altLang="en-US" dirty="0"/>
              <a:t>국민일보 취재기자</a:t>
            </a:r>
            <a:r>
              <a:rPr lang="en-US" altLang="ko-KR" dirty="0"/>
              <a:t>(31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개월</a:t>
            </a:r>
            <a:r>
              <a:rPr lang="en-US" altLang="ko-KR" dirty="0"/>
              <a:t>) </a:t>
            </a:r>
            <a:r>
              <a:rPr lang="ko-KR" altLang="en-US" dirty="0"/>
              <a:t>역임</a:t>
            </a:r>
            <a:endParaRPr lang="en-US" altLang="ko-KR" dirty="0"/>
          </a:p>
          <a:p>
            <a:r>
              <a:rPr lang="ko-KR" altLang="en-US" dirty="0"/>
              <a:t>한국사회복지협의회 </a:t>
            </a:r>
            <a:r>
              <a:rPr lang="ko-KR" altLang="en-US" dirty="0" err="1"/>
              <a:t>사랑나눔운영위원장</a:t>
            </a:r>
            <a:r>
              <a:rPr lang="ko-KR" altLang="en-US" dirty="0"/>
              <a:t> 역임</a:t>
            </a:r>
            <a:endParaRPr lang="en-US" altLang="ko-KR" dirty="0"/>
          </a:p>
          <a:p>
            <a:r>
              <a:rPr lang="ko-KR" altLang="en-US" dirty="0"/>
              <a:t>영종국제도시총연합회 공동대표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64B7696-AD19-0286-EFBA-5982CE0B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889843"/>
            <a:ext cx="2374900" cy="39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9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81CCB20-8FA1-B8C2-CEEF-414F70FB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D664CB5-E277-21EC-4CD9-7838CCCD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9AFCC3-CCFC-5845-7A34-073A1C1D1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9" y="0"/>
            <a:ext cx="755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11F756A-BDF1-3FA5-98ED-E92FAC34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1" y="850900"/>
            <a:ext cx="69469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005521-8137-6A57-7D1F-9B2A9BD65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000" dirty="0">
                <a:highlight>
                  <a:srgbClr val="00FFFF"/>
                </a:highlight>
              </a:rPr>
              <a:t>장애인과 </a:t>
            </a:r>
            <a:r>
              <a:rPr lang="ko-KR" altLang="en-US" sz="4000" dirty="0" err="1">
                <a:highlight>
                  <a:srgbClr val="00FFFF"/>
                </a:highlight>
              </a:rPr>
              <a:t>의사소통하는</a:t>
            </a:r>
            <a:r>
              <a:rPr lang="ko-KR" altLang="en-US" sz="4000" dirty="0">
                <a:highlight>
                  <a:srgbClr val="00FFFF"/>
                </a:highlight>
              </a:rPr>
              <a:t> 방법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24F400D-98DF-F9C0-6E39-3D229606A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1" cy="2628900"/>
          </a:xfrm>
        </p:spPr>
        <p:txBody>
          <a:bodyPr/>
          <a:lstStyle/>
          <a:p>
            <a:pPr lvl="0" algn="l">
              <a:defRPr/>
            </a:pPr>
            <a:endParaRPr lang="ko-KR" altLang="en-US" sz="2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  <a:p>
            <a:pPr lvl="0" algn="l">
              <a:defRPr/>
            </a:pPr>
            <a:r>
              <a:rPr lang="ko-KR" altLang="en-US" sz="36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</a:t>
            </a:r>
            <a:r>
              <a:rPr lang="ko-KR" altLang="en-US" sz="3600" b="1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다른 사람들을 대할 때와 같이 자연스럽게 대하고</a:t>
            </a:r>
            <a:r>
              <a:rPr lang="en-US" altLang="ko-KR" sz="3600" b="1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, </a:t>
            </a:r>
            <a:r>
              <a:rPr lang="ko-KR" altLang="en-US" sz="3600" b="1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도움을 주기 전에 도움이 필요한지 물어보기</a:t>
            </a:r>
          </a:p>
          <a:p>
            <a:pPr lvl="0" algn="l">
              <a:defRPr/>
            </a:pPr>
            <a:r>
              <a:rPr lang="en-US" altLang="ko-KR"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(</a:t>
            </a:r>
            <a:r>
              <a:rPr lang="ko-KR" altLang="en-US"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국립특수교육원 장애의 이해 사이트 재인용</a:t>
            </a:r>
            <a:r>
              <a:rPr lang="en-US" altLang="ko-KR"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,</a:t>
            </a:r>
            <a:r>
              <a:rPr lang="ko-KR" altLang="en-US"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한양대 장애학생지원센터</a:t>
            </a:r>
            <a:r>
              <a:rPr lang="en-US" altLang="ko-KR"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88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50B074-5500-E991-D604-71EC2ECD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FF0000"/>
                </a:solidFill>
              </a:rPr>
              <a:t>활동지원급여 제공방법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F3D9E3-0543-25F5-E2E1-D9033F05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8600"/>
            <a:ext cx="7886700" cy="5359400"/>
          </a:xfrm>
        </p:spPr>
        <p:txBody>
          <a:bodyPr>
            <a:normAutofit lnSpcReduction="10000"/>
          </a:bodyPr>
          <a:lstStyle/>
          <a:p>
            <a:pPr algn="l" latinLnBrk="0">
              <a:spcAft>
                <a:spcPts val="2625"/>
              </a:spcAft>
            </a:pP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장애인활동 지원에 관한 법률 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( 2024-12-20 )</a:t>
            </a:r>
          </a:p>
          <a:p>
            <a:pPr algn="l" latinLnBrk="0">
              <a:spcBef>
                <a:spcPts val="225"/>
              </a:spcBef>
              <a:spcAft>
                <a:spcPts val="225"/>
              </a:spcAft>
            </a:pPr>
            <a:r>
              <a:rPr lang="ko-KR" altLang="en-US" b="0" i="0" dirty="0">
                <a:solidFill>
                  <a:srgbClr val="3A3A4A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제 </a:t>
            </a:r>
            <a:r>
              <a:rPr lang="en-US" altLang="ko-KR" b="0" i="0" dirty="0">
                <a:solidFill>
                  <a:srgbClr val="3A3A4A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16 </a:t>
            </a:r>
            <a:r>
              <a:rPr lang="ko-KR" altLang="en-US" b="0" i="0" dirty="0">
                <a:solidFill>
                  <a:srgbClr val="3A3A4A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조 </a:t>
            </a:r>
            <a:r>
              <a:rPr lang="en-US" altLang="ko-KR" b="0" i="0" dirty="0">
                <a:solidFill>
                  <a:srgbClr val="3A3A4A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(</a:t>
            </a:r>
            <a:r>
              <a:rPr lang="ko-KR" altLang="en-US" b="0" i="0" dirty="0">
                <a:solidFill>
                  <a:srgbClr val="3A3A4A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활동지원급여의 종류 등</a:t>
            </a:r>
            <a:r>
              <a:rPr lang="en-US" altLang="ko-KR" b="0" i="0" dirty="0">
                <a:solidFill>
                  <a:srgbClr val="3A3A4A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) 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① 이 법에 따른 활동지원급여의 종류는 다음 각 호와 같다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. &lt;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개정 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2011.3.30, 2015.12.29, 2018.12.11&gt;</a:t>
            </a:r>
          </a:p>
          <a:p>
            <a:pPr algn="l" latinLnBrk="0">
              <a:spcBef>
                <a:spcPts val="225"/>
              </a:spcBef>
              <a:spcAft>
                <a:spcPts val="225"/>
              </a:spcAft>
            </a:pP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1. 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활동보조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: 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활동지원인력인 제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27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조에 따른 활동지원사가 수급자의 가정 등을 방문하여 신체활동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, 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가사활동 및 이동보조 등을 지원하는 활동지원급여</a:t>
            </a:r>
          </a:p>
          <a:p>
            <a:pPr algn="l" latinLnBrk="0">
              <a:spcBef>
                <a:spcPts val="225"/>
              </a:spcBef>
              <a:spcAft>
                <a:spcPts val="225"/>
              </a:spcAft>
            </a:pPr>
            <a:endParaRPr lang="ko-KR" altLang="en-US" b="0" i="0" dirty="0">
              <a:solidFill>
                <a:srgbClr val="6C6D73"/>
              </a:solidFill>
              <a:effectLst/>
              <a:latin typeface="NanumBarunGothic" panose="020B0603020101020101" pitchFamily="50" charset="-127"/>
              <a:ea typeface="NanumBarunGothic" panose="020B0603020101020101" pitchFamily="50" charset="-127"/>
            </a:endParaRPr>
          </a:p>
          <a:p>
            <a:pPr algn="l" latinLnBrk="0">
              <a:spcBef>
                <a:spcPts val="225"/>
              </a:spcBef>
              <a:spcAft>
                <a:spcPts val="225"/>
              </a:spcAft>
            </a:pP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② 수급자가 활동지원급여를 받거나 활동지원기관이 활동지원급여를 제공할 때에 다음 각 호의 어느 하나에 해당하는 행위를 요구하거나 제공하여서는 아니 된다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. &lt;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신설 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2015.12.29&gt;</a:t>
            </a:r>
          </a:p>
          <a:p>
            <a:pPr algn="l" latinLnBrk="0">
              <a:spcBef>
                <a:spcPts val="225"/>
              </a:spcBef>
              <a:spcAft>
                <a:spcPts val="225"/>
              </a:spcAft>
            </a:pP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1. 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수급자가 아닌 그 가족을 위한 활동보조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(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신체활동 지원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, 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가사활동 지원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, 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사회활동 지원 등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) · 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방문목욕 </a:t>
            </a: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· 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방문간호 등의 행위</a:t>
            </a:r>
          </a:p>
          <a:p>
            <a:pPr algn="l" latinLnBrk="0">
              <a:spcBef>
                <a:spcPts val="225"/>
              </a:spcBef>
              <a:spcAft>
                <a:spcPts val="225"/>
              </a:spcAft>
            </a:pP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2. </a:t>
            </a:r>
            <a:r>
              <a:rPr lang="ko-KR" altLang="en-US" b="0" i="0" dirty="0" err="1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수급자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 또는 그 가족의 직장 등에서 생업을 지원하는 활동보조 행위</a:t>
            </a:r>
          </a:p>
          <a:p>
            <a:pPr algn="l" latinLnBrk="0">
              <a:spcBef>
                <a:spcPts val="225"/>
              </a:spcBef>
              <a:spcAft>
                <a:spcPts val="225"/>
              </a:spcAft>
            </a:pPr>
            <a:r>
              <a:rPr lang="en-US" altLang="ko-KR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3. </a:t>
            </a:r>
            <a:r>
              <a:rPr lang="ko-KR" altLang="en-US" b="0" i="0" dirty="0">
                <a:solidFill>
                  <a:srgbClr val="6C6D73"/>
                </a:solidFill>
                <a:effectLst/>
                <a:latin typeface="NanumBarunGothic" panose="020B0603020101020101" pitchFamily="50" charset="-127"/>
                <a:ea typeface="NanumBarunGothic" panose="020B0603020101020101" pitchFamily="50" charset="-127"/>
              </a:rPr>
              <a:t>수급자의 자립생활에 지장이 없어 지원할 필요가 없다고 인정되는 행위</a:t>
            </a:r>
          </a:p>
          <a:p>
            <a:pPr algn="l" latinLnBrk="0">
              <a:spcBef>
                <a:spcPts val="225"/>
              </a:spcBef>
              <a:spcAft>
                <a:spcPts val="225"/>
              </a:spcAft>
            </a:pPr>
            <a:endParaRPr lang="en-US" altLang="ko-KR" b="0" i="0" dirty="0">
              <a:solidFill>
                <a:srgbClr val="6C6D73"/>
              </a:solidFill>
              <a:effectLst/>
              <a:latin typeface="NanumBarunGothic" panose="020B0603020101020101" pitchFamily="50" charset="-127"/>
              <a:ea typeface="NanumBarunGothic" panose="020B0603020101020101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8167264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LI 파트너 B" pitchFamily="18" charset="-127"/>
            <a:ea typeface="SLI 파트너 B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LI 파트너 B" pitchFamily="18" charset="-127"/>
            <a:ea typeface="SLI 파트너 B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8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566</Words>
  <Application>Microsoft Office PowerPoint</Application>
  <PresentationFormat>화면 슬라이드 쇼(4:3)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NanumBarunGothic</vt:lpstr>
      <vt:lpstr>SLI 파트너 EB</vt:lpstr>
      <vt:lpstr>굴림</vt:lpstr>
      <vt:lpstr>맑은 고딕</vt:lpstr>
      <vt:lpstr>Arial</vt:lpstr>
      <vt:lpstr>기본 디자인</vt:lpstr>
      <vt:lpstr>128_Office 테마</vt:lpstr>
      <vt:lpstr>꿈꾸는마을 장애인활동지원기관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장애인과 의사소통하는 방법</vt:lpstr>
      <vt:lpstr>활동지원급여 제공방법</vt:lpstr>
      <vt:lpstr>활동급여 제공기준</vt:lpstr>
      <vt:lpstr>활동지원급여 제공절차의 이해1</vt:lpstr>
      <vt:lpstr>활동지원급여 제공절차의 이해2</vt:lpstr>
      <vt:lpstr>활동지원급여 제공절차의 이해3</vt:lpstr>
      <vt:lpstr>활동지원급여 제공절차 이해4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</dc:creator>
  <cp:lastModifiedBy>창교 정</cp:lastModifiedBy>
  <cp:revision>8</cp:revision>
  <dcterms:created xsi:type="dcterms:W3CDTF">2024-10-28T00:32:12Z</dcterms:created>
  <dcterms:modified xsi:type="dcterms:W3CDTF">2025-01-15T00:55:43Z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