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5" r:id="rId2"/>
    <p:sldId id="294" r:id="rId3"/>
    <p:sldId id="296" r:id="rId4"/>
    <p:sldId id="297" r:id="rId5"/>
    <p:sldId id="266" r:id="rId6"/>
    <p:sldId id="298" r:id="rId7"/>
    <p:sldId id="299" r:id="rId8"/>
    <p:sldId id="300" r:id="rId9"/>
    <p:sldId id="274" r:id="rId10"/>
    <p:sldId id="276" r:id="rId11"/>
    <p:sldId id="280" r:id="rId12"/>
    <p:sldId id="281" r:id="rId13"/>
    <p:sldId id="282" r:id="rId14"/>
    <p:sldId id="283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DBEEF4"/>
    <a:srgbClr val="91B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8034" autoAdjust="0"/>
  </p:normalViewPr>
  <p:slideViewPr>
    <p:cSldViewPr>
      <p:cViewPr varScale="1">
        <p:scale>
          <a:sx n="127" d="100"/>
          <a:sy n="127" d="100"/>
        </p:scale>
        <p:origin x="114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AD063-FF75-42CC-87F7-D3E41C118301}" type="datetimeFigureOut">
              <a:rPr lang="ko-KR" altLang="en-US" smtClean="0"/>
              <a:pPr/>
              <a:t>2024-06-17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79825-7A08-4D94-934C-ABFBB77D69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9651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C0CAF-C070-40EC-95EC-234ABC067F5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533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C0CAF-C070-40EC-95EC-234ABC067F5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653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C0CAF-C070-40EC-95EC-234ABC067F5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653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C0CAF-C070-40EC-95EC-234ABC067F5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653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C0CAF-C070-40EC-95EC-234ABC067F5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653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C0CAF-C070-40EC-95EC-234ABC067F5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23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C0CAF-C070-40EC-95EC-234ABC067F5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255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C0CAF-C070-40EC-95EC-234ABC067F5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653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C0CAF-C070-40EC-95EC-234ABC067F5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2881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C0CAF-C070-40EC-95EC-234ABC067F5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5542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C0CAF-C070-40EC-95EC-234ABC067F5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5967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C0CAF-C070-40EC-95EC-234ABC067F5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653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C0CAF-C070-40EC-95EC-234ABC067F5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65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A94D-D9D4-46B1-9EB1-3F846BE2BF03}" type="datetimeFigureOut">
              <a:rPr lang="ko-KR" altLang="en-US" smtClean="0"/>
              <a:pPr/>
              <a:t>2024-06-17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A0D0-5BA1-4370-8388-BF3FE308F9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A94D-D9D4-46B1-9EB1-3F846BE2BF03}" type="datetimeFigureOut">
              <a:rPr lang="ko-KR" altLang="en-US" smtClean="0"/>
              <a:pPr/>
              <a:t>2024-06-17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A0D0-5BA1-4370-8388-BF3FE308F9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A94D-D9D4-46B1-9EB1-3F846BE2BF03}" type="datetimeFigureOut">
              <a:rPr lang="ko-KR" altLang="en-US" smtClean="0"/>
              <a:pPr/>
              <a:t>2024-06-17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A0D0-5BA1-4370-8388-BF3FE308F9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A94D-D9D4-46B1-9EB1-3F846BE2BF03}" type="datetimeFigureOut">
              <a:rPr lang="ko-KR" altLang="en-US" smtClean="0"/>
              <a:pPr/>
              <a:t>2024-06-17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A0D0-5BA1-4370-8388-BF3FE308F9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A94D-D9D4-46B1-9EB1-3F846BE2BF03}" type="datetimeFigureOut">
              <a:rPr lang="ko-KR" altLang="en-US" smtClean="0"/>
              <a:pPr/>
              <a:t>2024-06-17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A0D0-5BA1-4370-8388-BF3FE308F9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A94D-D9D4-46B1-9EB1-3F846BE2BF03}" type="datetimeFigureOut">
              <a:rPr lang="ko-KR" altLang="en-US" smtClean="0"/>
              <a:pPr/>
              <a:t>2024-06-17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A0D0-5BA1-4370-8388-BF3FE308F9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A94D-D9D4-46B1-9EB1-3F846BE2BF03}" type="datetimeFigureOut">
              <a:rPr lang="ko-KR" altLang="en-US" smtClean="0"/>
              <a:pPr/>
              <a:t>2024-06-17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A0D0-5BA1-4370-8388-BF3FE308F9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A94D-D9D4-46B1-9EB1-3F846BE2BF03}" type="datetimeFigureOut">
              <a:rPr lang="ko-KR" altLang="en-US" smtClean="0"/>
              <a:pPr/>
              <a:t>2024-06-17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A0D0-5BA1-4370-8388-BF3FE308F9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A94D-D9D4-46B1-9EB1-3F846BE2BF03}" type="datetimeFigureOut">
              <a:rPr lang="ko-KR" altLang="en-US" smtClean="0"/>
              <a:pPr/>
              <a:t>2024-06-17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A0D0-5BA1-4370-8388-BF3FE308F9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A94D-D9D4-46B1-9EB1-3F846BE2BF03}" type="datetimeFigureOut">
              <a:rPr lang="ko-KR" altLang="en-US" smtClean="0"/>
              <a:pPr/>
              <a:t>2024-06-17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A0D0-5BA1-4370-8388-BF3FE308F9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A94D-D9D4-46B1-9EB1-3F846BE2BF03}" type="datetimeFigureOut">
              <a:rPr lang="ko-KR" altLang="en-US" smtClean="0"/>
              <a:pPr/>
              <a:t>2024-06-17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A0D0-5BA1-4370-8388-BF3FE308F9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AA94D-D9D4-46B1-9EB1-3F846BE2BF03}" type="datetimeFigureOut">
              <a:rPr lang="ko-KR" altLang="en-US" smtClean="0"/>
              <a:pPr/>
              <a:t>2024-06-17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7A0D0-5BA1-4370-8388-BF3FE308F9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602791CF-9DE6-47A1-9CE6-88FBF0BA0404}"/>
              </a:ext>
            </a:extLst>
          </p:cNvPr>
          <p:cNvSpPr/>
          <p:nvPr/>
        </p:nvSpPr>
        <p:spPr>
          <a:xfrm>
            <a:off x="0" y="0"/>
            <a:ext cx="9144000" cy="465313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1DDD32-9B90-4738-AF3D-950C8A732335}"/>
              </a:ext>
            </a:extLst>
          </p:cNvPr>
          <p:cNvSpPr txBox="1"/>
          <p:nvPr/>
        </p:nvSpPr>
        <p:spPr>
          <a:xfrm>
            <a:off x="539552" y="1392861"/>
            <a:ext cx="8064896" cy="1748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헌법이 보장하는</a:t>
            </a:r>
            <a:endParaRPr lang="en-US" altLang="ko-KR" sz="48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4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소비자권리   </a:t>
            </a:r>
          </a:p>
        </p:txBody>
      </p:sp>
      <p:pic>
        <p:nvPicPr>
          <p:cNvPr id="22" name="Picture 2" descr="C:\DOCUME~1\sh\LOCALS~1\Temp\BNZ.5396a9e9145c045\로고원본.JPG">
            <a:extLst>
              <a:ext uri="{FF2B5EF4-FFF2-40B4-BE49-F238E27FC236}">
                <a16:creationId xmlns:a16="http://schemas.microsoft.com/office/drawing/2014/main" id="{E413613A-27F0-4432-AE6B-C4A98E9B9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6587" y="6034914"/>
            <a:ext cx="2790825" cy="447675"/>
          </a:xfrm>
          <a:prstGeom prst="rect">
            <a:avLst/>
          </a:prstGeom>
          <a:noFill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6061768-9A09-40E7-95D3-3ED049E831DA}"/>
              </a:ext>
            </a:extLst>
          </p:cNvPr>
          <p:cNvSpPr txBox="1"/>
          <p:nvPr/>
        </p:nvSpPr>
        <p:spPr>
          <a:xfrm>
            <a:off x="3347864" y="4869160"/>
            <a:ext cx="2412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2024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소비자교육</a:t>
            </a:r>
          </a:p>
        </p:txBody>
      </p:sp>
    </p:spTree>
    <p:extLst>
      <p:ext uri="{BB962C8B-B14F-4D97-AF65-F5344CB8AC3E}">
        <p14:creationId xmlns:p14="http://schemas.microsoft.com/office/powerpoint/2010/main" val="3429066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DOCUME~1\sh\LOCALS~1\Temp\BNZ.5396a9e9145c045\로고원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4134" y="6440901"/>
            <a:ext cx="1926729" cy="309066"/>
          </a:xfrm>
          <a:prstGeom prst="rect">
            <a:avLst/>
          </a:prstGeom>
          <a:noFill/>
        </p:spPr>
      </p:pic>
      <p:pic>
        <p:nvPicPr>
          <p:cNvPr id="5" name="Picture 8" descr="미성년자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5399884"/>
            <a:ext cx="374441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323528" y="1101592"/>
            <a:ext cx="8496944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ko-KR" altLang="en-US" sz="2000" u="sng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미성년자와의 계약이란 </a:t>
            </a:r>
            <a:r>
              <a:rPr lang="en-US" altLang="ko-KR" sz="2000" u="sng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</a:p>
          <a:p>
            <a:endParaRPr lang="en-US" altLang="ko-KR" sz="2000" u="sng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계약 당시 </a:t>
            </a:r>
            <a:r>
              <a:rPr lang="ko-KR" altLang="en-US" sz="20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만 </a:t>
            </a:r>
            <a:r>
              <a:rPr lang="en-US" altLang="ko-KR" sz="20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19</a:t>
            </a:r>
            <a:r>
              <a:rPr lang="ko-KR" altLang="en-US" sz="20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세 미만의 미성년자가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부모 중 </a:t>
            </a:r>
            <a:r>
              <a:rPr lang="ko-KR" altLang="en-US" sz="20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법정대리인의 동의 없이 체결한 계약 </a:t>
            </a:r>
          </a:p>
          <a:p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미성년자 법률행위는 법정대리인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부모님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 동의를 얻어야 하며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동의 없이 행한 행위에 대해서는 미성년자 본인이나 법정대리인이 이를 취소할 수 있다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민법 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법률행위가 취소되면 소급하여 무효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민법 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141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로 되므로 채무는 존재하지 않게 된다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또한 이득반환의 경우는 “취소된 행위에 의하여 받은 이익이 현존하는 한도 내”에서 상환 책임이 있어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민법 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141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일부 사용했더라도 위약금 없이 남은 물건만 반품하면 된다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575A43E-D199-407F-B5FF-C954255E0782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87715-35EC-4704-81EA-1406F07051BD}"/>
              </a:ext>
            </a:extLst>
          </p:cNvPr>
          <p:cNvSpPr txBox="1"/>
          <p:nvPr/>
        </p:nvSpPr>
        <p:spPr>
          <a:xfrm>
            <a:off x="280821" y="89964"/>
            <a:ext cx="4075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미성년자 계약취소 건</a:t>
            </a:r>
          </a:p>
        </p:txBody>
      </p:sp>
    </p:spTree>
    <p:extLst>
      <p:ext uri="{BB962C8B-B14F-4D97-AF65-F5344CB8AC3E}">
        <p14:creationId xmlns:p14="http://schemas.microsoft.com/office/powerpoint/2010/main" val="2352295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75242906-77D7-4F0D-AA2F-84105F2CCA6C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30" name="Picture 2" descr="C:\DOCUME~1\sh\LOCALS~1\Temp\BNZ.5396a9e9145c045\로고원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01" y="6338316"/>
            <a:ext cx="2790825" cy="447675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273074" y="872716"/>
            <a:ext cx="725125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n-US" altLang="ko-KR" sz="2000" b="1" dirty="0">
              <a:latin typeface="HY태백B" pitchFamily="18" charset="-127"/>
              <a:ea typeface="HY태백B" pitchFamily="18" charset="-127"/>
            </a:endParaRPr>
          </a:p>
          <a:p>
            <a:pPr>
              <a:buFont typeface="Wingdings" pitchFamily="2" charset="2"/>
              <a:buChar char="ü"/>
            </a:pP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미성년자가 </a:t>
            </a:r>
            <a:r>
              <a:rPr lang="ko-KR" altLang="en-US" sz="2000" b="1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혼인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 경우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민법 제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826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조의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2) </a:t>
            </a:r>
          </a:p>
          <a:p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미성년자가 </a:t>
            </a:r>
            <a:r>
              <a:rPr lang="ko-KR" altLang="en-US" sz="2000" b="1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사술 즉 고의로 속여 성년으로 믿게 하거나 </a:t>
            </a:r>
            <a:endParaRPr lang="en-US" altLang="ko-KR" sz="2000" b="1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b="1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ko-KR" altLang="en-US" sz="2000" b="1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법정대리인의 동의가 있는 것으로 믿게 했을 경우</a:t>
            </a:r>
            <a:endParaRPr lang="en-US" altLang="ko-KR" sz="2000" b="1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(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민법 제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17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</a:p>
          <a:p>
            <a:r>
              <a:rPr lang="en-US" altLang="ko-KR" sz="1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* </a:t>
            </a:r>
            <a:r>
              <a:rPr lang="ko-KR" altLang="en-US" sz="1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사술</a:t>
            </a:r>
            <a:r>
              <a:rPr lang="en-US" altLang="ko-KR" sz="1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 </a:t>
            </a:r>
            <a:r>
              <a:rPr lang="ko-KR" altLang="en-US" sz="1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인터넷상 성인 아이디로 물품 구매</a:t>
            </a:r>
            <a:r>
              <a:rPr lang="en-US" altLang="ko-KR" sz="1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부모동의서 위조 등</a:t>
            </a:r>
            <a:r>
              <a:rPr lang="en-US" altLang="ko-KR" sz="1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</a:p>
          <a:p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buFont typeface="Wingdings" pitchFamily="2" charset="2"/>
              <a:buChar char="ü"/>
            </a:pP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미성년자가 </a:t>
            </a:r>
            <a:r>
              <a:rPr lang="ko-KR" altLang="en-US" sz="2000" b="1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성년이 된 후 채무의 전부나 일부를 이행한 경우</a:t>
            </a:r>
            <a:endParaRPr lang="en-US" altLang="ko-KR" sz="2000" b="1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b="1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민법 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145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</a:p>
          <a:p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buFont typeface="Wingdings" pitchFamily="2" charset="2"/>
              <a:buChar char="ü"/>
            </a:pP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부모 등 법정대리인이 계약 사실을 알고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</a:p>
          <a:p>
            <a:r>
              <a:rPr lang="ko-KR" altLang="en-US" sz="2000" b="1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부모가 한 번이라도 대금을 납부하거나 업체에 계약 이행을 </a:t>
            </a:r>
            <a:endParaRPr lang="en-US" altLang="ko-KR" sz="2000" b="1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b="1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촉구한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경우</a:t>
            </a:r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buFont typeface="Wingdings" pitchFamily="2" charset="2"/>
              <a:buChar char="ü"/>
            </a:pP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부모님 명의의 핸드폰일 경우 인터넷 컨텐츠 사용료 </a:t>
            </a:r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과다 청구 시 구제 받기 어려움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(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특히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스마트폰 사용으로 해당 민원 다수 발생중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80000"/>
              </a:lnSpc>
            </a:pPr>
            <a:endParaRPr lang="ko-KR" altLang="en-US" sz="2000" b="1" dirty="0"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9512" y="926676"/>
            <a:ext cx="8856984" cy="5598668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EE790F-ACAF-4760-BB74-178A4BD4CC06}"/>
              </a:ext>
            </a:extLst>
          </p:cNvPr>
          <p:cNvSpPr txBox="1"/>
          <p:nvPr/>
        </p:nvSpPr>
        <p:spPr>
          <a:xfrm>
            <a:off x="257391" y="89964"/>
            <a:ext cx="6474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미성년자 계약 취소가 안되는 경우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19FA3F83-7ABA-4BF9-8C71-D0063B574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917" y="3789040"/>
            <a:ext cx="1828571" cy="228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95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DOCUME~1\sh\LOCALS~1\Temp\BNZ.5396a9e9145c045\로고원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6237312"/>
            <a:ext cx="2790825" cy="447675"/>
          </a:xfrm>
          <a:prstGeom prst="rect">
            <a:avLst/>
          </a:prstGeom>
          <a:noFill/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C964FA5A-6793-4C1D-86EE-5C1C49109619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CE2DD9-49D1-453D-8EFE-B3DFA452C10F}"/>
              </a:ext>
            </a:extLst>
          </p:cNvPr>
          <p:cNvSpPr txBox="1"/>
          <p:nvPr/>
        </p:nvSpPr>
        <p:spPr>
          <a:xfrm>
            <a:off x="320056" y="89964"/>
            <a:ext cx="3603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내용증명 우편제도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9C4F30EB-05EC-4B8E-AC34-8DA779006AF6}"/>
              </a:ext>
            </a:extLst>
          </p:cNvPr>
          <p:cNvSpPr/>
          <p:nvPr/>
        </p:nvSpPr>
        <p:spPr>
          <a:xfrm>
            <a:off x="539552" y="1754251"/>
            <a:ext cx="8064896" cy="1386717"/>
          </a:xfrm>
          <a:prstGeom prst="roundRect">
            <a:avLst/>
          </a:prstGeom>
          <a:solidFill>
            <a:srgbClr val="DBEEF4"/>
          </a:solidFill>
          <a:ln w="38100">
            <a:solidFill>
              <a:srgbClr val="385D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367432-3611-4BB7-8640-0523161F39BD}"/>
              </a:ext>
            </a:extLst>
          </p:cNvPr>
          <p:cNvSpPr txBox="1"/>
          <p:nvPr/>
        </p:nvSpPr>
        <p:spPr>
          <a:xfrm>
            <a:off x="611560" y="1916832"/>
            <a:ext cx="7992888" cy="12241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우체국에서 누구에게 어떤 내용의 문서를 발송했다는 사실을 서면으로 증명하는 특수 우편제도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9D8B77EA-EDAC-440C-9BDE-0DC58A889862}"/>
              </a:ext>
            </a:extLst>
          </p:cNvPr>
          <p:cNvSpPr/>
          <p:nvPr/>
        </p:nvSpPr>
        <p:spPr>
          <a:xfrm>
            <a:off x="573190" y="4221088"/>
            <a:ext cx="8064896" cy="18187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069D59-5E2D-4482-AAE6-E3183D47327D}"/>
              </a:ext>
            </a:extLst>
          </p:cNvPr>
          <p:cNvSpPr txBox="1"/>
          <p:nvPr/>
        </p:nvSpPr>
        <p:spPr>
          <a:xfrm>
            <a:off x="645198" y="4418548"/>
            <a:ext cx="7992888" cy="13867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전화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일반우편 발송 시 분실 또는 수신자가 받은 사실을 부인하거나 수취 거절하여 반송되는 경우를 예방하기 위한 것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1DB803-E928-43DD-BC41-B22F437612C2}"/>
              </a:ext>
            </a:extLst>
          </p:cNvPr>
          <p:cNvSpPr txBox="1"/>
          <p:nvPr/>
        </p:nvSpPr>
        <p:spPr>
          <a:xfrm>
            <a:off x="124286" y="1090649"/>
            <a:ext cx="473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▶ 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내용증명 우편제도란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DD6618-FA61-4B6D-9FFC-21F1030E9BC1}"/>
              </a:ext>
            </a:extLst>
          </p:cNvPr>
          <p:cNvSpPr txBox="1"/>
          <p:nvPr/>
        </p:nvSpPr>
        <p:spPr>
          <a:xfrm>
            <a:off x="124287" y="3602727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▶ 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내용증명 우편을 보내는 이유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229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DOCUME~1\sh\LOCALS~1\Temp\BNZ.5396a9e9145c045\로고원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5671" y="6437709"/>
            <a:ext cx="2790825" cy="447675"/>
          </a:xfrm>
          <a:prstGeom prst="rect">
            <a:avLst/>
          </a:prstGeom>
          <a:noFill/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FC507034-CC68-433F-B303-E4B472F7D548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03F20-7D24-4B26-BBB6-E165D20DF62C}"/>
              </a:ext>
            </a:extLst>
          </p:cNvPr>
          <p:cNvSpPr txBox="1"/>
          <p:nvPr/>
        </p:nvSpPr>
        <p:spPr>
          <a:xfrm>
            <a:off x="320056" y="89964"/>
            <a:ext cx="3603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내용증명 우편제도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0C260278-C7DD-4C04-AF0B-D856E2D8F671}"/>
              </a:ext>
            </a:extLst>
          </p:cNvPr>
          <p:cNvSpPr/>
          <p:nvPr/>
        </p:nvSpPr>
        <p:spPr>
          <a:xfrm>
            <a:off x="122950" y="980729"/>
            <a:ext cx="7401378" cy="5429596"/>
          </a:xfrm>
          <a:prstGeom prst="roundRect">
            <a:avLst/>
          </a:prstGeom>
          <a:solidFill>
            <a:srgbClr val="DBEEF4"/>
          </a:solidFill>
          <a:ln w="38100">
            <a:solidFill>
              <a:srgbClr val="385D8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BB8EB-2360-44AB-A5AD-9CE2C64F73AC}"/>
              </a:ext>
            </a:extLst>
          </p:cNvPr>
          <p:cNvSpPr txBox="1"/>
          <p:nvPr/>
        </p:nvSpPr>
        <p:spPr>
          <a:xfrm>
            <a:off x="323528" y="1412776"/>
            <a:ext cx="7041338" cy="467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▶①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계약서를 받은 날이나</a:t>
            </a:r>
            <a:r>
              <a:rPr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400" dirty="0">
                <a:latin typeface="맑은 고딕" panose="020B0503020000020004" pitchFamily="50" charset="-127"/>
              </a:rPr>
              <a:t>②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상품을 받은 날      또는 </a:t>
            </a:r>
            <a:r>
              <a:rPr lang="ko-KR" altLang="en-US" sz="2400" dirty="0">
                <a:latin typeface="맑은 고딕" panose="020B0503020000020004" pitchFamily="50" charset="-127"/>
              </a:rPr>
              <a:t>③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판매자의 주소를 알았거나 알 수 있었던 날로부터 </a:t>
            </a:r>
            <a:r>
              <a:rPr lang="en-US" altLang="ko-KR" sz="2400" dirty="0"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14</a:t>
            </a:r>
            <a:r>
              <a:rPr lang="ko-KR" altLang="en-US" sz="2400" dirty="0"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일</a:t>
            </a:r>
            <a:r>
              <a:rPr lang="en-US" altLang="ko-KR" sz="2400" dirty="0"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400" dirty="0"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또는</a:t>
            </a:r>
            <a:r>
              <a:rPr lang="en-US" altLang="ko-KR" sz="2400" dirty="0"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7</a:t>
            </a:r>
            <a:r>
              <a:rPr lang="ko-KR" altLang="en-US" sz="2400" dirty="0"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일</a:t>
            </a:r>
            <a:r>
              <a:rPr lang="en-US" altLang="ko-KR" sz="2400" dirty="0"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2400" dirty="0"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이내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보내야 함</a:t>
            </a:r>
            <a:r>
              <a:rPr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lvl="0">
              <a:spcBef>
                <a:spcPct val="20000"/>
              </a:spcBef>
              <a:defRPr/>
            </a:pPr>
            <a:r>
              <a:rPr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- 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단</a:t>
            </a:r>
            <a:r>
              <a:rPr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내용증명우편을 발송한 날까지 포함 </a:t>
            </a:r>
          </a:p>
          <a:p>
            <a:pPr>
              <a:spcBef>
                <a:spcPct val="20000"/>
              </a:spcBef>
              <a:defRPr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▶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내용증명서 </a:t>
            </a:r>
            <a:r>
              <a:rPr lang="en-US" altLang="ko-KR" sz="2400" dirty="0"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2400" dirty="0"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부 작성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신용카드 결제일 경우 </a:t>
            </a:r>
            <a:r>
              <a:rPr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부</a:t>
            </a:r>
            <a:r>
              <a:rPr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</a:p>
          <a:p>
            <a:pPr lvl="0">
              <a:spcBef>
                <a:spcPct val="20000"/>
              </a:spcBef>
              <a:defRPr/>
            </a:pP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우체국에서 </a:t>
            </a:r>
            <a:r>
              <a:rPr lang="ko-KR" altLang="en-US" sz="2400" dirty="0"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내용증명 발송 </a:t>
            </a:r>
          </a:p>
          <a:p>
            <a:pPr lvl="0">
              <a:spcBef>
                <a:spcPct val="20000"/>
              </a:spcBef>
              <a:defRPr/>
            </a:pP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판매자 </a:t>
            </a:r>
            <a:r>
              <a:rPr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신용카드사</a:t>
            </a:r>
            <a:r>
              <a:rPr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/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 </a:t>
            </a:r>
            <a:r>
              <a:rPr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우체국이</a:t>
            </a:r>
            <a:endParaRPr lang="en-US" altLang="ko-KR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>
              <a:spcBef>
                <a:spcPct val="20000"/>
              </a:spcBef>
              <a:defRPr/>
            </a:pPr>
            <a:r>
              <a:rPr lang="ko-KR" altLang="en-US" sz="24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각각 </a:t>
            </a:r>
            <a:r>
              <a:rPr lang="en-US" altLang="ko-KR" sz="24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4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부 씩 </a:t>
            </a:r>
            <a:r>
              <a:rPr lang="ko-KR" altLang="en-US" sz="2400" dirty="0"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보관</a:t>
            </a:r>
          </a:p>
          <a:p>
            <a:pPr lvl="0">
              <a:spcBef>
                <a:spcPct val="20000"/>
              </a:spcBef>
              <a:defRPr/>
            </a:pP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향후 </a:t>
            </a:r>
            <a:r>
              <a:rPr lang="ko-KR" altLang="en-US" sz="2400" dirty="0"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분쟁 시 청약철회내용증명에 활용</a:t>
            </a:r>
          </a:p>
          <a:p>
            <a:endParaRPr lang="ko-KR" altLang="en-US" sz="24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47F50B2C-20B2-415D-8BBA-EB7CD78E4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844879"/>
            <a:ext cx="2864874" cy="24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95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DOCUME~1\sh\LOCALS~1\Temp\BNZ.5396a9e9145c045\로고원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0746" y="6309320"/>
            <a:ext cx="2525750" cy="405154"/>
          </a:xfrm>
          <a:prstGeom prst="rect">
            <a:avLst/>
          </a:prstGeom>
          <a:noFill/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82CE2C8C-BABB-4BFA-AAD6-6127A4969C13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F58731-7FED-4304-83E3-BF85862B3333}"/>
              </a:ext>
            </a:extLst>
          </p:cNvPr>
          <p:cNvSpPr txBox="1"/>
          <p:nvPr/>
        </p:nvSpPr>
        <p:spPr>
          <a:xfrm>
            <a:off x="395536" y="89964"/>
            <a:ext cx="4075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청약청회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통보서 예시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14C29D3-6FF6-4077-BE9B-84B34BBBB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5256584" cy="6021288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28C05E34-8BDD-42BA-8382-118145161F45}"/>
              </a:ext>
            </a:extLst>
          </p:cNvPr>
          <p:cNvSpPr/>
          <p:nvPr/>
        </p:nvSpPr>
        <p:spPr>
          <a:xfrm>
            <a:off x="5796136" y="2276872"/>
            <a:ext cx="324036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판매자 </a:t>
            </a:r>
            <a:r>
              <a:rPr lang="en-US" altLang="ko-KR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카드사</a:t>
            </a:r>
            <a:r>
              <a:rPr lang="en-US" altLang="ko-KR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소비자와 우체국</a:t>
            </a:r>
            <a:endParaRPr lang="en-US" altLang="ko-KR" sz="3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ko-KR" altLang="en-US" sz="3200" dirty="0"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각각 </a:t>
            </a:r>
            <a:r>
              <a:rPr lang="en-US" altLang="ko-KR" sz="3200" dirty="0"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3200" dirty="0" err="1"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부씩</a:t>
            </a:r>
            <a:r>
              <a:rPr lang="ko-KR" altLang="en-US" sz="3200" dirty="0"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3200" dirty="0">
              <a:highlight>
                <a:srgbClr val="FFFF00"/>
              </a:highligh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ko-KR" altLang="en-US" sz="3200" dirty="0"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보관</a:t>
            </a:r>
            <a:endParaRPr lang="ko-KR" altLang="en-US" dirty="0">
              <a:highlight>
                <a:srgbClr val="FFFF00"/>
              </a:highligh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2295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DOCUME~1\sh\LOCALS~1\Temp\BNZ.5396a9e9145c045\로고원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6165304"/>
            <a:ext cx="2790825" cy="447675"/>
          </a:xfrm>
          <a:prstGeom prst="rect">
            <a:avLst/>
          </a:prstGeom>
          <a:noFill/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C76E63A2-F802-4ADB-9394-38DD73CCA306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1C168A-5212-4AB2-9ACB-98F86780FA76}"/>
              </a:ext>
            </a:extLst>
          </p:cNvPr>
          <p:cNvSpPr txBox="1"/>
          <p:nvPr/>
        </p:nvSpPr>
        <p:spPr>
          <a:xfrm>
            <a:off x="320056" y="89964"/>
            <a:ext cx="3603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소비자권리와 의무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32A34C29-05F8-4256-8435-22A216E4E5DC}"/>
              </a:ext>
            </a:extLst>
          </p:cNvPr>
          <p:cNvSpPr/>
          <p:nvPr/>
        </p:nvSpPr>
        <p:spPr>
          <a:xfrm>
            <a:off x="899592" y="1264693"/>
            <a:ext cx="7344816" cy="15162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847F1E-3FC0-476E-92F9-D26BE7DF8B88}"/>
              </a:ext>
            </a:extLst>
          </p:cNvPr>
          <p:cNvSpPr txBox="1"/>
          <p:nvPr/>
        </p:nvSpPr>
        <p:spPr>
          <a:xfrm>
            <a:off x="899592" y="1412776"/>
            <a:ext cx="7344816" cy="12241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ko-KR" altLang="en-US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사회</a:t>
            </a:r>
            <a:r>
              <a:rPr lang="en-US" altLang="ko-KR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경제적 제도 내에서 </a:t>
            </a:r>
            <a:endParaRPr lang="en-US" altLang="ko-KR" sz="3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소비자가 향유할 수 있는 기본권리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725AAC-8E0B-4C05-82FD-3AB15CBD16A2}"/>
              </a:ext>
            </a:extLst>
          </p:cNvPr>
          <p:cNvSpPr txBox="1"/>
          <p:nvPr/>
        </p:nvSpPr>
        <p:spPr>
          <a:xfrm>
            <a:off x="431540" y="3284984"/>
            <a:ext cx="8280920" cy="1930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국가가 건전한 소비행위를 계도하고 생산품의 품질향상을 촉구하기 위한 소비자보호운동을 법률이 정하는 바에 의하여 보장 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헌법 제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124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906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DOCUME~1\sh\LOCALS~1\Temp\BNZ.5396a9e9145c045\로고원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3175" y="6410325"/>
            <a:ext cx="2790825" cy="447675"/>
          </a:xfrm>
          <a:prstGeom prst="rect">
            <a:avLst/>
          </a:prstGeom>
          <a:noFill/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C76E63A2-F802-4ADB-9394-38DD73CCA306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1C168A-5212-4AB2-9ACB-98F86780FA76}"/>
              </a:ext>
            </a:extLst>
          </p:cNvPr>
          <p:cNvSpPr txBox="1"/>
          <p:nvPr/>
        </p:nvSpPr>
        <p:spPr>
          <a:xfrm>
            <a:off x="320056" y="89964"/>
            <a:ext cx="3603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소비자권리와 의무</a:t>
            </a: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B8E5E772-5378-4B52-975C-62071FE25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490" y="1053678"/>
            <a:ext cx="3779719" cy="1177925"/>
          </a:xfrm>
          <a:prstGeom prst="roundRect">
            <a:avLst>
              <a:gd name="adj" fmla="val 11199"/>
            </a:avLst>
          </a:prstGeom>
          <a:noFill/>
          <a:ln w="76200" cmpd="tri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소비자기본법</a:t>
            </a:r>
          </a:p>
          <a:p>
            <a:pPr algn="ctr">
              <a:spcBef>
                <a:spcPct val="50000"/>
              </a:spcBef>
            </a:pP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(2006.9.27)</a:t>
            </a: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54EA4111-314B-40BA-8E70-31831D1CF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46" y="1053678"/>
            <a:ext cx="3766450" cy="1177925"/>
          </a:xfrm>
          <a:prstGeom prst="roundRect">
            <a:avLst>
              <a:gd name="adj" fmla="val 11199"/>
            </a:avLst>
          </a:prstGeom>
          <a:noFill/>
          <a:ln w="76200" cmpd="tri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ko-KR" b="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소비자보호법</a:t>
            </a:r>
          </a:p>
          <a:p>
            <a:pPr algn="ctr">
              <a:spcBef>
                <a:spcPct val="50000"/>
              </a:spcBef>
            </a:pP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(1979.12.3)</a:t>
            </a:r>
            <a:r>
              <a:rPr lang="en-US" altLang="ko-KR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E38AAF9A-1C69-410B-8372-C1AE73FBC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46" y="2420516"/>
            <a:ext cx="3766450" cy="504825"/>
          </a:xfrm>
          <a:prstGeom prst="roundRect">
            <a:avLst>
              <a:gd name="adj" fmla="val 11199"/>
            </a:avLst>
          </a:prstGeom>
          <a:noFill/>
          <a:ln w="76200" cmpd="tri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수동적 보호대상 </a:t>
            </a:r>
          </a:p>
        </p:txBody>
      </p:sp>
      <p:sp>
        <p:nvSpPr>
          <p:cNvPr id="16" name="AutoShape 6">
            <a:extLst>
              <a:ext uri="{FF2B5EF4-FFF2-40B4-BE49-F238E27FC236}">
                <a16:creationId xmlns:a16="http://schemas.microsoft.com/office/drawing/2014/main" id="{E1D1B4EB-DB9A-4065-9D30-29FF1D715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7178" y="2420516"/>
            <a:ext cx="3766449" cy="514350"/>
          </a:xfrm>
          <a:prstGeom prst="roundRect">
            <a:avLst>
              <a:gd name="adj" fmla="val 11199"/>
            </a:avLst>
          </a:prstGeom>
          <a:noFill/>
          <a:ln w="76200" cmpd="tri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적극적 참여자</a:t>
            </a: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746C56DB-83CD-4F35-BC3B-4E1B2B506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46" y="3141241"/>
            <a:ext cx="3766450" cy="3240087"/>
          </a:xfrm>
          <a:prstGeom prst="roundRect">
            <a:avLst>
              <a:gd name="adj" fmla="val 11199"/>
            </a:avLst>
          </a:prstGeom>
          <a:noFill/>
          <a:ln w="76200" cmpd="tri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후견주의적 접근  </a:t>
            </a:r>
          </a:p>
          <a:p>
            <a:pPr>
              <a:spcBef>
                <a:spcPct val="50000"/>
              </a:spcBef>
            </a:pP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소비자와 사업자간 균형 회복</a:t>
            </a:r>
          </a:p>
          <a:p>
            <a:pPr>
              <a:spcBef>
                <a:spcPct val="50000"/>
              </a:spcBef>
            </a:pP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취약한 시장지위 강화</a:t>
            </a:r>
          </a:p>
          <a:p>
            <a:pPr>
              <a:spcBef>
                <a:spcPct val="50000"/>
              </a:spcBef>
            </a:pP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국가의 적극적 개입</a:t>
            </a:r>
          </a:p>
          <a:p>
            <a:pPr>
              <a:spcBef>
                <a:spcPct val="50000"/>
              </a:spcBef>
            </a:pP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다양한 정보 공개 및 제공강제</a:t>
            </a:r>
          </a:p>
          <a:p>
            <a:pPr>
              <a:spcBef>
                <a:spcPct val="50000"/>
              </a:spcBef>
            </a:pP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거래내용의 규제</a:t>
            </a:r>
          </a:p>
          <a:p>
            <a:pPr>
              <a:spcBef>
                <a:spcPct val="50000"/>
              </a:spcBef>
            </a:pP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적극적 약관규제</a:t>
            </a:r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8451BCAB-C142-498A-8D0A-CDAAFBA0B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376" y="3199754"/>
            <a:ext cx="3779719" cy="3240088"/>
          </a:xfrm>
          <a:prstGeom prst="roundRect">
            <a:avLst>
              <a:gd name="adj" fmla="val 11199"/>
            </a:avLst>
          </a:prstGeom>
          <a:noFill/>
          <a:ln w="76200" cmpd="tri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ko-KR" altLang="en-US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자유주의적 접근</a:t>
            </a:r>
          </a:p>
          <a:p>
            <a:pPr>
              <a:spcBef>
                <a:spcPct val="50000"/>
              </a:spcBef>
            </a:pPr>
            <a:r>
              <a:rPr lang="ko-KR" altLang="en-US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적극적 정보탐색자</a:t>
            </a:r>
          </a:p>
          <a:p>
            <a:pPr>
              <a:spcBef>
                <a:spcPct val="50000"/>
              </a:spcBef>
            </a:pPr>
            <a:r>
              <a:rPr lang="ko-KR" altLang="en-US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자유롭고 경쟁적 시장환경</a:t>
            </a:r>
          </a:p>
          <a:p>
            <a:pPr>
              <a:spcBef>
                <a:spcPct val="50000"/>
              </a:spcBef>
            </a:pPr>
            <a:r>
              <a:rPr lang="ko-KR" altLang="en-US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정보공개  중시</a:t>
            </a:r>
          </a:p>
          <a:p>
            <a:pPr>
              <a:spcBef>
                <a:spcPct val="50000"/>
              </a:spcBef>
            </a:pPr>
            <a:r>
              <a:rPr lang="ko-KR" altLang="en-US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국가개입 최소화 </a:t>
            </a: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2B97AF21-5C89-4C35-82DC-2B99342B89EC}"/>
              </a:ext>
            </a:extLst>
          </p:cNvPr>
          <p:cNvSpPr/>
          <p:nvPr/>
        </p:nvSpPr>
        <p:spPr>
          <a:xfrm>
            <a:off x="4211960" y="2536600"/>
            <a:ext cx="936104" cy="1151285"/>
          </a:xfrm>
          <a:prstGeom prst="rightArrow">
            <a:avLst/>
          </a:prstGeom>
          <a:solidFill>
            <a:srgbClr val="C00000"/>
          </a:solidFill>
          <a:ln>
            <a:solidFill>
              <a:srgbClr val="91B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7822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A02278F4-58BA-4E28-9C45-43E98991BC81}"/>
              </a:ext>
            </a:extLst>
          </p:cNvPr>
          <p:cNvSpPr/>
          <p:nvPr/>
        </p:nvSpPr>
        <p:spPr>
          <a:xfrm>
            <a:off x="144725" y="3060518"/>
            <a:ext cx="2097894" cy="7952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5A6DDFB9-9B37-4074-A85C-4EF9B303A085}"/>
              </a:ext>
            </a:extLst>
          </p:cNvPr>
          <p:cNvCxnSpPr>
            <a:cxnSpLocks/>
          </p:cNvCxnSpPr>
          <p:nvPr/>
        </p:nvCxnSpPr>
        <p:spPr>
          <a:xfrm flipH="1" flipV="1">
            <a:off x="2267744" y="3429000"/>
            <a:ext cx="1521830" cy="34339"/>
          </a:xfrm>
          <a:prstGeom prst="line">
            <a:avLst/>
          </a:prstGeom>
          <a:ln w="38100">
            <a:solidFill>
              <a:srgbClr val="0070C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968AC57D-7DF5-443D-BEA9-24C3FAB1AD11}"/>
              </a:ext>
            </a:extLst>
          </p:cNvPr>
          <p:cNvCxnSpPr>
            <a:cxnSpLocks/>
          </p:cNvCxnSpPr>
          <p:nvPr/>
        </p:nvCxnSpPr>
        <p:spPr>
          <a:xfrm flipH="1">
            <a:off x="5456511" y="3428998"/>
            <a:ext cx="1419745" cy="675"/>
          </a:xfrm>
          <a:prstGeom prst="line">
            <a:avLst/>
          </a:prstGeom>
          <a:ln w="38100">
            <a:solidFill>
              <a:srgbClr val="0070C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143D707F-9E97-4637-9645-7B1105904B38}"/>
              </a:ext>
            </a:extLst>
          </p:cNvPr>
          <p:cNvCxnSpPr>
            <a:cxnSpLocks/>
          </p:cNvCxnSpPr>
          <p:nvPr/>
        </p:nvCxnSpPr>
        <p:spPr>
          <a:xfrm flipH="1" flipV="1">
            <a:off x="5479275" y="3511750"/>
            <a:ext cx="1823102" cy="1296108"/>
          </a:xfrm>
          <a:prstGeom prst="line">
            <a:avLst/>
          </a:prstGeom>
          <a:ln w="38100">
            <a:solidFill>
              <a:srgbClr val="0070C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C6CCB1F7-D411-4A4D-92C0-6B8ABBD80F75}"/>
              </a:ext>
            </a:extLst>
          </p:cNvPr>
          <p:cNvCxnSpPr>
            <a:cxnSpLocks/>
          </p:cNvCxnSpPr>
          <p:nvPr/>
        </p:nvCxnSpPr>
        <p:spPr>
          <a:xfrm flipV="1">
            <a:off x="1905877" y="3333608"/>
            <a:ext cx="1907623" cy="1421351"/>
          </a:xfrm>
          <a:prstGeom prst="line">
            <a:avLst/>
          </a:prstGeom>
          <a:ln w="38100">
            <a:solidFill>
              <a:srgbClr val="0070C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063D0EA-5C78-4D2E-A9B4-E7724024A226}"/>
              </a:ext>
            </a:extLst>
          </p:cNvPr>
          <p:cNvCxnSpPr>
            <a:cxnSpLocks/>
          </p:cNvCxnSpPr>
          <p:nvPr/>
        </p:nvCxnSpPr>
        <p:spPr>
          <a:xfrm flipH="1">
            <a:off x="5727890" y="2132856"/>
            <a:ext cx="1449557" cy="1232520"/>
          </a:xfrm>
          <a:prstGeom prst="line">
            <a:avLst/>
          </a:prstGeom>
          <a:ln w="38100">
            <a:solidFill>
              <a:srgbClr val="0070C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A2929F33-93E2-468A-8F3F-1A7A3938E375}"/>
              </a:ext>
            </a:extLst>
          </p:cNvPr>
          <p:cNvCxnSpPr>
            <a:cxnSpLocks/>
          </p:cNvCxnSpPr>
          <p:nvPr/>
        </p:nvCxnSpPr>
        <p:spPr>
          <a:xfrm flipH="1">
            <a:off x="4554219" y="1844824"/>
            <a:ext cx="10742" cy="1728192"/>
          </a:xfrm>
          <a:prstGeom prst="line">
            <a:avLst/>
          </a:prstGeom>
          <a:ln w="38100">
            <a:solidFill>
              <a:srgbClr val="0070C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F52E9A7A-8456-4DBA-9B8F-56D260221101}"/>
              </a:ext>
            </a:extLst>
          </p:cNvPr>
          <p:cNvCxnSpPr>
            <a:cxnSpLocks/>
          </p:cNvCxnSpPr>
          <p:nvPr/>
        </p:nvCxnSpPr>
        <p:spPr>
          <a:xfrm flipH="1">
            <a:off x="4557526" y="3541950"/>
            <a:ext cx="10742" cy="1728192"/>
          </a:xfrm>
          <a:prstGeom prst="line">
            <a:avLst/>
          </a:prstGeom>
          <a:ln w="38100">
            <a:solidFill>
              <a:srgbClr val="0070C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4F85022E-3DE2-4D00-AA5B-01439B12CC84}"/>
              </a:ext>
            </a:extLst>
          </p:cNvPr>
          <p:cNvCxnSpPr>
            <a:cxnSpLocks/>
          </p:cNvCxnSpPr>
          <p:nvPr/>
        </p:nvCxnSpPr>
        <p:spPr>
          <a:xfrm>
            <a:off x="2074568" y="2179116"/>
            <a:ext cx="1780204" cy="1609924"/>
          </a:xfrm>
          <a:prstGeom prst="line">
            <a:avLst/>
          </a:prstGeom>
          <a:ln w="38100">
            <a:solidFill>
              <a:srgbClr val="0070C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DF3A3573-296C-4BE3-9895-768CFE31E061}"/>
              </a:ext>
            </a:extLst>
          </p:cNvPr>
          <p:cNvSpPr/>
          <p:nvPr/>
        </p:nvSpPr>
        <p:spPr>
          <a:xfrm>
            <a:off x="2689034" y="2636912"/>
            <a:ext cx="3816424" cy="16602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0" name="Picture 2" descr="C:\DOCUME~1\sh\LOCALS~1\Temp\BNZ.5396a9e9145c045\로고원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3175" y="6410325"/>
            <a:ext cx="2790825" cy="447675"/>
          </a:xfrm>
          <a:prstGeom prst="rect">
            <a:avLst/>
          </a:prstGeom>
          <a:noFill/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C76E63A2-F802-4ADB-9394-38DD73CCA306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1C168A-5212-4AB2-9ACB-98F86780FA76}"/>
              </a:ext>
            </a:extLst>
          </p:cNvPr>
          <p:cNvSpPr txBox="1"/>
          <p:nvPr/>
        </p:nvSpPr>
        <p:spPr>
          <a:xfrm>
            <a:off x="320056" y="89964"/>
            <a:ext cx="3603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소비자권리와 의무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0B05B-688E-46E4-B77B-857709E4AB7C}"/>
              </a:ext>
            </a:extLst>
          </p:cNvPr>
          <p:cNvSpPr txBox="1"/>
          <p:nvPr/>
        </p:nvSpPr>
        <p:spPr>
          <a:xfrm>
            <a:off x="2871487" y="3105833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 </a:t>
            </a:r>
            <a:r>
              <a:rPr lang="en-US" altLang="ko-KR" sz="3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lang="ko-KR" altLang="en-US" sz="36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 권리</a:t>
            </a: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A3E459CA-9869-4487-8D81-7DA68FCED8E9}"/>
              </a:ext>
            </a:extLst>
          </p:cNvPr>
          <p:cNvSpPr/>
          <p:nvPr/>
        </p:nvSpPr>
        <p:spPr>
          <a:xfrm>
            <a:off x="3505272" y="1195138"/>
            <a:ext cx="2097894" cy="5442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D35EBAF4-AE70-44DB-8132-CB9B3A92C77E}"/>
              </a:ext>
            </a:extLst>
          </p:cNvPr>
          <p:cNvSpPr/>
          <p:nvPr/>
        </p:nvSpPr>
        <p:spPr>
          <a:xfrm>
            <a:off x="3505272" y="5474112"/>
            <a:ext cx="2097894" cy="7952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81F3BACC-3F8F-45F3-8BB5-010ABE38DC7F}"/>
              </a:ext>
            </a:extLst>
          </p:cNvPr>
          <p:cNvSpPr/>
          <p:nvPr/>
        </p:nvSpPr>
        <p:spPr>
          <a:xfrm>
            <a:off x="6588224" y="1242629"/>
            <a:ext cx="2097894" cy="808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2CF65E9E-9DDA-421E-949A-E536EA248EFC}"/>
              </a:ext>
            </a:extLst>
          </p:cNvPr>
          <p:cNvSpPr/>
          <p:nvPr/>
        </p:nvSpPr>
        <p:spPr>
          <a:xfrm>
            <a:off x="773593" y="1225055"/>
            <a:ext cx="2097894" cy="7952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C4EFFFA7-F843-4DB5-AF62-F1F0B1A52573}"/>
              </a:ext>
            </a:extLst>
          </p:cNvPr>
          <p:cNvSpPr/>
          <p:nvPr/>
        </p:nvSpPr>
        <p:spPr>
          <a:xfrm>
            <a:off x="6989094" y="3105833"/>
            <a:ext cx="2097894" cy="5442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EFEFCF6F-BBF2-4DDE-AD3D-4F3E91694F2E}"/>
              </a:ext>
            </a:extLst>
          </p:cNvPr>
          <p:cNvSpPr/>
          <p:nvPr/>
        </p:nvSpPr>
        <p:spPr>
          <a:xfrm>
            <a:off x="251520" y="4907358"/>
            <a:ext cx="2097894" cy="7952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8D892DED-12AA-4618-A141-512C5BE15704}"/>
              </a:ext>
            </a:extLst>
          </p:cNvPr>
          <p:cNvSpPr/>
          <p:nvPr/>
        </p:nvSpPr>
        <p:spPr>
          <a:xfrm>
            <a:off x="6776380" y="4916245"/>
            <a:ext cx="2097894" cy="7863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A174050-0C49-4D20-98D7-19F735A8008E}"/>
              </a:ext>
            </a:extLst>
          </p:cNvPr>
          <p:cNvSpPr txBox="1"/>
          <p:nvPr/>
        </p:nvSpPr>
        <p:spPr>
          <a:xfrm>
            <a:off x="796731" y="1283318"/>
            <a:ext cx="2076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쾌적한 환경에서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소비할 권리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1D9089-7C3F-4820-904B-6A581D8B7FFF}"/>
              </a:ext>
            </a:extLst>
          </p:cNvPr>
          <p:cNvSpPr txBox="1"/>
          <p:nvPr/>
        </p:nvSpPr>
        <p:spPr>
          <a:xfrm>
            <a:off x="3498650" y="1242629"/>
            <a:ext cx="20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안전할 권리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4EC74CB-5486-4951-93F0-3C4947AB9404}"/>
              </a:ext>
            </a:extLst>
          </p:cNvPr>
          <p:cNvSpPr txBox="1"/>
          <p:nvPr/>
        </p:nvSpPr>
        <p:spPr>
          <a:xfrm>
            <a:off x="155467" y="3104195"/>
            <a:ext cx="2076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 교육을 받을 권리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E6051D8-4E81-4936-B17B-57F017E7CB0C}"/>
              </a:ext>
            </a:extLst>
          </p:cNvPr>
          <p:cNvSpPr txBox="1"/>
          <p:nvPr/>
        </p:nvSpPr>
        <p:spPr>
          <a:xfrm>
            <a:off x="251520" y="4957936"/>
            <a:ext cx="2076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피해 보상받을 권리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3D42C72-32F7-4CDC-BD17-0BB261DD8323}"/>
              </a:ext>
            </a:extLst>
          </p:cNvPr>
          <p:cNvSpPr txBox="1"/>
          <p:nvPr/>
        </p:nvSpPr>
        <p:spPr>
          <a:xfrm>
            <a:off x="3524692" y="5518668"/>
            <a:ext cx="2076410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의견을 반영시킬 권리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476505E-5DCD-494B-BCB2-A2B684780703}"/>
              </a:ext>
            </a:extLst>
          </p:cNvPr>
          <p:cNvSpPr txBox="1"/>
          <p:nvPr/>
        </p:nvSpPr>
        <p:spPr>
          <a:xfrm>
            <a:off x="6598966" y="1285229"/>
            <a:ext cx="2076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정보를 제공받을 권리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10BEEE2-7E66-4B56-ADA4-7BB1F90A52F2}"/>
              </a:ext>
            </a:extLst>
          </p:cNvPr>
          <p:cNvSpPr txBox="1"/>
          <p:nvPr/>
        </p:nvSpPr>
        <p:spPr>
          <a:xfrm>
            <a:off x="7016487" y="3165321"/>
            <a:ext cx="207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선택할 권리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0038538-91C0-499F-8BCE-12C2348D9B84}"/>
              </a:ext>
            </a:extLst>
          </p:cNvPr>
          <p:cNvSpPr txBox="1"/>
          <p:nvPr/>
        </p:nvSpPr>
        <p:spPr>
          <a:xfrm>
            <a:off x="6902504" y="4943475"/>
            <a:ext cx="1895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단체를 조직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활동할 권리</a:t>
            </a:r>
          </a:p>
        </p:txBody>
      </p:sp>
    </p:spTree>
    <p:extLst>
      <p:ext uri="{BB962C8B-B14F-4D97-AF65-F5344CB8AC3E}">
        <p14:creationId xmlns:p14="http://schemas.microsoft.com/office/powerpoint/2010/main" val="2363638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DOCUME~1\sh\LOCALS~1\Temp\BNZ.5396a9e9145c045\로고원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3175" y="6410325"/>
            <a:ext cx="2790825" cy="44767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07504" y="1125281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/>
              <a:t>1</a:t>
            </a:r>
            <a:endParaRPr lang="ko-KR" altLang="en-US" sz="8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7504" y="2781465"/>
            <a:ext cx="79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/>
              <a:t>2</a:t>
            </a:r>
            <a:endParaRPr lang="ko-KR" altLang="en-US" sz="8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5007" y="4440185"/>
            <a:ext cx="79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/>
              <a:t>3</a:t>
            </a:r>
            <a:endParaRPr lang="ko-KR" altLang="en-US" sz="8000" b="1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0C5EBDE2-4ADA-4938-87B1-406F1CBFEC5D}"/>
              </a:ext>
            </a:extLst>
          </p:cNvPr>
          <p:cNvSpPr/>
          <p:nvPr/>
        </p:nvSpPr>
        <p:spPr>
          <a:xfrm>
            <a:off x="971600" y="1169876"/>
            <a:ext cx="7920880" cy="13234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7D7994-97FC-4D4D-AE62-58D0242DD58B}"/>
              </a:ext>
            </a:extLst>
          </p:cNvPr>
          <p:cNvSpPr txBox="1"/>
          <p:nvPr/>
        </p:nvSpPr>
        <p:spPr>
          <a:xfrm>
            <a:off x="971600" y="1349287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소비주체로서 물품 등을 올바르게 선택하고</a:t>
            </a:r>
            <a:endParaRPr lang="en-US" altLang="ko-KR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소비자의 기본적 권리를 정당하게 행사해야 한다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D8EBE0E5-B0DE-4DD1-81A1-FBEA19A4C033}"/>
              </a:ext>
            </a:extLst>
          </p:cNvPr>
          <p:cNvSpPr/>
          <p:nvPr/>
        </p:nvSpPr>
        <p:spPr>
          <a:xfrm>
            <a:off x="971600" y="2839766"/>
            <a:ext cx="7920880" cy="13234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D2290D-1677-411E-80B1-288C9FB49105}"/>
              </a:ext>
            </a:extLst>
          </p:cNvPr>
          <p:cNvSpPr txBox="1"/>
          <p:nvPr/>
        </p:nvSpPr>
        <p:spPr>
          <a:xfrm>
            <a:off x="971600" y="3019177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스스로의 권익 증진을 위하여</a:t>
            </a:r>
            <a:endParaRPr lang="en-US" altLang="ko-KR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필요한 지식과 정보를 습득하도록 노력해야 한다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63C16C97-5E08-4065-BDE2-76A7A416CC11}"/>
              </a:ext>
            </a:extLst>
          </p:cNvPr>
          <p:cNvSpPr/>
          <p:nvPr/>
        </p:nvSpPr>
        <p:spPr>
          <a:xfrm>
            <a:off x="971600" y="4553833"/>
            <a:ext cx="7920880" cy="18564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94FCAD-5ABF-440F-A768-68DB1007CA1B}"/>
              </a:ext>
            </a:extLst>
          </p:cNvPr>
          <p:cNvSpPr txBox="1"/>
          <p:nvPr/>
        </p:nvSpPr>
        <p:spPr>
          <a:xfrm>
            <a:off x="1079612" y="4635693"/>
            <a:ext cx="77048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자주적이고 합리적인 행동과 </a:t>
            </a:r>
            <a:r>
              <a:rPr lang="ko-KR" altLang="en-US" sz="26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자원절약적이고</a:t>
            </a:r>
            <a:r>
              <a:rPr lang="en-US" altLang="ko-KR" sz="2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  <a:p>
            <a:r>
              <a:rPr lang="ko-KR" altLang="en-US" sz="2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환경 친화적인 소비생활을 함으로써 </a:t>
            </a:r>
            <a:endParaRPr lang="en-US" altLang="ko-KR" sz="2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소비생활의 향상과 국민경제 발전에 적극적인 역할을 다해야 한다 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02AC037-D24E-4ADB-AFFD-EC0D480A264B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D8B2E7-06E3-4A23-B682-9EEB203295B7}"/>
              </a:ext>
            </a:extLst>
          </p:cNvPr>
          <p:cNvSpPr txBox="1"/>
          <p:nvPr/>
        </p:nvSpPr>
        <p:spPr>
          <a:xfrm>
            <a:off x="251520" y="103834"/>
            <a:ext cx="360387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소비자권리와 의무</a:t>
            </a:r>
          </a:p>
        </p:txBody>
      </p:sp>
    </p:spTree>
    <p:extLst>
      <p:ext uri="{BB962C8B-B14F-4D97-AF65-F5344CB8AC3E}">
        <p14:creationId xmlns:p14="http://schemas.microsoft.com/office/powerpoint/2010/main" val="2352295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DOCUME~1\sh\LOCALS~1\Temp\BNZ.5396a9e9145c045\로고원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6345501"/>
            <a:ext cx="2790825" cy="447675"/>
          </a:xfrm>
          <a:prstGeom prst="rect">
            <a:avLst/>
          </a:prstGeom>
          <a:noFill/>
        </p:spPr>
      </p:pic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0C5EBDE2-4ADA-4938-87B1-406F1CBFEC5D}"/>
              </a:ext>
            </a:extLst>
          </p:cNvPr>
          <p:cNvSpPr/>
          <p:nvPr/>
        </p:nvSpPr>
        <p:spPr>
          <a:xfrm>
            <a:off x="611560" y="980728"/>
            <a:ext cx="7920880" cy="20307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7D7994-97FC-4D4D-AE62-58D0242DD58B}"/>
              </a:ext>
            </a:extLst>
          </p:cNvPr>
          <p:cNvSpPr txBox="1"/>
          <p:nvPr/>
        </p:nvSpPr>
        <p:spPr>
          <a:xfrm>
            <a:off x="722925" y="1113112"/>
            <a:ext cx="7698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일정기간 내에 계약을 취소하면 </a:t>
            </a:r>
            <a:endParaRPr lang="en-US" altLang="ko-KR" sz="3200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손해배상이나 위약금 없이 사업자에게 </a:t>
            </a:r>
            <a:endParaRPr lang="en-US" altLang="ko-KR" sz="3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3200" dirty="0"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반품을 요구할 수 있습니다</a:t>
            </a:r>
            <a:r>
              <a:rPr lang="en-US" altLang="ko-KR" sz="3200" dirty="0"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3200" dirty="0">
              <a:highlight>
                <a:srgbClr val="FFFF00"/>
              </a:highligh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02AC037-D24E-4ADB-AFFD-EC0D480A264B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D8B2E7-06E3-4A23-B682-9EEB203295B7}"/>
              </a:ext>
            </a:extLst>
          </p:cNvPr>
          <p:cNvSpPr txBox="1"/>
          <p:nvPr/>
        </p:nvSpPr>
        <p:spPr>
          <a:xfrm>
            <a:off x="391274" y="8996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청약철회권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D40E4E-F2D5-4D52-A492-8390245659CC}"/>
              </a:ext>
            </a:extLst>
          </p:cNvPr>
          <p:cNvSpPr txBox="1"/>
          <p:nvPr/>
        </p:nvSpPr>
        <p:spPr>
          <a:xfrm>
            <a:off x="539552" y="3518098"/>
            <a:ext cx="6173663" cy="2577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상품을 반품하려면 제품을 훼손하지 말고 구입한지 </a:t>
            </a:r>
            <a:r>
              <a:rPr lang="en-US" altLang="ko-KR" sz="28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7~14</a:t>
            </a:r>
            <a:r>
              <a:rPr lang="ko-KR" altLang="en-US" sz="28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 이내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</a:t>
            </a:r>
            <a:endParaRPr lang="en-US" altLang="ko-KR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내용증명 편지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</a:t>
            </a:r>
            <a:r>
              <a:rPr lang="ko-KR" altLang="en-US" sz="28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우편으로 보내면</a:t>
            </a:r>
            <a:endParaRPr lang="en-US" altLang="ko-KR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해약이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가능합니다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D825F4B-F6EF-4758-B613-1F3A9A001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159004"/>
            <a:ext cx="2808312" cy="329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66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DOCUME~1\sh\LOCALS~1\Temp\BNZ.5396a9e9145c045\로고원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3175" y="6410325"/>
            <a:ext cx="2790825" cy="447675"/>
          </a:xfrm>
          <a:prstGeom prst="rect">
            <a:avLst/>
          </a:prstGeom>
          <a:noFill/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102AC037-D24E-4ADB-AFFD-EC0D480A264B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D8B2E7-06E3-4A23-B682-9EEB203295B7}"/>
              </a:ext>
            </a:extLst>
          </p:cNvPr>
          <p:cNvSpPr txBox="1"/>
          <p:nvPr/>
        </p:nvSpPr>
        <p:spPr>
          <a:xfrm>
            <a:off x="391274" y="8996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청약철회권</a:t>
            </a:r>
          </a:p>
        </p:txBody>
      </p:sp>
      <p:graphicFrame>
        <p:nvGraphicFramePr>
          <p:cNvPr id="2" name="표 3">
            <a:extLst>
              <a:ext uri="{FF2B5EF4-FFF2-40B4-BE49-F238E27FC236}">
                <a16:creationId xmlns:a16="http://schemas.microsoft.com/office/drawing/2014/main" id="{9843FE52-3E6C-4275-916F-1DF00FFD7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802456"/>
              </p:ext>
            </p:extLst>
          </p:nvPr>
        </p:nvGraphicFramePr>
        <p:xfrm>
          <a:off x="818583" y="1775842"/>
          <a:ext cx="7506834" cy="465233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3457">
                  <a:extLst>
                    <a:ext uri="{9D8B030D-6E8A-4147-A177-3AD203B41FA5}">
                      <a16:colId xmlns:a16="http://schemas.microsoft.com/office/drawing/2014/main" val="1830519991"/>
                    </a:ext>
                  </a:extLst>
                </a:gridCol>
                <a:gridCol w="3393377">
                  <a:extLst>
                    <a:ext uri="{9D8B030D-6E8A-4147-A177-3AD203B41FA5}">
                      <a16:colId xmlns:a16="http://schemas.microsoft.com/office/drawing/2014/main" val="2026240257"/>
                    </a:ext>
                  </a:extLst>
                </a:gridCol>
              </a:tblGrid>
              <a:tr h="4970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판 매 방 식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 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312813"/>
                  </a:ext>
                </a:extLst>
              </a:tr>
              <a:tr h="210284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0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방문판매</a:t>
                      </a:r>
                      <a:r>
                        <a:rPr lang="en-US" altLang="ko-KR" sz="20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20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노상판매</a:t>
                      </a:r>
                      <a:r>
                        <a:rPr lang="en-US" altLang="ko-KR" sz="20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, </a:t>
                      </a:r>
                      <a:r>
                        <a:rPr lang="ko-KR" altLang="en-US" sz="20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홍보관 등</a:t>
                      </a:r>
                      <a:r>
                        <a:rPr lang="en-US" altLang="ko-KR" sz="20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0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전화권유판매</a:t>
                      </a:r>
                      <a:endParaRPr lang="en-US" altLang="ko-KR" sz="20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0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다단계판매</a:t>
                      </a:r>
                      <a:endParaRPr lang="en-US" altLang="ko-KR" sz="20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0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계속거래</a:t>
                      </a:r>
                      <a:endParaRPr lang="en-US" altLang="ko-KR" sz="20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0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사업권유거래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14</a:t>
                      </a:r>
                      <a:r>
                        <a:rPr lang="ko-KR" altLang="en-US" sz="32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184940"/>
                  </a:ext>
                </a:extLst>
              </a:tr>
              <a:tr h="168597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0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전자상거래</a:t>
                      </a:r>
                      <a:endParaRPr lang="en-US" altLang="ko-KR" sz="20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0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통신판매</a:t>
                      </a:r>
                      <a:r>
                        <a:rPr lang="en-US" altLang="ko-KR" sz="20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(TV</a:t>
                      </a:r>
                      <a:r>
                        <a:rPr lang="ko-KR" altLang="en-US" sz="20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홈쇼핑 등</a:t>
                      </a:r>
                      <a:r>
                        <a:rPr lang="en-US" altLang="ko-KR" sz="20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0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통신판매중개</a:t>
                      </a:r>
                      <a:endParaRPr lang="en-US" altLang="ko-KR" sz="2000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0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할부거래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7</a:t>
                      </a:r>
                      <a:r>
                        <a:rPr lang="ko-KR" altLang="en-US" sz="32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1013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830AD23-7D95-4E19-911D-54D9894E7F77}"/>
              </a:ext>
            </a:extLst>
          </p:cNvPr>
          <p:cNvSpPr txBox="1"/>
          <p:nvPr/>
        </p:nvSpPr>
        <p:spPr>
          <a:xfrm>
            <a:off x="124287" y="1090649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청약철회판매 및 기간</a:t>
            </a:r>
          </a:p>
        </p:txBody>
      </p:sp>
    </p:spTree>
    <p:extLst>
      <p:ext uri="{BB962C8B-B14F-4D97-AF65-F5344CB8AC3E}">
        <p14:creationId xmlns:p14="http://schemas.microsoft.com/office/powerpoint/2010/main" val="2308724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DOCUME~1\sh\LOCALS~1\Temp\BNZ.5396a9e9145c045\로고원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3176" y="6410325"/>
            <a:ext cx="2539304" cy="407329"/>
          </a:xfrm>
          <a:prstGeom prst="rect">
            <a:avLst/>
          </a:prstGeom>
          <a:noFill/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102AC037-D24E-4ADB-AFFD-EC0D480A264B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D8B2E7-06E3-4A23-B682-9EEB203295B7}"/>
              </a:ext>
            </a:extLst>
          </p:cNvPr>
          <p:cNvSpPr txBox="1"/>
          <p:nvPr/>
        </p:nvSpPr>
        <p:spPr>
          <a:xfrm>
            <a:off x="391274" y="8996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청약철회권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30AD23-7D95-4E19-911D-54D9894E7F77}"/>
              </a:ext>
            </a:extLst>
          </p:cNvPr>
          <p:cNvSpPr txBox="1"/>
          <p:nvPr/>
        </p:nvSpPr>
        <p:spPr>
          <a:xfrm>
            <a:off x="124286" y="1090648"/>
            <a:ext cx="8768193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허위표시</a:t>
            </a:r>
            <a:r>
              <a:rPr lang="en-US" altLang="ko-KR" sz="28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28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광고의 내용과 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다르거나 </a:t>
            </a:r>
            <a:r>
              <a:rPr lang="ko-KR" altLang="en-US" sz="28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계약내용과 다를 경우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공급받은 날로부터 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개월 이내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또는 그 사실을 알거나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알 수 있었던 날로부터 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30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일 이내</a:t>
            </a:r>
            <a:r>
              <a:rPr lang="ko-KR" altLang="en-US" sz="28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청약철회 가능 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단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할부거래 제외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물품 구입 후 사용에 의하여 그 가치가 현저히 감소될 우려가 있는 </a:t>
            </a:r>
            <a:r>
              <a:rPr lang="ko-KR" altLang="en-US" sz="28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물품을 사용하였거나</a:t>
            </a:r>
            <a:r>
              <a:rPr lang="en-US" altLang="ko-KR" sz="28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8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설치한 경우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에는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HY헤드라인M" panose="02030600000101010101" pitchFamily="18" charset="-127"/>
                <a:ea typeface="HY헤드라인M" panose="02030600000101010101" pitchFamily="18" charset="-127"/>
              </a:rPr>
              <a:t>청약철회 불가능</a:t>
            </a:r>
            <a:endParaRPr lang="en-US" altLang="ko-KR" sz="2800" dirty="0">
              <a:solidFill>
                <a:srgbClr val="FF0000"/>
              </a:solidFill>
              <a:highlight>
                <a:srgbClr val="FFFF00"/>
              </a:highligh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할부거래시 할부가격이 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10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만원 이하인 할부계약과 </a:t>
            </a:r>
            <a:r>
              <a:rPr lang="ko-KR" altLang="en-US" sz="28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할부가격이 </a:t>
            </a:r>
            <a:r>
              <a:rPr lang="en-US" altLang="ko-KR" sz="28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20</a:t>
            </a:r>
            <a:r>
              <a:rPr lang="ko-KR" altLang="en-US" sz="28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만원 이하인 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신용카드에 의한 할부거래 시</a:t>
            </a:r>
            <a:r>
              <a:rPr lang="ko-KR" altLang="en-US" sz="28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청약철회 불가능</a:t>
            </a:r>
          </a:p>
        </p:txBody>
      </p:sp>
    </p:spTree>
    <p:extLst>
      <p:ext uri="{BB962C8B-B14F-4D97-AF65-F5344CB8AC3E}">
        <p14:creationId xmlns:p14="http://schemas.microsoft.com/office/powerpoint/2010/main" val="3264277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DOCUME~1\sh\LOCALS~1\Temp\BNZ.5396a9e9145c045\로고원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237312"/>
            <a:ext cx="2790825" cy="447675"/>
          </a:xfrm>
          <a:prstGeom prst="rect">
            <a:avLst/>
          </a:prstGeom>
          <a:noFill/>
        </p:spPr>
      </p:pic>
      <p:pic>
        <p:nvPicPr>
          <p:cNvPr id="6" name="그림 8" descr="사이버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196752"/>
            <a:ext cx="7056784" cy="468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C2F7D193-1AFC-4372-9934-4999BFFECE09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812724-ABF4-4C63-9FD6-5988B2054E92}"/>
              </a:ext>
            </a:extLst>
          </p:cNvPr>
          <p:cNvSpPr txBox="1"/>
          <p:nvPr/>
        </p:nvSpPr>
        <p:spPr>
          <a:xfrm>
            <a:off x="467544" y="8996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청약철회권</a:t>
            </a:r>
          </a:p>
        </p:txBody>
      </p:sp>
    </p:spTree>
    <p:extLst>
      <p:ext uri="{BB962C8B-B14F-4D97-AF65-F5344CB8AC3E}">
        <p14:creationId xmlns:p14="http://schemas.microsoft.com/office/powerpoint/2010/main" val="2352295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653</Words>
  <Application>Microsoft Office PowerPoint</Application>
  <PresentationFormat>화면 슬라이드 쇼(4:3)</PresentationFormat>
  <Paragraphs>135</Paragraphs>
  <Slides>14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1" baseType="lpstr">
      <vt:lpstr>HY수평선M</vt:lpstr>
      <vt:lpstr>HY태백B</vt:lpstr>
      <vt:lpstr>HY헤드라인M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sh</dc:creator>
  <cp:lastModifiedBy>K-consumer</cp:lastModifiedBy>
  <cp:revision>83</cp:revision>
  <dcterms:created xsi:type="dcterms:W3CDTF">2014-06-12T04:44:29Z</dcterms:created>
  <dcterms:modified xsi:type="dcterms:W3CDTF">2024-06-17T05:06:39Z</dcterms:modified>
</cp:coreProperties>
</file>