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4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2" r:id="rId3"/>
    <p:sldId id="1022" r:id="rId4"/>
    <p:sldId id="1025" r:id="rId5"/>
    <p:sldId id="1040" r:id="rId6"/>
    <p:sldId id="1037" r:id="rId7"/>
    <p:sldId id="1024" r:id="rId8"/>
    <p:sldId id="1041" r:id="rId9"/>
    <p:sldId id="1026" r:id="rId10"/>
    <p:sldId id="1029" r:id="rId11"/>
    <p:sldId id="1038" r:id="rId12"/>
    <p:sldId id="1031" r:id="rId13"/>
    <p:sldId id="1030" r:id="rId14"/>
    <p:sldId id="1032" r:id="rId15"/>
    <p:sldId id="1033" r:id="rId16"/>
    <p:sldId id="1039" r:id="rId17"/>
    <p:sldId id="269" r:id="rId18"/>
  </p:sldIdLst>
  <p:sldSz cx="9144000" cy="5143500" type="screen16x9"/>
  <p:notesSz cx="6735763" cy="9866313"/>
  <p:embeddedFontLst>
    <p:embeddedFont>
      <p:font typeface="KoPub돋움체 Bold" panose="020B0600000101010101" charset="-127"/>
      <p:bold r:id="rId21"/>
    </p:embeddedFont>
    <p:embeddedFont>
      <p:font typeface="KoPub돋움체 Medium" panose="020B0600000101010101" charset="-127"/>
      <p:regular r:id="rId22"/>
    </p:embeddedFont>
    <p:embeddedFont>
      <p:font typeface="HY견고딕" panose="02030600000101010101" pitchFamily="18" charset="-127"/>
      <p:regular r:id="rId23"/>
    </p:embeddedFont>
    <p:embeddedFont>
      <p:font typeface="맑은 고딕" panose="020B0503020000020004" pitchFamily="50" charset="-127"/>
      <p:regular r:id="rId24"/>
      <p:bold r:id="rId25"/>
    </p:embeddedFont>
    <p:embeddedFont>
      <p:font typeface="맑은 고딕 Semilight" panose="020B0502040204020203" pitchFamily="50" charset="-127"/>
      <p:regular r:id="rId26"/>
    </p:embeddedFont>
  </p:embeddedFontLst>
  <p:defaultTextStyle>
    <a:defPPr>
      <a:defRPr lang="en-US"/>
    </a:defPPr>
    <a:lvl1pPr marL="0" algn="l" defTabSz="418274" rtl="0" eaLnBrk="1" latinLnBrk="0" hangingPunct="1">
      <a:defRPr sz="824" kern="1200">
        <a:solidFill>
          <a:schemeClr val="tx1"/>
        </a:solidFill>
        <a:latin typeface="+mn-lt"/>
        <a:ea typeface="+mn-ea"/>
        <a:cs typeface="+mn-cs"/>
      </a:defRPr>
    </a:lvl1pPr>
    <a:lvl2pPr marL="209138" algn="l" defTabSz="418274" rtl="0" eaLnBrk="1" latinLnBrk="0" hangingPunct="1">
      <a:defRPr sz="824" kern="1200">
        <a:solidFill>
          <a:schemeClr val="tx1"/>
        </a:solidFill>
        <a:latin typeface="+mn-lt"/>
        <a:ea typeface="+mn-ea"/>
        <a:cs typeface="+mn-cs"/>
      </a:defRPr>
    </a:lvl2pPr>
    <a:lvl3pPr marL="418274" algn="l" defTabSz="418274" rtl="0" eaLnBrk="1" latinLnBrk="0" hangingPunct="1">
      <a:defRPr sz="824" kern="1200">
        <a:solidFill>
          <a:schemeClr val="tx1"/>
        </a:solidFill>
        <a:latin typeface="+mn-lt"/>
        <a:ea typeface="+mn-ea"/>
        <a:cs typeface="+mn-cs"/>
      </a:defRPr>
    </a:lvl3pPr>
    <a:lvl4pPr marL="627412" algn="l" defTabSz="418274" rtl="0" eaLnBrk="1" latinLnBrk="0" hangingPunct="1">
      <a:defRPr sz="824" kern="1200">
        <a:solidFill>
          <a:schemeClr val="tx1"/>
        </a:solidFill>
        <a:latin typeface="+mn-lt"/>
        <a:ea typeface="+mn-ea"/>
        <a:cs typeface="+mn-cs"/>
      </a:defRPr>
    </a:lvl4pPr>
    <a:lvl5pPr marL="836548" algn="l" defTabSz="418274" rtl="0" eaLnBrk="1" latinLnBrk="0" hangingPunct="1">
      <a:defRPr sz="824" kern="1200">
        <a:solidFill>
          <a:schemeClr val="tx1"/>
        </a:solidFill>
        <a:latin typeface="+mn-lt"/>
        <a:ea typeface="+mn-ea"/>
        <a:cs typeface="+mn-cs"/>
      </a:defRPr>
    </a:lvl5pPr>
    <a:lvl6pPr marL="1045686" algn="l" defTabSz="418274" rtl="0" eaLnBrk="1" latinLnBrk="0" hangingPunct="1">
      <a:defRPr sz="824" kern="1200">
        <a:solidFill>
          <a:schemeClr val="tx1"/>
        </a:solidFill>
        <a:latin typeface="+mn-lt"/>
        <a:ea typeface="+mn-ea"/>
        <a:cs typeface="+mn-cs"/>
      </a:defRPr>
    </a:lvl6pPr>
    <a:lvl7pPr marL="1254824" algn="l" defTabSz="418274" rtl="0" eaLnBrk="1" latinLnBrk="0" hangingPunct="1">
      <a:defRPr sz="824" kern="1200">
        <a:solidFill>
          <a:schemeClr val="tx1"/>
        </a:solidFill>
        <a:latin typeface="+mn-lt"/>
        <a:ea typeface="+mn-ea"/>
        <a:cs typeface="+mn-cs"/>
      </a:defRPr>
    </a:lvl7pPr>
    <a:lvl8pPr marL="1463961" algn="l" defTabSz="418274" rtl="0" eaLnBrk="1" latinLnBrk="0" hangingPunct="1">
      <a:defRPr sz="824" kern="1200">
        <a:solidFill>
          <a:schemeClr val="tx1"/>
        </a:solidFill>
        <a:latin typeface="+mn-lt"/>
        <a:ea typeface="+mn-ea"/>
        <a:cs typeface="+mn-cs"/>
      </a:defRPr>
    </a:lvl8pPr>
    <a:lvl9pPr marL="1673099" algn="l" defTabSz="418274" rtl="0" eaLnBrk="1" latinLnBrk="0" hangingPunct="1">
      <a:defRPr sz="82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14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71C"/>
    <a:srgbClr val="EC661C"/>
    <a:srgbClr val="FF7209"/>
    <a:srgbClr val="373F89"/>
    <a:srgbClr val="F8E00E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68" autoAdjust="0"/>
    <p:restoredTop sz="95701" autoAdjust="0"/>
  </p:normalViewPr>
  <p:slideViewPr>
    <p:cSldViewPr>
      <p:cViewPr varScale="1">
        <p:scale>
          <a:sx n="143" d="100"/>
          <a:sy n="143" d="100"/>
        </p:scale>
        <p:origin x="1206" y="120"/>
      </p:cViewPr>
      <p:guideLst>
        <p:guide orient="horz" pos="1080"/>
        <p:guide pos="1440"/>
      </p:guideLst>
    </p:cSldViewPr>
  </p:slideViewPr>
  <p:outlineViewPr>
    <p:cViewPr>
      <p:scale>
        <a:sx n="33" d="100"/>
        <a:sy n="33" d="100"/>
      </p:scale>
      <p:origin x="0" y="-355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399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53127" tIns="26563" rIns="53127" bIns="26563" rtlCol="0"/>
          <a:lstStyle>
            <a:lvl1pPr algn="l">
              <a:defRPr sz="7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5893" y="0"/>
            <a:ext cx="2918831" cy="495029"/>
          </a:xfrm>
          <a:prstGeom prst="rect">
            <a:avLst/>
          </a:prstGeom>
        </p:spPr>
        <p:txBody>
          <a:bodyPr vert="horz" lIns="53127" tIns="26563" rIns="53127" bIns="26563" rtlCol="0"/>
          <a:lstStyle>
            <a:lvl1pPr algn="r">
              <a:defRPr sz="700"/>
            </a:lvl1pPr>
          </a:lstStyle>
          <a:p>
            <a:fld id="{8E7A76CB-8C6A-42EB-94F1-577F4C00283E}" type="datetimeFigureOut">
              <a:rPr lang="ko-KR" altLang="en-US" smtClean="0"/>
              <a:t>2022-05-06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2141"/>
            <a:ext cx="2918831" cy="494172"/>
          </a:xfrm>
          <a:prstGeom prst="rect">
            <a:avLst/>
          </a:prstGeom>
        </p:spPr>
        <p:txBody>
          <a:bodyPr vert="horz" lIns="53127" tIns="26563" rIns="53127" bIns="26563" rtlCol="0" anchor="b"/>
          <a:lstStyle>
            <a:lvl1pPr algn="l">
              <a:defRPr sz="7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5893" y="9372141"/>
            <a:ext cx="2918831" cy="494172"/>
          </a:xfrm>
          <a:prstGeom prst="rect">
            <a:avLst/>
          </a:prstGeom>
        </p:spPr>
        <p:txBody>
          <a:bodyPr vert="horz" lIns="53127" tIns="26563" rIns="53127" bIns="26563" rtlCol="0" anchor="b"/>
          <a:lstStyle>
            <a:lvl1pPr algn="r">
              <a:defRPr sz="700"/>
            </a:lvl1pPr>
          </a:lstStyle>
          <a:p>
            <a:fld id="{AA610CFD-0A9C-4575-B175-A6FA2589F8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90438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893" y="9372141"/>
            <a:ext cx="2918831" cy="494172"/>
          </a:xfrm>
          <a:prstGeom prst="rect">
            <a:avLst/>
          </a:prstGeom>
        </p:spPr>
        <p:txBody>
          <a:bodyPr vert="horz" lIns="53127" tIns="26563" rIns="53127" bIns="26563" rtlCol="0" anchor="b"/>
          <a:lstStyle>
            <a:lvl1pPr algn="r">
              <a:defRPr sz="700"/>
            </a:lvl1pPr>
          </a:lstStyle>
          <a:p>
            <a:fld id="{87B4F504-0000-420A-9761-76E44046A6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69402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18274" rtl="0" eaLnBrk="1" latinLnBrk="1" hangingPunct="1">
      <a:defRPr sz="549" kern="1200">
        <a:solidFill>
          <a:schemeClr val="tx1"/>
        </a:solidFill>
        <a:latin typeface="+mn-lt"/>
        <a:ea typeface="+mn-ea"/>
        <a:cs typeface="+mn-cs"/>
      </a:defRPr>
    </a:lvl1pPr>
    <a:lvl2pPr marL="209138" algn="l" defTabSz="418274" rtl="0" eaLnBrk="1" latinLnBrk="1" hangingPunct="1">
      <a:defRPr sz="549" kern="1200">
        <a:solidFill>
          <a:schemeClr val="tx1"/>
        </a:solidFill>
        <a:latin typeface="+mn-lt"/>
        <a:ea typeface="+mn-ea"/>
        <a:cs typeface="+mn-cs"/>
      </a:defRPr>
    </a:lvl2pPr>
    <a:lvl3pPr marL="418274" algn="l" defTabSz="418274" rtl="0" eaLnBrk="1" latinLnBrk="1" hangingPunct="1">
      <a:defRPr sz="549" kern="1200">
        <a:solidFill>
          <a:schemeClr val="tx1"/>
        </a:solidFill>
        <a:latin typeface="+mn-lt"/>
        <a:ea typeface="+mn-ea"/>
        <a:cs typeface="+mn-cs"/>
      </a:defRPr>
    </a:lvl3pPr>
    <a:lvl4pPr marL="627412" algn="l" defTabSz="418274" rtl="0" eaLnBrk="1" latinLnBrk="1" hangingPunct="1">
      <a:defRPr sz="549" kern="1200">
        <a:solidFill>
          <a:schemeClr val="tx1"/>
        </a:solidFill>
        <a:latin typeface="+mn-lt"/>
        <a:ea typeface="+mn-ea"/>
        <a:cs typeface="+mn-cs"/>
      </a:defRPr>
    </a:lvl4pPr>
    <a:lvl5pPr marL="836548" algn="l" defTabSz="418274" rtl="0" eaLnBrk="1" latinLnBrk="1" hangingPunct="1">
      <a:defRPr sz="549" kern="1200">
        <a:solidFill>
          <a:schemeClr val="tx1"/>
        </a:solidFill>
        <a:latin typeface="+mn-lt"/>
        <a:ea typeface="+mn-ea"/>
        <a:cs typeface="+mn-cs"/>
      </a:defRPr>
    </a:lvl5pPr>
    <a:lvl6pPr marL="1045686" algn="l" defTabSz="418274" rtl="0" eaLnBrk="1" latinLnBrk="1" hangingPunct="1">
      <a:defRPr sz="549" kern="1200">
        <a:solidFill>
          <a:schemeClr val="tx1"/>
        </a:solidFill>
        <a:latin typeface="+mn-lt"/>
        <a:ea typeface="+mn-ea"/>
        <a:cs typeface="+mn-cs"/>
      </a:defRPr>
    </a:lvl6pPr>
    <a:lvl7pPr marL="1254824" algn="l" defTabSz="418274" rtl="0" eaLnBrk="1" latinLnBrk="1" hangingPunct="1">
      <a:defRPr sz="549" kern="1200">
        <a:solidFill>
          <a:schemeClr val="tx1"/>
        </a:solidFill>
        <a:latin typeface="+mn-lt"/>
        <a:ea typeface="+mn-ea"/>
        <a:cs typeface="+mn-cs"/>
      </a:defRPr>
    </a:lvl7pPr>
    <a:lvl8pPr marL="1463961" algn="l" defTabSz="418274" rtl="0" eaLnBrk="1" latinLnBrk="1" hangingPunct="1">
      <a:defRPr sz="549" kern="1200">
        <a:solidFill>
          <a:schemeClr val="tx1"/>
        </a:solidFill>
        <a:latin typeface="+mn-lt"/>
        <a:ea typeface="+mn-ea"/>
        <a:cs typeface="+mn-cs"/>
      </a:defRPr>
    </a:lvl8pPr>
    <a:lvl9pPr marL="1673099" algn="l" defTabSz="418274" rtl="0" eaLnBrk="1" latinLnBrk="1" hangingPunct="1">
      <a:defRPr sz="54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1757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8998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7848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9389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861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3795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1429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4136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2312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3053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085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004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445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BD2A92-9CBC-4D06-822B-E108ED7C1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84D241D-36AE-4F83-83C2-24AB70AE2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BABADCF-95AE-4F77-AB1B-576429C7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E2C8-EDBE-4ACE-B18F-EB124BF66BEC}" type="datetime1">
              <a:rPr lang="ko-KR" altLang="en-US" smtClean="0"/>
              <a:t>2022-05-06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C61B6F9-AE52-476B-BF99-72F35502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AA16911-DA93-40E7-907E-CA6924B5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71C1-A0D2-4FE9-B39E-6D4E9A1B9A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864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16D01D-7346-4F15-820B-F6FBC153B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F7263A8-699B-4EDA-9168-39BD1ED8C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B58EABE-4FE6-442C-AE77-F4C736E60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C3A1A-2C4B-47C6-8655-F7DE8610FAA5}" type="datetime1">
              <a:rPr lang="ko-KR" altLang="en-US" smtClean="0"/>
              <a:t>2022-05-06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34FB1C0-06AF-463A-8DF4-B8524287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F039C9D-67BA-4BD0-8998-65C10C02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71C1-A0D2-4FE9-B39E-6D4E9A1B9A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9180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B8966E3-3999-4B55-AB14-DA8D130110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0D7AB30-6ACF-4F11-87C7-BFE1C5900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3F41876-F2EB-4FF8-8477-009F08AA4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7140-766C-411F-A44B-2A7C3FAC50A2}" type="datetime1">
              <a:rPr lang="ko-KR" altLang="en-US" smtClean="0"/>
              <a:t>2022-05-06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645686B-026E-450C-A549-EC324E79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0330FDE-76E3-4770-8F92-1DCE6CAB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71C1-A0D2-4FE9-B39E-6D4E9A1B9A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980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697B6C-1FA9-4CF3-8A97-509FD751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AB5FA7-BB5C-4CBB-91FC-A312498B7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9D2AB03-21C8-4212-81BB-8CB45B7A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D51A-3C7A-4468-AC1B-614A1A7B0685}" type="datetime1">
              <a:rPr lang="ko-KR" altLang="en-US" smtClean="0"/>
              <a:t>2022-05-06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6C5C7F9-3295-40A5-BD35-69FEC9B26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3DF53E-037A-4776-A1CD-5CC6A207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71C1-A0D2-4FE9-B39E-6D4E9A1B9A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351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0190B9-0820-4677-856F-1002438D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8A0E41-06C3-48CE-923D-7060A3244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A47C02F-E938-4945-971C-1E6C4FED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1F74-5340-48EA-B757-A2DCC107968F}" type="datetime1">
              <a:rPr lang="ko-KR" altLang="en-US" smtClean="0"/>
              <a:t>2022-05-06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5FF53E2-6412-4B44-9A61-5A1AB6ED0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4C35642-AACF-4DA1-B985-39C2D1B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71C1-A0D2-4FE9-B39E-6D4E9A1B9A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73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2A67C1-7142-4E33-8A72-593A2A49B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3CF60D3-1283-40F7-B895-3AA0D1E715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B79FB3D-EFFB-4D69-96FB-C88287CF9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57673FF-3648-4955-AB85-22F026F4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999BF-645A-4577-8F1D-7750241D9098}" type="datetime1">
              <a:rPr lang="ko-KR" altLang="en-US" smtClean="0"/>
              <a:t>2022-05-06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6555147-FE6A-41F3-B8A0-F7C83A4DC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3DBAC97-D9C8-4DC4-8BF4-CCE3CF47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71C1-A0D2-4FE9-B39E-6D4E9A1B9A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6240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ACC2DE-7C2E-4EFB-99B8-821F2BCB0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E2B889B-B6C3-45F5-BCA3-7EF16507C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6A8D00A-4444-40BD-9CED-6612361FA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62E145E-8434-4388-8AA0-86BC1171E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D6BE958-A454-4CAD-9B34-B061A11FF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FD76313-2292-46E9-99CA-0265A7A46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54621-D9C8-4EFE-B723-734F59CEEBE5}" type="datetime1">
              <a:rPr lang="ko-KR" altLang="en-US" smtClean="0"/>
              <a:t>2022-05-06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6E3FF62-5C24-4279-88F6-ABEB7883F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BA914E1-2297-43C0-8D4E-ECEF131A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71C1-A0D2-4FE9-B39E-6D4E9A1B9A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212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9E3EDC-8D8A-4427-955C-45C4B1D4B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BFB4A96-CE79-4E9F-94C3-D0B6E653F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9EDB-D901-4CAB-8BDE-2BC52946D86D}" type="datetime1">
              <a:rPr lang="ko-KR" altLang="en-US" smtClean="0"/>
              <a:t>2022-05-06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0FF5939-9865-4303-8F70-19225A53B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37AA641-8DCC-401B-89C3-A43657393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71C1-A0D2-4FE9-B39E-6D4E9A1B9A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355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BC6FEE8-3442-44ED-A46F-787C7716E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52A07-0F72-4213-85B8-8679801F93C5}" type="datetime1">
              <a:rPr lang="ko-KR" altLang="en-US" smtClean="0"/>
              <a:t>2022-05-06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7E23A3C-25BB-4924-9C37-829D503EC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EB5286E-996E-4FB3-A5F0-6791998F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57150"/>
            <a:ext cx="2057400" cy="274637"/>
          </a:xfrm>
        </p:spPr>
        <p:txBody>
          <a:bodyPr/>
          <a:lstStyle/>
          <a:p>
            <a:fld id="{518B71C1-A0D2-4FE9-B39E-6D4E9A1B9A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02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94EDF7-60D0-4573-90D8-9DA75A74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A8B8C5-6C9D-439F-85DE-89A963A7D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179F840-62D6-464D-B784-C8704CE8B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25DD074-F98E-44D4-B99A-112325C7E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A3B1-831D-4115-8A2F-ED57212250AB}" type="datetime1">
              <a:rPr lang="ko-KR" altLang="en-US" smtClean="0"/>
              <a:t>2022-05-06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18089CE-EB18-4E10-9553-1F7491C24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DDA25F-9D9E-4C93-BE72-A5CD95BB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71C1-A0D2-4FE9-B39E-6D4E9A1B9A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17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E7D490-9874-4C02-9C4C-26577508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A7044F2-37B9-4F9D-A8C5-599BA4119C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2445D99-83F5-4638-8C1F-110D43012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0D07A9E-35DD-4CCB-B6A2-F122F5EE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1FD9E-1F33-4EE0-BF1D-6C1D81C4CF60}" type="datetime1">
              <a:rPr lang="ko-KR" altLang="en-US" smtClean="0"/>
              <a:t>2022-05-06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6499AA9-CFE2-404C-ACCD-78C04E57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14C8EBB-7605-44E6-A867-C94AD1D65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71C1-A0D2-4FE9-B39E-6D4E9A1B9A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922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5EA3CCA-04EA-4D72-9CC1-773AABB67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0C12569-9452-48BF-AC48-2AA0D651D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59D208A-C432-4C5B-A32E-453BAEC8F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F11F5-3853-45F1-B1A1-6FFCE0DF88DF}" type="datetime1">
              <a:rPr lang="ko-KR" altLang="en-US" smtClean="0"/>
              <a:t>2022-05-06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99C9E37-19C8-4ECC-8853-0EAFC0C9A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775ED90-A646-45F4-961F-974E5A0FD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5715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B71C1-A0D2-4FE9-B39E-6D4E9A1B9A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11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245301" y="263723"/>
            <a:ext cx="6495051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kern="0" dirty="0" err="1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장소성</a:t>
            </a: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 기반의 음악자원 발굴 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– 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음악자원 기록 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1331450" y="776929"/>
            <a:ext cx="2071550" cy="9566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ko-KR" altLang="en-US" sz="1100" b="1" kern="0" dirty="0" err="1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애스컴</a:t>
            </a:r>
            <a:r>
              <a:rPr lang="ko-KR" altLang="en-US" sz="1100" b="1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 아카이브</a:t>
            </a:r>
            <a:endParaRPr lang="en-US" altLang="ko-KR" sz="1100" b="1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  <a:p>
            <a:pPr eaLnBrk="1" hangingPunct="1"/>
            <a:endParaRPr lang="en-US" altLang="ko-KR" sz="1100" b="1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  <a:p>
            <a:pPr eaLnBrk="1" hangingPunct="1"/>
            <a:r>
              <a:rPr lang="ko-KR" altLang="en-US" sz="1100" b="1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민중가요 아카이브</a:t>
            </a:r>
            <a:endParaRPr lang="en-US" altLang="ko-KR" sz="1100" b="1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  <a:p>
            <a:pPr eaLnBrk="1" hangingPunct="1"/>
            <a:endParaRPr lang="en-US" altLang="ko-KR" sz="1100" b="1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  <a:p>
            <a:pPr eaLnBrk="1" hangingPunct="1"/>
            <a:r>
              <a:rPr lang="ko-KR" altLang="en-US" sz="1100" b="1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리</a:t>
            </a:r>
            <a:r>
              <a:rPr lang="en-US" altLang="ko-KR" sz="1100" b="1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:</a:t>
            </a:r>
            <a:r>
              <a:rPr lang="ko-KR" altLang="en-US" sz="1100" b="1" kern="0" dirty="0" err="1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애스컴</a:t>
            </a:r>
            <a:r>
              <a:rPr lang="en-US" altLang="ko-KR" sz="1100" b="1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(</a:t>
            </a:r>
            <a:r>
              <a:rPr lang="ko-KR" altLang="en-US" sz="1100" b="1" kern="0" dirty="0" err="1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애스컴</a:t>
            </a:r>
            <a:r>
              <a:rPr lang="ko-KR" altLang="en-US" sz="1100" b="1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 리메이크</a:t>
            </a:r>
            <a:r>
              <a:rPr lang="en-US" altLang="ko-KR" sz="1100" b="1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)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0" y="0"/>
            <a:ext cx="971600" cy="2283718"/>
            <a:chOff x="0" y="0"/>
            <a:chExt cx="971600" cy="2283718"/>
          </a:xfrm>
        </p:grpSpPr>
        <p:grpSp>
          <p:nvGrpSpPr>
            <p:cNvPr id="17" name="그룹 16"/>
            <p:cNvGrpSpPr/>
            <p:nvPr/>
          </p:nvGrpSpPr>
          <p:grpSpPr>
            <a:xfrm>
              <a:off x="0" y="0"/>
              <a:ext cx="971600" cy="2283718"/>
              <a:chOff x="1881519" y="0"/>
              <a:chExt cx="971600" cy="2283718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881519" y="0"/>
                <a:ext cx="971600" cy="2283718"/>
              </a:xfrm>
              <a:prstGeom prst="rect">
                <a:avLst/>
              </a:prstGeom>
              <a:solidFill>
                <a:srgbClr val="E46C0A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/>
              </a:p>
            </p:txBody>
          </p:sp>
          <p:cxnSp>
            <p:nvCxnSpPr>
              <p:cNvPr id="14" name="직선 연결선 13"/>
              <p:cNvCxnSpPr/>
              <p:nvPr/>
            </p:nvCxnSpPr>
            <p:spPr>
              <a:xfrm>
                <a:off x="2004164" y="358666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2025835" y="1141859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4393" y="380931"/>
              <a:ext cx="9028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2021</a:t>
              </a:r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년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맑은 고딕 Semilight" panose="020B0502040204020203" pitchFamily="50" charset="-127"/>
                </a:rPr>
                <a:t>문화도시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사업결과</a:t>
              </a:r>
            </a:p>
          </p:txBody>
        </p:sp>
      </p:grp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97763EA7-7F73-45C8-B586-AE8EFF1F8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351920"/>
              </p:ext>
            </p:extLst>
          </p:nvPr>
        </p:nvGraphicFramePr>
        <p:xfrm>
          <a:off x="3435855" y="771019"/>
          <a:ext cx="5563830" cy="1976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610">
                  <a:extLst>
                    <a:ext uri="{9D8B030D-6E8A-4147-A177-3AD203B41FA5}">
                      <a16:colId xmlns:a16="http://schemas.microsoft.com/office/drawing/2014/main" val="966627393"/>
                    </a:ext>
                  </a:extLst>
                </a:gridCol>
                <a:gridCol w="1854610">
                  <a:extLst>
                    <a:ext uri="{9D8B030D-6E8A-4147-A177-3AD203B41FA5}">
                      <a16:colId xmlns:a16="http://schemas.microsoft.com/office/drawing/2014/main" val="3309741992"/>
                    </a:ext>
                  </a:extLst>
                </a:gridCol>
                <a:gridCol w="1854610">
                  <a:extLst>
                    <a:ext uri="{9D8B030D-6E8A-4147-A177-3AD203B41FA5}">
                      <a16:colId xmlns:a16="http://schemas.microsoft.com/office/drawing/2014/main" val="3246213772"/>
                    </a:ext>
                  </a:extLst>
                </a:gridCol>
              </a:tblGrid>
              <a:tr h="465395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ko-KR" altLang="en-US" sz="900" dirty="0" err="1"/>
                        <a:t>애스컴</a:t>
                      </a:r>
                      <a:r>
                        <a:rPr lang="ko-KR" altLang="en-US" sz="900" dirty="0"/>
                        <a:t> 아카이브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ko-KR" altLang="en-US" sz="900" dirty="0"/>
                        <a:t>민중가요 아카이브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/>
                        <a:t>리</a:t>
                      </a:r>
                      <a:r>
                        <a:rPr lang="en-US" altLang="ko-KR" sz="900" dirty="0"/>
                        <a:t>:</a:t>
                      </a:r>
                      <a:r>
                        <a:rPr lang="ko-KR" altLang="en-US" sz="900" dirty="0" err="1"/>
                        <a:t>애스컴</a:t>
                      </a:r>
                      <a:endParaRPr lang="en-US" altLang="ko-KR" sz="900" dirty="0"/>
                    </a:p>
                    <a:p>
                      <a:pPr algn="ctr" latinLnBrk="1"/>
                      <a:r>
                        <a:rPr lang="en-US" altLang="ko-KR" sz="900" dirty="0"/>
                        <a:t>(</a:t>
                      </a:r>
                      <a:r>
                        <a:rPr lang="ko-KR" altLang="en-US" sz="900" dirty="0" err="1"/>
                        <a:t>애스컴</a:t>
                      </a:r>
                      <a:r>
                        <a:rPr lang="ko-KR" altLang="en-US" sz="900" dirty="0"/>
                        <a:t> 리메이크</a:t>
                      </a:r>
                      <a:r>
                        <a:rPr lang="en-US" altLang="ko-KR" sz="900" dirty="0"/>
                        <a:t>)</a:t>
                      </a:r>
                      <a:endParaRPr lang="ko-KR" altLang="en-US" sz="9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649388"/>
                  </a:ext>
                </a:extLst>
              </a:tr>
              <a:tr h="1407344"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900" kern="1200" dirty="0" err="1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애스컴</a:t>
                      </a: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당시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(1960</a:t>
                      </a: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년대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)</a:t>
                      </a: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의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 </a:t>
                      </a: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음악 재해석</a:t>
                      </a:r>
                      <a:endParaRPr lang="en-US" altLang="ko-KR" sz="900" kern="1200" dirty="0">
                        <a:solidFill>
                          <a:srgbClr val="404040"/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  <a:cs typeface="+mn-cs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시민에게 </a:t>
                      </a:r>
                      <a:r>
                        <a:rPr lang="ko-KR" altLang="en-US" sz="900" b="1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친숙한 뮤지션과 지역 예술인이 함께 </a:t>
                      </a: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앨범 제작</a:t>
                      </a:r>
                      <a:endParaRPr lang="en-US" altLang="ko-KR" sz="900" kern="1200" dirty="0">
                        <a:solidFill>
                          <a:srgbClr val="404040"/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  <a:cs typeface="+mn-cs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이즘 웹진 평론가 협업</a:t>
                      </a:r>
                      <a:endParaRPr lang="en-US" altLang="ko-KR" sz="900" kern="1200" dirty="0">
                        <a:solidFill>
                          <a:srgbClr val="404040"/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  <a:cs typeface="+mn-cs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900" kern="1200" dirty="0" err="1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김홍탁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900" kern="1200" dirty="0" err="1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키보이스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) </a:t>
                      </a:r>
                      <a:r>
                        <a:rPr lang="ko-KR" altLang="en-US" sz="900" kern="1200" dirty="0" err="1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쟈니리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김삼순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dirty="0" err="1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허정선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dirty="0" err="1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정유천</a:t>
                      </a:r>
                      <a:endParaRPr lang="en-US" altLang="ko-KR" sz="900" kern="1200" dirty="0">
                        <a:solidFill>
                          <a:srgbClr val="404040"/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부평의 농민운동 전통에서 이어진 노동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시민운동 역사를 기반으로 한 민중가요 기록</a:t>
                      </a:r>
                      <a:endParaRPr lang="en-US" altLang="ko-KR" sz="900" kern="1200" dirty="0">
                        <a:solidFill>
                          <a:srgbClr val="404040"/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지역 뮤지션 지원사업 선정 음악인의 참여로 지역성과 음악성을 담은 음반 제작</a:t>
                      </a:r>
                      <a:endParaRPr lang="en-US" altLang="ko-KR" sz="900" kern="1200" dirty="0">
                        <a:solidFill>
                          <a:srgbClr val="404040"/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  <a:cs typeface="+mn-cs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인순이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이혁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dirty="0" err="1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고영열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</a:t>
                      </a: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오헬렌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  </a:t>
                      </a: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조혜진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dirty="0" err="1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정예원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dirty="0" err="1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김선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dirty="0" err="1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보쏘</a:t>
                      </a:r>
                      <a:r>
                        <a:rPr lang="en-US" altLang="ko-KR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     </a:t>
                      </a:r>
                      <a:r>
                        <a:rPr lang="ko-KR" altLang="en-US" sz="900" kern="1200" dirty="0">
                          <a:solidFill>
                            <a:srgbClr val="404040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정민혁 등</a:t>
                      </a:r>
                      <a:endParaRPr lang="en-US" altLang="ko-KR" sz="900" kern="1200" dirty="0">
                        <a:solidFill>
                          <a:srgbClr val="404040"/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456257"/>
                  </a:ext>
                </a:extLst>
              </a:tr>
            </a:tbl>
          </a:graphicData>
        </a:graphic>
      </p:graphicFrame>
      <p:sp>
        <p:nvSpPr>
          <p:cNvPr id="15" name="Rectangle 6">
            <a:extLst>
              <a:ext uri="{FF2B5EF4-FFF2-40B4-BE49-F238E27FC236}">
                <a16:creationId xmlns:a16="http://schemas.microsoft.com/office/drawing/2014/main" id="{E1F41625-A9FB-4886-8ADC-F00376ACF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450" y="2844151"/>
            <a:ext cx="7633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202E637D-12DE-45DD-8696-306DF595E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2972" y="2804615"/>
            <a:ext cx="1584176" cy="10996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" name="Picture 34">
            <a:extLst>
              <a:ext uri="{FF2B5EF4-FFF2-40B4-BE49-F238E27FC236}">
                <a16:creationId xmlns:a16="http://schemas.microsoft.com/office/drawing/2014/main" id="{39F72E0D-99E9-4AB1-9F50-1F5BCF2EE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63967" y="2806619"/>
            <a:ext cx="1649342" cy="111366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" name="Picture 36">
            <a:extLst>
              <a:ext uri="{FF2B5EF4-FFF2-40B4-BE49-F238E27FC236}">
                <a16:creationId xmlns:a16="http://schemas.microsoft.com/office/drawing/2014/main" id="{F897865E-5E89-4EA7-A825-D5A93C837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28124" y="2813484"/>
            <a:ext cx="1541187" cy="11128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5" name="Picture 38">
            <a:extLst>
              <a:ext uri="{FF2B5EF4-FFF2-40B4-BE49-F238E27FC236}">
                <a16:creationId xmlns:a16="http://schemas.microsoft.com/office/drawing/2014/main" id="{BFCE8026-F11C-48C2-A498-646EDD320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90656" y="2820349"/>
            <a:ext cx="1382483" cy="11128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6" name="Picture 40">
            <a:extLst>
              <a:ext uri="{FF2B5EF4-FFF2-40B4-BE49-F238E27FC236}">
                <a16:creationId xmlns:a16="http://schemas.microsoft.com/office/drawing/2014/main" id="{C81AF8F4-4909-4186-B10E-3A9D74636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88636" y="2830330"/>
            <a:ext cx="1541187" cy="11128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7" name="Picture 43">
            <a:extLst>
              <a:ext uri="{FF2B5EF4-FFF2-40B4-BE49-F238E27FC236}">
                <a16:creationId xmlns:a16="http://schemas.microsoft.com/office/drawing/2014/main" id="{D393ABA2-4A1B-416C-BB95-FAFD5BBC72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48687" y="3924127"/>
            <a:ext cx="1588461" cy="11128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8" name="Picture 45">
            <a:extLst>
              <a:ext uri="{FF2B5EF4-FFF2-40B4-BE49-F238E27FC236}">
                <a16:creationId xmlns:a16="http://schemas.microsoft.com/office/drawing/2014/main" id="{87FA9CCF-FDA3-41CA-AAFD-958E24842A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857107" y="3933192"/>
            <a:ext cx="1656201" cy="109471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9" name="Picture 47">
            <a:extLst>
              <a:ext uri="{FF2B5EF4-FFF2-40B4-BE49-F238E27FC236}">
                <a16:creationId xmlns:a16="http://schemas.microsoft.com/office/drawing/2014/main" id="{7E3FBF42-332A-4E45-AA59-606EA7DFC4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32455" y="3945876"/>
            <a:ext cx="1541187" cy="10991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" name="Picture 49">
            <a:extLst>
              <a:ext uri="{FF2B5EF4-FFF2-40B4-BE49-F238E27FC236}">
                <a16:creationId xmlns:a16="http://schemas.microsoft.com/office/drawing/2014/main" id="{2AD270DD-D8F0-4596-B04F-3E68882779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090656" y="3940365"/>
            <a:ext cx="1410266" cy="109471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" name="Picture 51">
            <a:extLst>
              <a:ext uri="{FF2B5EF4-FFF2-40B4-BE49-F238E27FC236}">
                <a16:creationId xmlns:a16="http://schemas.microsoft.com/office/drawing/2014/main" id="{74994271-85AA-4742-A773-9A64B77B80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514697" y="3956994"/>
            <a:ext cx="1541187" cy="108653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5FC139C-5755-4D39-96E9-E97F8EC3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10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3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1">
            <a:extLst>
              <a:ext uri="{FF2B5EF4-FFF2-40B4-BE49-F238E27FC236}">
                <a16:creationId xmlns:a16="http://schemas.microsoft.com/office/drawing/2014/main" id="{B8BB9E92-BF23-4DD6-B6EE-0F331E86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5031" y="3638550"/>
            <a:ext cx="1876569" cy="1371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3" name="Picture 19">
            <a:extLst>
              <a:ext uri="{FF2B5EF4-FFF2-40B4-BE49-F238E27FC236}">
                <a16:creationId xmlns:a16="http://schemas.microsoft.com/office/drawing/2014/main" id="{91941324-665E-4152-BAB6-C5811E5B1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91832" y="3629271"/>
            <a:ext cx="1876569" cy="138087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" name="Picture 17">
            <a:extLst>
              <a:ext uri="{FF2B5EF4-FFF2-40B4-BE49-F238E27FC236}">
                <a16:creationId xmlns:a16="http://schemas.microsoft.com/office/drawing/2014/main" id="{1982E250-C6FA-495B-B85F-249C59407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6145" y="3638550"/>
            <a:ext cx="1876568" cy="13841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245301" y="263723"/>
            <a:ext cx="7575171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latinLnBrk="0">
              <a:defRPr/>
            </a:pP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장소 가치 발굴을 통한 미래가치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 </a:t>
            </a: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창출 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- 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음악도시 브랜드 창출을 위한 축제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0" y="0"/>
            <a:ext cx="971600" cy="2283718"/>
            <a:chOff x="0" y="0"/>
            <a:chExt cx="971600" cy="2283718"/>
          </a:xfrm>
        </p:grpSpPr>
        <p:grpSp>
          <p:nvGrpSpPr>
            <p:cNvPr id="17" name="그룹 16"/>
            <p:cNvGrpSpPr/>
            <p:nvPr/>
          </p:nvGrpSpPr>
          <p:grpSpPr>
            <a:xfrm>
              <a:off x="0" y="0"/>
              <a:ext cx="971600" cy="2283718"/>
              <a:chOff x="1881519" y="0"/>
              <a:chExt cx="971600" cy="2283718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881519" y="0"/>
                <a:ext cx="971600" cy="2283718"/>
              </a:xfrm>
              <a:prstGeom prst="rect">
                <a:avLst/>
              </a:prstGeom>
              <a:solidFill>
                <a:srgbClr val="E46C0A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/>
              </a:p>
            </p:txBody>
          </p:sp>
          <p:cxnSp>
            <p:nvCxnSpPr>
              <p:cNvPr id="14" name="직선 연결선 13"/>
              <p:cNvCxnSpPr/>
              <p:nvPr/>
            </p:nvCxnSpPr>
            <p:spPr>
              <a:xfrm>
                <a:off x="2004164" y="358666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2025835" y="1141859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4393" y="380931"/>
              <a:ext cx="9028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2021</a:t>
              </a:r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년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맑은 고딕 Semilight" panose="020B0502040204020203" pitchFamily="50" charset="-127"/>
                </a:rPr>
                <a:t>문화도시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사업결과</a:t>
              </a:r>
            </a:p>
          </p:txBody>
        </p:sp>
      </p:grp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9D31F7F5-C582-4980-B28F-26FA1B699EC0}"/>
              </a:ext>
            </a:extLst>
          </p:cNvPr>
          <p:cNvSpPr/>
          <p:nvPr/>
        </p:nvSpPr>
        <p:spPr>
          <a:xfrm>
            <a:off x="1323832" y="776928"/>
            <a:ext cx="2079167" cy="100273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ko-KR" altLang="en-US" sz="14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뮤직 플로우 페스티벌</a:t>
            </a:r>
            <a:endParaRPr lang="en-US" altLang="ko-KR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Bold" panose="02020603020101020101" pitchFamily="18" charset="-127"/>
              <a:cs typeface="에스코어 드림 3" pitchFamily="34" charset="0"/>
            </a:endParaRPr>
          </a:p>
          <a:p>
            <a:pPr algn="ctr" eaLnBrk="1" hangingPunct="1"/>
            <a:r>
              <a:rPr lang="ko-KR" altLang="en-US" sz="14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뮤직 플로우 </a:t>
            </a:r>
            <a:r>
              <a:rPr lang="ko-KR" altLang="en-US" sz="1400" kern="0" dirty="0" err="1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사운즈</a:t>
            </a:r>
            <a:endParaRPr lang="ko-KR" altLang="en-US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2499CA35-A21E-4197-907E-DAA739307940}"/>
              </a:ext>
            </a:extLst>
          </p:cNvPr>
          <p:cNvSpPr/>
          <p:nvPr/>
        </p:nvSpPr>
        <p:spPr>
          <a:xfrm>
            <a:off x="3421379" y="776929"/>
            <a:ext cx="5543109" cy="2578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2016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년부터 진행된 음악융합도시 조성 사업 중 음악 축제를 계승한 프로그램으로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지속 가능한 음악축제 기반 마련</a:t>
            </a:r>
            <a:endParaRPr lang="en-US" altLang="ko-KR" sz="1200" b="1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애스컴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시절 음악을 재창조한 곡을 캠프마켓에서 부르는 등 장소성을 바탕으로 한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음악도시 브랜드 구축</a:t>
            </a:r>
            <a:endParaRPr lang="en-US" altLang="ko-KR" sz="1200" b="1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캠프마켓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굴포천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아트센터 야외광장 등 부평의 다양한 장소를 시민에게 소개하며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‘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부평에 음악이 흐른다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’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는 의미 공유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뮤직 플로우 페스티벌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온라인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비대면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축제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유튜브 채널을 통해 송출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유튜브 동시 최고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접속자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수  약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250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명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누적 시청자 수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4,000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명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뮤직 플로우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사운즈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캠프마켓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별누리극장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굴포누리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기후변화체험관 촬영 후 유튜브 채널을 통해 콘텐츠 업로드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조회수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2,866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회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50" name="Picture 15">
            <a:extLst>
              <a:ext uri="{FF2B5EF4-FFF2-40B4-BE49-F238E27FC236}">
                <a16:creationId xmlns:a16="http://schemas.microsoft.com/office/drawing/2014/main" id="{5956C6CE-F954-4CF4-A89E-700EF460A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81144" y="3625996"/>
            <a:ext cx="1876568" cy="138415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9387EE3-B286-4AE0-AD48-EE521622A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11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52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245301" y="263723"/>
            <a:ext cx="6495051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창조적 문화생산 구조 강화 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- </a:t>
            </a:r>
            <a:r>
              <a:rPr lang="ko-KR" altLang="en-US" sz="2000" b="1" kern="0" dirty="0" err="1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지역뮤지션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 및 기획자 지원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1323833" y="776928"/>
            <a:ext cx="2079167" cy="100273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ko-KR" altLang="en-US" sz="1400" kern="0" dirty="0" err="1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뮤즈컴</a:t>
            </a:r>
            <a:r>
              <a:rPr lang="ko-KR" altLang="en-US" sz="14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 </a:t>
            </a:r>
            <a:r>
              <a:rPr lang="ko-KR" altLang="en-US" sz="1400" kern="0" dirty="0" err="1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레지던시</a:t>
            </a:r>
            <a:endParaRPr lang="en-US" altLang="ko-KR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Bold" panose="02020603020101020101" pitchFamily="18" charset="-127"/>
              <a:cs typeface="에스코어 드림 3" pitchFamily="34" charset="0"/>
            </a:endParaRPr>
          </a:p>
          <a:p>
            <a:pPr algn="ctr" eaLnBrk="1" hangingPunct="1"/>
            <a:r>
              <a:rPr lang="ko-KR" altLang="en-US" sz="1400" kern="0" dirty="0" err="1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뮤즈컴</a:t>
            </a:r>
            <a:r>
              <a:rPr lang="ko-KR" altLang="en-US" sz="14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 스페이스</a:t>
            </a:r>
            <a:endParaRPr lang="ko-KR" altLang="en-US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3421380" y="776929"/>
            <a:ext cx="5571688" cy="17948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공모로 신규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뮤지션 발굴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음반제작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기획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뮤직 페스티벌 참여  등 음악적 성장 기반 마련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전문 음악 활동 범위 확장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및 다양화를 통해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자생 가능한 지역의 음악 생태계 구축</a:t>
            </a:r>
            <a:endParaRPr lang="en-US" altLang="ko-KR" sz="1200" b="1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애스컴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아카이브 등 </a:t>
            </a:r>
            <a:r>
              <a:rPr lang="en-US" altLang="ko-KR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‘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음악도시 브랜드 창출</a:t>
            </a:r>
            <a:r>
              <a:rPr lang="en-US" altLang="ko-KR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’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과 연계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하여 사업 확장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국악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재즈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팝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힙합 등 다양한 장르의 지역 뮤지션 지원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인천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부평의 음악 공간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5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개소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펍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캠프마켓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락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캠프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창조 재즈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펍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슬로스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버텀라인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협업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애스컴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리메이크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인순이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고영열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이혁 등 참가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):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원로가수의 노래 재조명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0" y="0"/>
            <a:ext cx="971600" cy="2283718"/>
            <a:chOff x="0" y="0"/>
            <a:chExt cx="971600" cy="2283718"/>
          </a:xfrm>
        </p:grpSpPr>
        <p:grpSp>
          <p:nvGrpSpPr>
            <p:cNvPr id="17" name="그룹 16"/>
            <p:cNvGrpSpPr/>
            <p:nvPr/>
          </p:nvGrpSpPr>
          <p:grpSpPr>
            <a:xfrm>
              <a:off x="0" y="0"/>
              <a:ext cx="971600" cy="2283718"/>
              <a:chOff x="1881519" y="0"/>
              <a:chExt cx="971600" cy="2283718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881519" y="0"/>
                <a:ext cx="971600" cy="2283718"/>
              </a:xfrm>
              <a:prstGeom prst="rect">
                <a:avLst/>
              </a:prstGeom>
              <a:solidFill>
                <a:srgbClr val="E46C0A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/>
              </a:p>
            </p:txBody>
          </p:sp>
          <p:cxnSp>
            <p:nvCxnSpPr>
              <p:cNvPr id="14" name="직선 연결선 13"/>
              <p:cNvCxnSpPr/>
              <p:nvPr/>
            </p:nvCxnSpPr>
            <p:spPr>
              <a:xfrm>
                <a:off x="2004164" y="358666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2025835" y="1141859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4393" y="380931"/>
              <a:ext cx="9028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2021</a:t>
              </a:r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년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맑은 고딕 Semilight" panose="020B0502040204020203" pitchFamily="50" charset="-127"/>
                </a:rPr>
                <a:t>문화도시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사업결과</a:t>
              </a:r>
            </a:p>
          </p:txBody>
        </p:sp>
      </p:grpSp>
      <p:pic>
        <p:nvPicPr>
          <p:cNvPr id="15" name="Picture 1">
            <a:extLst>
              <a:ext uri="{FF2B5EF4-FFF2-40B4-BE49-F238E27FC236}">
                <a16:creationId xmlns:a16="http://schemas.microsoft.com/office/drawing/2014/main" id="{255F3024-BCCE-4D14-9B56-7FC0A174D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5301" y="2876550"/>
            <a:ext cx="1802699" cy="1752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B3F8D84B-A3BE-4130-9F09-B8ACE7D65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5718" y="2869579"/>
            <a:ext cx="1980567" cy="1752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7EE828DD-015C-4CFA-B33E-BFC0F330F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83889" y="2876549"/>
            <a:ext cx="1980567" cy="175260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6FE154C2-9B01-4FE0-BB28-1F8540D04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22174" y="2869579"/>
            <a:ext cx="1962185" cy="17526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44F311B-D7E6-4238-A7E9-76F87808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12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45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245301" y="263723"/>
            <a:ext cx="7776054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창조적 문화생산 구조 강화 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- </a:t>
            </a:r>
            <a:r>
              <a:rPr lang="en-US" altLang="ko-KR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D-Lab 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및 비주류문화 기반의 로컬 임팩트 확산</a:t>
            </a:r>
            <a:endParaRPr lang="ko-KR" altLang="en-US" sz="1800" b="1" kern="0" dirty="0">
              <a:ln w="0"/>
              <a:solidFill>
                <a:schemeClr val="accent6">
                  <a:lumMod val="50000"/>
                </a:schemeClr>
              </a:solidFill>
              <a:latin typeface="KoPub돋움체 Bold"/>
              <a:ea typeface="KoPub돋움체 Bold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1323833" y="776928"/>
            <a:ext cx="2079167" cy="142398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50000"/>
              </a:lnSpc>
            </a:pPr>
            <a:r>
              <a:rPr lang="ko-KR" altLang="en-US" sz="1400" kern="0" dirty="0" err="1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</a:rPr>
              <a:t>언더시티</a:t>
            </a:r>
            <a:r>
              <a:rPr lang="ko-KR" altLang="en-US" sz="14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</a:rPr>
              <a:t> 프로젝트</a:t>
            </a:r>
            <a:endParaRPr lang="en-US" altLang="ko-KR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Bold" panose="0202060302010102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lang="ko-KR" altLang="en-US" sz="105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글로벌 컨퍼런스</a:t>
            </a:r>
            <a:endParaRPr lang="en-US" altLang="ko-KR" sz="105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ko-KR" altLang="en-US" sz="105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창</a:t>
            </a:r>
            <a:r>
              <a:rPr lang="en-US" altLang="ko-KR" sz="105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·</a:t>
            </a:r>
            <a:r>
              <a:rPr lang="ko-KR" altLang="en-US" sz="105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제작 지원사업</a:t>
            </a:r>
            <a:endParaRPr lang="en-US" altLang="ko-KR" sz="105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ko-KR" altLang="en-US" sz="105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실험가게</a:t>
            </a:r>
            <a:endParaRPr lang="en-US" altLang="ko-KR" sz="105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ko-KR" altLang="en-US" sz="105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디지털 뮤직 랩</a:t>
            </a:r>
            <a:endParaRPr lang="en-US" altLang="ko-KR" sz="105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  <a:p>
            <a:pPr algn="ctr" eaLnBrk="1" hangingPunct="1"/>
            <a:endParaRPr lang="ko-KR" altLang="en-US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3421380" y="776928"/>
            <a:ext cx="5571688" cy="29085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주변부 공업도시의 이미지와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서브컬처를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결합하여 지역 내외의 청년들에게 매력적이고 실험적인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문화서식지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구축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서브컬처와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디지털라이프를 통해 지역의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청소년</a:t>
            </a:r>
            <a:r>
              <a:rPr lang="en-US" altLang="ko-KR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청년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이 지역문화의 주체로 자기주도적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문화창업 생태계를 스스로 조성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도록 지원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국내외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크리에이터들이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소통 교류할 수 있는 컨퍼런스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실험가게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창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·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제작 지원사업 연계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다양한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서브컬처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분야 관심계층을 발굴하고 활동을 지원하여 특색 있는 지역 문화 생태계 구축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0" y="0"/>
            <a:ext cx="971600" cy="2283718"/>
            <a:chOff x="0" y="0"/>
            <a:chExt cx="971600" cy="2283718"/>
          </a:xfrm>
        </p:grpSpPr>
        <p:grpSp>
          <p:nvGrpSpPr>
            <p:cNvPr id="17" name="그룹 16"/>
            <p:cNvGrpSpPr/>
            <p:nvPr/>
          </p:nvGrpSpPr>
          <p:grpSpPr>
            <a:xfrm>
              <a:off x="0" y="0"/>
              <a:ext cx="971600" cy="2283718"/>
              <a:chOff x="1881519" y="0"/>
              <a:chExt cx="971600" cy="2283718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881519" y="0"/>
                <a:ext cx="971600" cy="2283718"/>
              </a:xfrm>
              <a:prstGeom prst="rect">
                <a:avLst/>
              </a:prstGeom>
              <a:solidFill>
                <a:srgbClr val="E46C0A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/>
              </a:p>
            </p:txBody>
          </p:sp>
          <p:cxnSp>
            <p:nvCxnSpPr>
              <p:cNvPr id="14" name="직선 연결선 13"/>
              <p:cNvCxnSpPr/>
              <p:nvPr/>
            </p:nvCxnSpPr>
            <p:spPr>
              <a:xfrm>
                <a:off x="2004164" y="358666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2025835" y="1141859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4393" y="380931"/>
              <a:ext cx="9028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2021</a:t>
              </a:r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년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맑은 고딕 Semilight" panose="020B0502040204020203" pitchFamily="50" charset="-127"/>
                </a:rPr>
                <a:t>문화도시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사업결과</a:t>
              </a:r>
            </a:p>
          </p:txBody>
        </p:sp>
      </p:grp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DD0E01D5-5BC5-456E-952A-2FFF1AC45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807685"/>
              </p:ext>
            </p:extLst>
          </p:nvPr>
        </p:nvGraphicFramePr>
        <p:xfrm>
          <a:off x="3403000" y="2499742"/>
          <a:ext cx="5571688" cy="1193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922">
                  <a:extLst>
                    <a:ext uri="{9D8B030D-6E8A-4147-A177-3AD203B41FA5}">
                      <a16:colId xmlns:a16="http://schemas.microsoft.com/office/drawing/2014/main" val="3012738601"/>
                    </a:ext>
                  </a:extLst>
                </a:gridCol>
                <a:gridCol w="1392922">
                  <a:extLst>
                    <a:ext uri="{9D8B030D-6E8A-4147-A177-3AD203B41FA5}">
                      <a16:colId xmlns:a16="http://schemas.microsoft.com/office/drawing/2014/main" val="3139841295"/>
                    </a:ext>
                  </a:extLst>
                </a:gridCol>
                <a:gridCol w="1392922">
                  <a:extLst>
                    <a:ext uri="{9D8B030D-6E8A-4147-A177-3AD203B41FA5}">
                      <a16:colId xmlns:a16="http://schemas.microsoft.com/office/drawing/2014/main" val="281410096"/>
                    </a:ext>
                  </a:extLst>
                </a:gridCol>
                <a:gridCol w="1392922">
                  <a:extLst>
                    <a:ext uri="{9D8B030D-6E8A-4147-A177-3AD203B41FA5}">
                      <a16:colId xmlns:a16="http://schemas.microsoft.com/office/drawing/2014/main" val="1604091061"/>
                    </a:ext>
                  </a:extLst>
                </a:gridCol>
              </a:tblGrid>
              <a:tr h="30517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/>
                        <a:t>컨퍼런스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/>
                        <a:t>창 제작 지원사업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/>
                        <a:t>실험가게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/>
                        <a:t>디지털 </a:t>
                      </a:r>
                      <a:r>
                        <a:rPr lang="ko-KR" altLang="en-US" sz="900" dirty="0" err="1"/>
                        <a:t>뮤직랩</a:t>
                      </a:r>
                      <a:endParaRPr lang="ko-KR" altLang="en-US" sz="9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791276"/>
                  </a:ext>
                </a:extLst>
              </a:tr>
              <a:tr h="88054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/>
                        <a:t>국내외 전문가 </a:t>
                      </a:r>
                      <a:endParaRPr lang="en-US" altLang="ko-KR" sz="900" dirty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/>
                        <a:t>기조연설</a:t>
                      </a:r>
                      <a:r>
                        <a:rPr lang="en-US" altLang="ko-KR" sz="900" dirty="0"/>
                        <a:t>,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/>
                        <a:t>토론</a:t>
                      </a:r>
                      <a:r>
                        <a:rPr lang="en-US" altLang="ko-KR" sz="900" dirty="0"/>
                        <a:t>, </a:t>
                      </a:r>
                      <a:r>
                        <a:rPr lang="ko-KR" altLang="en-US" sz="900" dirty="0"/>
                        <a:t>인터뷰</a:t>
                      </a:r>
                      <a:r>
                        <a:rPr lang="en-US" altLang="ko-KR" sz="900" dirty="0"/>
                        <a:t>,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/>
                        <a:t>라운드 테이블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 err="1"/>
                        <a:t>굿즈</a:t>
                      </a:r>
                      <a:r>
                        <a:rPr lang="ko-KR" altLang="en-US" sz="900" dirty="0"/>
                        <a:t> 제작 지원</a:t>
                      </a:r>
                      <a:r>
                        <a:rPr lang="en-US" altLang="ko-KR" sz="900" dirty="0"/>
                        <a:t>(</a:t>
                      </a:r>
                      <a:r>
                        <a:rPr lang="ko-KR" altLang="en-US" sz="900" dirty="0"/>
                        <a:t>공모</a:t>
                      </a:r>
                      <a:r>
                        <a:rPr lang="en-US" altLang="ko-KR" sz="900" dirty="0"/>
                        <a:t>)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/>
                        <a:t>로컬 전자음악 </a:t>
                      </a:r>
                      <a:endParaRPr lang="en-US" altLang="ko-KR" sz="900" dirty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 err="1"/>
                        <a:t>컴필레이션</a:t>
                      </a:r>
                      <a:r>
                        <a:rPr lang="ko-KR" altLang="en-US" sz="900" dirty="0"/>
                        <a:t> 앨범 제작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 err="1"/>
                        <a:t>온오프라인</a:t>
                      </a:r>
                      <a:r>
                        <a:rPr lang="ko-KR" altLang="en-US" sz="900" dirty="0"/>
                        <a:t> 전시</a:t>
                      </a:r>
                      <a:endParaRPr lang="en-US" altLang="ko-KR" sz="900" dirty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 err="1"/>
                        <a:t>굿즈</a:t>
                      </a:r>
                      <a:r>
                        <a:rPr lang="ko-KR" altLang="en-US" sz="900" dirty="0"/>
                        <a:t> 판매</a:t>
                      </a:r>
                      <a:r>
                        <a:rPr lang="en-US" altLang="ko-KR" sz="900" dirty="0"/>
                        <a:t>, </a:t>
                      </a:r>
                      <a:r>
                        <a:rPr lang="ko-KR" altLang="en-US" sz="900" dirty="0"/>
                        <a:t>쇼케이스</a:t>
                      </a:r>
                      <a:endParaRPr lang="en-US" altLang="ko-KR" sz="900" dirty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/>
                        <a:t>시민체험 프로그램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900" dirty="0"/>
                        <a:t>VJ, DJ </a:t>
                      </a:r>
                      <a:r>
                        <a:rPr lang="ko-KR" altLang="en-US" sz="900" dirty="0"/>
                        <a:t>클래스</a:t>
                      </a:r>
                      <a:r>
                        <a:rPr lang="en-US" altLang="ko-KR" sz="900" dirty="0"/>
                        <a:t>(</a:t>
                      </a:r>
                      <a:r>
                        <a:rPr lang="ko-KR" altLang="en-US" sz="900" dirty="0"/>
                        <a:t>기초</a:t>
                      </a:r>
                      <a:r>
                        <a:rPr lang="en-US" altLang="ko-KR" sz="900" dirty="0"/>
                        <a:t>,</a:t>
                      </a:r>
                      <a:r>
                        <a:rPr lang="ko-KR" altLang="en-US" sz="900" dirty="0"/>
                        <a:t>심화</a:t>
                      </a:r>
                      <a:r>
                        <a:rPr lang="en-US" altLang="ko-KR" sz="900" dirty="0"/>
                        <a:t>)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/>
                        <a:t>인천시교육청 연계</a:t>
                      </a:r>
                      <a:endParaRPr lang="en-US" altLang="ko-KR" sz="900" dirty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/>
                        <a:t>수강생 발표 공연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785736"/>
                  </a:ext>
                </a:extLst>
              </a:tr>
            </a:tbl>
          </a:graphicData>
        </a:graphic>
      </p:graphicFrame>
      <p:pic>
        <p:nvPicPr>
          <p:cNvPr id="18" name="Picture 1">
            <a:extLst>
              <a:ext uri="{FF2B5EF4-FFF2-40B4-BE49-F238E27FC236}">
                <a16:creationId xmlns:a16="http://schemas.microsoft.com/office/drawing/2014/main" id="{2A37C410-E424-4839-9976-58F840BB8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5400" y="3744212"/>
            <a:ext cx="1452626" cy="12447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26BDF27C-DC37-482C-ACE6-305EB1423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2276" y="3744212"/>
            <a:ext cx="1626929" cy="12342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" name="Picture 17">
            <a:extLst>
              <a:ext uri="{FF2B5EF4-FFF2-40B4-BE49-F238E27FC236}">
                <a16:creationId xmlns:a16="http://schemas.microsoft.com/office/drawing/2014/main" id="{6B791A21-E86F-4B1F-AC9C-CADFDC905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14574" y="3749449"/>
            <a:ext cx="1452626" cy="123424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5" name="Picture 19">
            <a:extLst>
              <a:ext uri="{FF2B5EF4-FFF2-40B4-BE49-F238E27FC236}">
                <a16:creationId xmlns:a16="http://schemas.microsoft.com/office/drawing/2014/main" id="{CA65CB05-31E3-4FA1-AAA1-BE2C14532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14974" y="3744212"/>
            <a:ext cx="1452626" cy="122914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2246D00F-3A32-4998-B132-AE6E3F435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10584" y="3749450"/>
            <a:ext cx="1481016" cy="123198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F703996-3635-4011-AC3B-C559B0C2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13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45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>
            <a:extLst>
              <a:ext uri="{FF2B5EF4-FFF2-40B4-BE49-F238E27FC236}">
                <a16:creationId xmlns:a16="http://schemas.microsoft.com/office/drawing/2014/main" id="{18FC8498-5928-484F-AD65-58B9827EA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3694" y="3425873"/>
            <a:ext cx="1903855" cy="158146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9E1F68E5-13D7-4439-A009-7B5CD88C4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0264" y="3425871"/>
            <a:ext cx="1903856" cy="15814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BF9BC81-E1F7-484F-AC6F-5D96028BC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560" y="3414842"/>
            <a:ext cx="1903856" cy="159249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2229FDD-3708-49BB-80D1-DCAF90E3F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6648" y="3414842"/>
            <a:ext cx="1903856" cy="159249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245301" y="263723"/>
            <a:ext cx="6495051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창조적 문화생산 구조 강화 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– 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부평 예술과 도시</a:t>
            </a:r>
            <a:r>
              <a:rPr lang="en-US" altLang="ko-KR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LAB</a:t>
            </a:r>
            <a:endParaRPr lang="ko-KR" altLang="en-US" sz="2000" b="1" kern="0" dirty="0">
              <a:ln w="0"/>
              <a:solidFill>
                <a:schemeClr val="accent6">
                  <a:lumMod val="50000"/>
                </a:schemeClr>
              </a:solidFill>
              <a:latin typeface="KoPub돋움체 Bold"/>
              <a:ea typeface="KoPub돋움체 Bold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1323833" y="776929"/>
            <a:ext cx="2079167" cy="7867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ko-KR" altLang="en-US" sz="14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도시예술 연구소</a:t>
            </a:r>
            <a:endParaRPr lang="ko-KR" altLang="en-US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3421379" y="776929"/>
            <a:ext cx="5646421" cy="2486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지역예술가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가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지역문제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를 발굴하고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문화예술 자원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을 활용하여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해결책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모색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지역예술가가 주도적으로 문화예술 활동할 수 있는 기회를 제공하고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지역예술가 커뮤니티 조성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17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명 참여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프로젝트명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터닝포인트</a:t>
            </a:r>
            <a:endParaRPr lang="en-US" altLang="ko-KR" sz="1200" b="1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부평에서 발생하는 현상과 이슈를 예술가의 시선으로 탐구한 전시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부평의 이야기를 시민과 공감하고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             </a:t>
            </a:r>
          </a:p>
          <a:p>
            <a:pPr>
              <a:lnSpc>
                <a:spcPct val="150000"/>
              </a:lnSpc>
            </a:pP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 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공유하는 새로운 지점이 되길 바라는 의미를 담음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0" y="0"/>
            <a:ext cx="971600" cy="2283718"/>
            <a:chOff x="0" y="0"/>
            <a:chExt cx="971600" cy="2283718"/>
          </a:xfrm>
        </p:grpSpPr>
        <p:grpSp>
          <p:nvGrpSpPr>
            <p:cNvPr id="17" name="그룹 16"/>
            <p:cNvGrpSpPr/>
            <p:nvPr/>
          </p:nvGrpSpPr>
          <p:grpSpPr>
            <a:xfrm>
              <a:off x="0" y="0"/>
              <a:ext cx="971600" cy="2283718"/>
              <a:chOff x="1881519" y="0"/>
              <a:chExt cx="971600" cy="2283718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881519" y="0"/>
                <a:ext cx="971600" cy="2283718"/>
              </a:xfrm>
              <a:prstGeom prst="rect">
                <a:avLst/>
              </a:prstGeom>
              <a:solidFill>
                <a:srgbClr val="E46C0A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/>
              </a:p>
            </p:txBody>
          </p:sp>
          <p:cxnSp>
            <p:nvCxnSpPr>
              <p:cNvPr id="14" name="직선 연결선 13"/>
              <p:cNvCxnSpPr/>
              <p:nvPr/>
            </p:nvCxnSpPr>
            <p:spPr>
              <a:xfrm>
                <a:off x="2004164" y="358666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2025835" y="1141859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4393" y="380931"/>
              <a:ext cx="9028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2021</a:t>
              </a:r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년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맑은 고딕 Semilight" panose="020B0502040204020203" pitchFamily="50" charset="-127"/>
                </a:rPr>
                <a:t>문화도시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사업결과</a:t>
              </a:r>
            </a:p>
          </p:txBody>
        </p:sp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EAB8C2FB-2789-4CBF-AEB3-A126BA3A02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3360" y="1372226"/>
            <a:ext cx="4076992" cy="110472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7ECF658-8FAF-4CB4-944D-621F638A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14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64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8">
            <a:extLst>
              <a:ext uri="{FF2B5EF4-FFF2-40B4-BE49-F238E27FC236}">
                <a16:creationId xmlns:a16="http://schemas.microsoft.com/office/drawing/2014/main" id="{3DD2AF72-1778-4FAE-A78F-C4F7D91F1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0454" y="3102067"/>
            <a:ext cx="1934376" cy="16004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245301" y="263723"/>
            <a:ext cx="6495051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문화도시 협력 네트워크 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– 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문화 </a:t>
            </a:r>
            <a:r>
              <a:rPr lang="en-US" altLang="ko-KR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1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호선</a:t>
            </a:r>
            <a:endParaRPr lang="en-US" altLang="ko-KR" sz="2000" b="1" kern="0" dirty="0">
              <a:ln w="0"/>
              <a:solidFill>
                <a:schemeClr val="accent6">
                  <a:lumMod val="50000"/>
                </a:schemeClr>
              </a:solidFill>
              <a:latin typeface="KoPub돋움체 Bold"/>
              <a:ea typeface="KoPub돋움체 Bold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0" y="0"/>
            <a:ext cx="971600" cy="2283718"/>
            <a:chOff x="0" y="0"/>
            <a:chExt cx="971600" cy="2283718"/>
          </a:xfrm>
        </p:grpSpPr>
        <p:grpSp>
          <p:nvGrpSpPr>
            <p:cNvPr id="17" name="그룹 16"/>
            <p:cNvGrpSpPr/>
            <p:nvPr/>
          </p:nvGrpSpPr>
          <p:grpSpPr>
            <a:xfrm>
              <a:off x="0" y="0"/>
              <a:ext cx="971600" cy="2283718"/>
              <a:chOff x="1881519" y="0"/>
              <a:chExt cx="971600" cy="2283718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881519" y="0"/>
                <a:ext cx="971600" cy="2283718"/>
              </a:xfrm>
              <a:prstGeom prst="rect">
                <a:avLst/>
              </a:prstGeom>
              <a:solidFill>
                <a:srgbClr val="E46C0A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/>
              </a:p>
            </p:txBody>
          </p:sp>
          <p:cxnSp>
            <p:nvCxnSpPr>
              <p:cNvPr id="14" name="직선 연결선 13"/>
              <p:cNvCxnSpPr/>
              <p:nvPr/>
            </p:nvCxnSpPr>
            <p:spPr>
              <a:xfrm>
                <a:off x="2004164" y="358666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2025835" y="1141859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4393" y="380931"/>
              <a:ext cx="9028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2021</a:t>
              </a:r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년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맑은 고딕 Semilight" panose="020B0502040204020203" pitchFamily="50" charset="-127"/>
                </a:rPr>
                <a:t>문화도시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사업결과</a:t>
              </a:r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57AF173-8750-42BE-AC4C-78C5E83E21B9}"/>
              </a:ext>
            </a:extLst>
          </p:cNvPr>
          <p:cNvSpPr/>
          <p:nvPr/>
        </p:nvSpPr>
        <p:spPr>
          <a:xfrm>
            <a:off x="1323833" y="776929"/>
            <a:ext cx="2079167" cy="7147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ko-KR" altLang="en-US" sz="14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</a:rPr>
              <a:t>문화</a:t>
            </a:r>
            <a:r>
              <a:rPr lang="en-US" altLang="ko-KR" sz="14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</a:rPr>
              <a:t>1</a:t>
            </a:r>
            <a:r>
              <a:rPr lang="ko-KR" altLang="en-US" sz="14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</a:rPr>
              <a:t>호선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5B2C05BB-EE80-4E66-BCC9-C46FFB020692}"/>
              </a:ext>
            </a:extLst>
          </p:cNvPr>
          <p:cNvSpPr/>
          <p:nvPr/>
        </p:nvSpPr>
        <p:spPr>
          <a:xfrm>
            <a:off x="3421380" y="776929"/>
            <a:ext cx="5571688" cy="20234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‘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철도가 만들어준 경인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’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을 주제로 수도권 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호선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경인선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에 있는 문화도시인 </a:t>
            </a:r>
            <a:r>
              <a:rPr lang="ko-KR" altLang="en-US" sz="1200" b="1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부평</a:t>
            </a:r>
            <a:r>
              <a:rPr lang="en-US" altLang="ko-KR" sz="1200" b="1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b="1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부천</a:t>
            </a:r>
            <a:r>
              <a:rPr lang="en-US" altLang="ko-KR" sz="1200" b="1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b="1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영등포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등 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3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개 도시가 함께 지역의 이야기를 나누는 사업</a:t>
            </a:r>
            <a:endParaRPr lang="en-US" altLang="ko-KR" sz="120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부평에 정착한 미얀마 이주민의 이야기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를 주제로 다양한 시선으로 부평의 다문화 인구와 난민을 새롭게 인식하는 영상 콘텐츠 제작 공모사업</a:t>
            </a:r>
            <a:endParaRPr lang="en-US" altLang="ko-KR" sz="120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9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개 콘텐츠 제작 및 상영회 진행</a:t>
            </a:r>
            <a:endParaRPr lang="en-US" altLang="ko-KR" sz="120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참여한 도시가 함께 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&lt;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이번 역은 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‘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호선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’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역입니다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&gt; 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포럼을 개최하여 개별 프로젝트 사례 공유</a:t>
            </a:r>
            <a:endParaRPr lang="en-US" altLang="ko-KR" sz="120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35" name="Picture 26">
            <a:extLst>
              <a:ext uri="{FF2B5EF4-FFF2-40B4-BE49-F238E27FC236}">
                <a16:creationId xmlns:a16="http://schemas.microsoft.com/office/drawing/2014/main" id="{585058C8-EF39-4FCE-9B59-B96E4314A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75676" y="3102352"/>
            <a:ext cx="1767004" cy="16004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7" name="Picture 30">
            <a:extLst>
              <a:ext uri="{FF2B5EF4-FFF2-40B4-BE49-F238E27FC236}">
                <a16:creationId xmlns:a16="http://schemas.microsoft.com/office/drawing/2014/main" id="{516DA252-E864-407C-BE8C-8F91CB6E2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69379" y="3102067"/>
            <a:ext cx="1934376" cy="16004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8" name="Picture 32">
            <a:extLst>
              <a:ext uri="{FF2B5EF4-FFF2-40B4-BE49-F238E27FC236}">
                <a16:creationId xmlns:a16="http://schemas.microsoft.com/office/drawing/2014/main" id="{7C874360-4788-4229-A91D-353C5F3CA4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80997" y="3102067"/>
            <a:ext cx="1767004" cy="16007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775D992-17C2-4164-BA8A-9C8E0DF0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15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87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8">
            <a:extLst>
              <a:ext uri="{FF2B5EF4-FFF2-40B4-BE49-F238E27FC236}">
                <a16:creationId xmlns:a16="http://schemas.microsoft.com/office/drawing/2014/main" id="{7318AEEF-02B9-4FE4-B761-A338B4CB4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5400" y="3105150"/>
            <a:ext cx="1862981" cy="16831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9" name="Picture 50">
            <a:extLst>
              <a:ext uri="{FF2B5EF4-FFF2-40B4-BE49-F238E27FC236}">
                <a16:creationId xmlns:a16="http://schemas.microsoft.com/office/drawing/2014/main" id="{4E532B86-A0B7-40F8-8E5C-9AC3909C3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00339" y="3119204"/>
            <a:ext cx="1862981" cy="167420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3" name="Picture 59">
            <a:extLst>
              <a:ext uri="{FF2B5EF4-FFF2-40B4-BE49-F238E27FC236}">
                <a16:creationId xmlns:a16="http://schemas.microsoft.com/office/drawing/2014/main" id="{132E9832-C2EC-4DBD-9030-BFF61380F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90616" y="3118798"/>
            <a:ext cx="1862981" cy="166949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245301" y="263723"/>
            <a:ext cx="6495051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문화도시 협력 네트워크 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– 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부평부천 문화공유지대</a:t>
            </a:r>
            <a:endParaRPr lang="en-US" altLang="ko-KR" sz="2000" b="1" kern="0" dirty="0">
              <a:ln w="0"/>
              <a:solidFill>
                <a:schemeClr val="accent6">
                  <a:lumMod val="50000"/>
                </a:schemeClr>
              </a:solidFill>
              <a:latin typeface="KoPub돋움체 Bold"/>
              <a:ea typeface="KoPub돋움체 Bold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0" y="0"/>
            <a:ext cx="971600" cy="2283718"/>
            <a:chOff x="0" y="0"/>
            <a:chExt cx="971600" cy="2283718"/>
          </a:xfrm>
        </p:grpSpPr>
        <p:grpSp>
          <p:nvGrpSpPr>
            <p:cNvPr id="17" name="그룹 16"/>
            <p:cNvGrpSpPr/>
            <p:nvPr/>
          </p:nvGrpSpPr>
          <p:grpSpPr>
            <a:xfrm>
              <a:off x="0" y="0"/>
              <a:ext cx="971600" cy="2283718"/>
              <a:chOff x="1881519" y="0"/>
              <a:chExt cx="971600" cy="2283718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881519" y="0"/>
                <a:ext cx="971600" cy="2283718"/>
              </a:xfrm>
              <a:prstGeom prst="rect">
                <a:avLst/>
              </a:prstGeom>
              <a:solidFill>
                <a:srgbClr val="E46C0A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/>
              </a:p>
            </p:txBody>
          </p:sp>
          <p:cxnSp>
            <p:nvCxnSpPr>
              <p:cNvPr id="14" name="직선 연결선 13"/>
              <p:cNvCxnSpPr/>
              <p:nvPr/>
            </p:nvCxnSpPr>
            <p:spPr>
              <a:xfrm>
                <a:off x="2004164" y="358666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2025835" y="1141859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4393" y="380931"/>
              <a:ext cx="9028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2021</a:t>
              </a:r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년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맑은 고딕 Semilight" panose="020B0502040204020203" pitchFamily="50" charset="-127"/>
                </a:rPr>
                <a:t>문화도시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사업결과</a:t>
              </a:r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57AF173-8750-42BE-AC4C-78C5E83E21B9}"/>
              </a:ext>
            </a:extLst>
          </p:cNvPr>
          <p:cNvSpPr/>
          <p:nvPr/>
        </p:nvSpPr>
        <p:spPr>
          <a:xfrm>
            <a:off x="1330657" y="776929"/>
            <a:ext cx="2072343" cy="71470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ko-KR" altLang="en-US" sz="14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</a:rPr>
              <a:t>부평부천 문화공유지대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5B2C05BB-EE80-4E66-BCC9-C46FFB020692}"/>
              </a:ext>
            </a:extLst>
          </p:cNvPr>
          <p:cNvSpPr/>
          <p:nvPr/>
        </p:nvSpPr>
        <p:spPr>
          <a:xfrm>
            <a:off x="3421379" y="776929"/>
            <a:ext cx="5543109" cy="1674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부평과 부천 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두 지역 간 시민 생활권을 기반으로 하나의 문화권으로 확장하기 위해 문화공유지대를 선언하고 문화도시 간 협력 네트워크 구축</a:t>
            </a:r>
            <a:endParaRPr lang="en-US" altLang="ko-KR" sz="120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부평과 부천의 예술가가 </a:t>
            </a:r>
            <a:r>
              <a:rPr lang="ko-KR" altLang="en-US" sz="1200" b="1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문화공유지대 상상기획단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을 결성하여 양 도시의 예술가들이 지역을 제한하지 않고 문화예술에 대한 의견을 나눌 수 있는 기회 제공</a:t>
            </a:r>
            <a:endParaRPr lang="en-US" altLang="ko-KR" sz="120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부평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부천의 이야기를 연극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전자음악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전통음악으로 구성하여 두 도시의 지역 문화자원 소개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26" name="Picture 46">
            <a:extLst>
              <a:ext uri="{FF2B5EF4-FFF2-40B4-BE49-F238E27FC236}">
                <a16:creationId xmlns:a16="http://schemas.microsoft.com/office/drawing/2014/main" id="{0F30F1C3-7E06-483B-B55E-2C10D0844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76219" y="3105150"/>
            <a:ext cx="1862981" cy="166949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BF1B429-0E40-463C-9849-2C4D109C1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16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14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890DFF4-569B-4099-B4A4-A7A596671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44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A947110-833A-4460-8E81-B736A50A8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ED96C3F7-073A-49D8-B6CA-0D9FE99A360A}"/>
              </a:ext>
            </a:extLst>
          </p:cNvPr>
          <p:cNvSpPr/>
          <p:nvPr/>
        </p:nvSpPr>
        <p:spPr>
          <a:xfrm>
            <a:off x="457200" y="514350"/>
            <a:ext cx="18288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017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245301" y="263723"/>
            <a:ext cx="5918987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시민의 문화적 성장과 실천 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- </a:t>
            </a:r>
            <a:r>
              <a:rPr lang="ko-KR" altLang="en-US" sz="2000" b="1" kern="0" dirty="0" err="1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시티랩</a:t>
            </a:r>
            <a:endParaRPr lang="ko-KR" altLang="en-US" sz="2000" b="1" kern="0" dirty="0">
              <a:ln w="0"/>
              <a:solidFill>
                <a:schemeClr val="accent6">
                  <a:lumMod val="50000"/>
                </a:schemeClr>
              </a:solidFill>
              <a:latin typeface="KoPub돋움체 Bold"/>
              <a:ea typeface="KoPub돋움체 Bold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1245301" y="776929"/>
            <a:ext cx="2157699" cy="7867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ko-KR" altLang="en-US" sz="14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꽤 쓸모 있는 도시 실험</a:t>
            </a:r>
            <a:endParaRPr lang="ko-KR" altLang="en-US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3421380" y="776929"/>
            <a:ext cx="5543108" cy="17948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시민 주도로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지역 현안 발굴</a:t>
            </a:r>
            <a:r>
              <a:rPr lang="en-US" altLang="ko-KR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탐구</a:t>
            </a:r>
            <a:endParaRPr lang="en-US" altLang="ko-KR" sz="1200" b="1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참여 시민이 주도하여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다양한 아이디어 도출과 실험적인 프로젝트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진행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원적산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소리동산 내 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공공타악기를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활용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‘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시민과 함께 만드는 공원 음악회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’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운영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벽화를 통한 환경개선으로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해당 지역 불안감 </a:t>
            </a:r>
            <a:r>
              <a:rPr lang="en-US" altLang="ko-KR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13.5%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감소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‘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꽤 걷고 싶은 우리 동네 만들기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’</a:t>
            </a: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부평구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공공기관 위치</a:t>
            </a:r>
            <a:r>
              <a:rPr lang="en-US" altLang="ko-KR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기능 설명을 주부의 시선으로 담아낸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‘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부평공공기관 지도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’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제작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사업 실행 전 프로그램에 대한 컨설팅 지원과 중간 및 결과 공유로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시민 간 네트워크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조성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0" y="0"/>
            <a:ext cx="971600" cy="2283718"/>
            <a:chOff x="0" y="0"/>
            <a:chExt cx="971600" cy="2283718"/>
          </a:xfrm>
        </p:grpSpPr>
        <p:grpSp>
          <p:nvGrpSpPr>
            <p:cNvPr id="17" name="그룹 16"/>
            <p:cNvGrpSpPr/>
            <p:nvPr/>
          </p:nvGrpSpPr>
          <p:grpSpPr>
            <a:xfrm>
              <a:off x="0" y="0"/>
              <a:ext cx="971600" cy="2283718"/>
              <a:chOff x="1881519" y="0"/>
              <a:chExt cx="971600" cy="2283718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881519" y="0"/>
                <a:ext cx="971600" cy="2283718"/>
              </a:xfrm>
              <a:prstGeom prst="rect">
                <a:avLst/>
              </a:prstGeom>
              <a:solidFill>
                <a:srgbClr val="E46C0A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/>
              </a:p>
            </p:txBody>
          </p:sp>
          <p:cxnSp>
            <p:nvCxnSpPr>
              <p:cNvPr id="14" name="직선 연결선 13"/>
              <p:cNvCxnSpPr/>
              <p:nvPr/>
            </p:nvCxnSpPr>
            <p:spPr>
              <a:xfrm>
                <a:off x="2004164" y="358666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2025835" y="1141859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4393" y="380931"/>
              <a:ext cx="9028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2021</a:t>
              </a:r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년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맑은 고딕 Semilight" panose="020B0502040204020203" pitchFamily="50" charset="-127"/>
                </a:rPr>
                <a:t>문화도시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사업결과</a:t>
              </a:r>
            </a:p>
          </p:txBody>
        </p:sp>
      </p:grpSp>
      <p:pic>
        <p:nvPicPr>
          <p:cNvPr id="23" name="Picture 1">
            <a:extLst>
              <a:ext uri="{FF2B5EF4-FFF2-40B4-BE49-F238E27FC236}">
                <a16:creationId xmlns:a16="http://schemas.microsoft.com/office/drawing/2014/main" id="{AB98D19C-3240-4D18-9BBD-9FE0CB05B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1355917" y="3089467"/>
            <a:ext cx="1581466" cy="180269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2DA41EB5-F6E7-4848-A028-477CA24AF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4985" y="3200083"/>
            <a:ext cx="1802700" cy="15814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D7000EDF-7298-44EA-90E9-59C25F503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44616" y="3200084"/>
            <a:ext cx="1944217" cy="15814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4A677DF4-DF06-4373-82EA-6DE313D1FE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l="22142" t="1384" r="5200" b="35293"/>
          <a:stretch/>
        </p:blipFill>
        <p:spPr>
          <a:xfrm>
            <a:off x="6945764" y="3200084"/>
            <a:ext cx="1839685" cy="15476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D36854A-07C6-49AC-AC59-D503B0C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3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67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328803" y="263723"/>
            <a:ext cx="5835485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시민의 문화적 성장과 실천 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– 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부평 </a:t>
            </a:r>
            <a:r>
              <a:rPr lang="ko-KR" altLang="en-US" sz="2000" b="1" kern="0" dirty="0" err="1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문화매개자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 교육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1331639" y="776929"/>
            <a:ext cx="2071361" cy="10328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ko-KR" altLang="en-US" sz="1400" dirty="0" err="1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알쓸매잡</a:t>
            </a:r>
            <a:r>
              <a:rPr lang="en-US" altLang="ko-KR" sz="14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(JOB)</a:t>
            </a:r>
          </a:p>
          <a:p>
            <a:pPr lvl="1" algn="ctr"/>
            <a:endParaRPr lang="en-US" altLang="ko-KR" sz="1400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lvl="1"/>
            <a:r>
              <a:rPr lang="ko-KR" altLang="en-US" sz="1100" b="1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알아 두면 </a:t>
            </a:r>
            <a:endParaRPr lang="en-US" altLang="ko-KR" sz="1100" b="1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  <a:p>
            <a:pPr lvl="1"/>
            <a:r>
              <a:rPr lang="ko-KR" altLang="en-US" sz="1100" b="1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쓸모 있는 </a:t>
            </a:r>
            <a:endParaRPr lang="en-US" altLang="ko-KR" sz="1100" b="1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  <a:p>
            <a:pPr lvl="1"/>
            <a:r>
              <a:rPr lang="ko-KR" altLang="en-US" sz="1100" b="1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에스코어 드림 3" pitchFamily="34" charset="0"/>
              </a:rPr>
              <a:t>매개자 직업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3401195" y="776929"/>
            <a:ext cx="5571688" cy="2465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지역에서 활동하는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 매개자 간 교감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형성 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참여자 간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예술교육에 대한 철학을 공유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하는 네트워크 운영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2020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년에 시작된 코로나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19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로 인해 요구되고 있는 </a:t>
            </a:r>
            <a:r>
              <a:rPr lang="ko-KR" altLang="en-US" sz="1200" b="1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비대면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수업 방식 방안 모색</a:t>
            </a:r>
            <a:endParaRPr lang="en-US" altLang="ko-KR" sz="1200" b="1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문화예술교육 예술강사 및 일반 시민 대상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예술교육에 대한 관점과 태도 재정립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온라인과 오프라인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7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회  차  교육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97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명 참여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48C2D477-DC79-4995-B484-E14FE1B296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05537" y="2343682"/>
          <a:ext cx="5472607" cy="89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801">
                  <a:extLst>
                    <a:ext uri="{9D8B030D-6E8A-4147-A177-3AD203B41FA5}">
                      <a16:colId xmlns:a16="http://schemas.microsoft.com/office/drawing/2014/main" val="1155102615"/>
                    </a:ext>
                  </a:extLst>
                </a:gridCol>
                <a:gridCol w="716710">
                  <a:extLst>
                    <a:ext uri="{9D8B030D-6E8A-4147-A177-3AD203B41FA5}">
                      <a16:colId xmlns:a16="http://schemas.microsoft.com/office/drawing/2014/main" val="822846478"/>
                    </a:ext>
                  </a:extLst>
                </a:gridCol>
                <a:gridCol w="846892">
                  <a:extLst>
                    <a:ext uri="{9D8B030D-6E8A-4147-A177-3AD203B41FA5}">
                      <a16:colId xmlns:a16="http://schemas.microsoft.com/office/drawing/2014/main" val="2623629655"/>
                    </a:ext>
                  </a:extLst>
                </a:gridCol>
                <a:gridCol w="781801">
                  <a:extLst>
                    <a:ext uri="{9D8B030D-6E8A-4147-A177-3AD203B41FA5}">
                      <a16:colId xmlns:a16="http://schemas.microsoft.com/office/drawing/2014/main" val="600603557"/>
                    </a:ext>
                  </a:extLst>
                </a:gridCol>
                <a:gridCol w="781801">
                  <a:extLst>
                    <a:ext uri="{9D8B030D-6E8A-4147-A177-3AD203B41FA5}">
                      <a16:colId xmlns:a16="http://schemas.microsoft.com/office/drawing/2014/main" val="69353446"/>
                    </a:ext>
                  </a:extLst>
                </a:gridCol>
                <a:gridCol w="781801">
                  <a:extLst>
                    <a:ext uri="{9D8B030D-6E8A-4147-A177-3AD203B41FA5}">
                      <a16:colId xmlns:a16="http://schemas.microsoft.com/office/drawing/2014/main" val="3754258341"/>
                    </a:ext>
                  </a:extLst>
                </a:gridCol>
                <a:gridCol w="781801">
                  <a:extLst>
                    <a:ext uri="{9D8B030D-6E8A-4147-A177-3AD203B41FA5}">
                      <a16:colId xmlns:a16="http://schemas.microsoft.com/office/drawing/2014/main" val="805230381"/>
                    </a:ext>
                  </a:extLst>
                </a:gridCol>
              </a:tblGrid>
              <a:tr h="21411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1</a:t>
                      </a:r>
                      <a:r>
                        <a:rPr lang="ko-KR" altLang="en-US" sz="1100" dirty="0"/>
                        <a:t>회 차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2</a:t>
                      </a:r>
                      <a:r>
                        <a:rPr lang="ko-KR" altLang="en-US" sz="1100" dirty="0"/>
                        <a:t>회 차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3</a:t>
                      </a:r>
                      <a:r>
                        <a:rPr lang="ko-KR" altLang="en-US" sz="1100" dirty="0"/>
                        <a:t>회 차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4</a:t>
                      </a:r>
                      <a:r>
                        <a:rPr lang="ko-KR" altLang="en-US" sz="1100" dirty="0"/>
                        <a:t>회 차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5</a:t>
                      </a:r>
                      <a:r>
                        <a:rPr lang="ko-KR" altLang="en-US" sz="1100" dirty="0"/>
                        <a:t>회 차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6</a:t>
                      </a:r>
                      <a:r>
                        <a:rPr lang="ko-KR" altLang="en-US" sz="1100" dirty="0"/>
                        <a:t>회 차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7</a:t>
                      </a:r>
                      <a:r>
                        <a:rPr lang="ko-KR" altLang="en-US" sz="1100" dirty="0"/>
                        <a:t>회 차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185870"/>
                  </a:ext>
                </a:extLst>
              </a:tr>
              <a:tr h="528987">
                <a:tc>
                  <a:txBody>
                    <a:bodyPr/>
                    <a:lstStyle/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음악으로 느끼는 </a:t>
                      </a:r>
                      <a:endParaRPr lang="en-US" altLang="ko-KR" sz="900" dirty="0"/>
                    </a:p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예술의 </a:t>
                      </a:r>
                      <a:endParaRPr lang="en-US" altLang="ko-KR" sz="900" dirty="0"/>
                    </a:p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가치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음악과 </a:t>
                      </a:r>
                      <a:endParaRPr lang="en-US" altLang="ko-KR" sz="900" dirty="0"/>
                    </a:p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만난</a:t>
                      </a:r>
                      <a:endParaRPr lang="en-US" altLang="ko-KR" sz="900" dirty="0"/>
                    </a:p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통합</a:t>
                      </a:r>
                      <a:endParaRPr lang="en-US" altLang="ko-KR" sz="900" dirty="0"/>
                    </a:p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예술교육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음악과</a:t>
                      </a:r>
                      <a:endParaRPr lang="en-US" altLang="ko-KR" sz="900" dirty="0"/>
                    </a:p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공동체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음악으로</a:t>
                      </a:r>
                      <a:endParaRPr lang="en-US" altLang="ko-KR" sz="900" dirty="0"/>
                    </a:p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만나는</a:t>
                      </a:r>
                      <a:endParaRPr lang="en-US" altLang="ko-KR" sz="900" dirty="0"/>
                    </a:p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나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비대면으로</a:t>
                      </a:r>
                      <a:endParaRPr lang="en-US" altLang="ko-KR" sz="900" dirty="0"/>
                    </a:p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만나는</a:t>
                      </a:r>
                      <a:endParaRPr lang="en-US" altLang="ko-KR" sz="900" dirty="0"/>
                    </a:p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예술교육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뮤지컬</a:t>
                      </a:r>
                      <a:endParaRPr lang="en-US" altLang="ko-KR" sz="900" dirty="0"/>
                    </a:p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특강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/>
                        <a:t>네트워킹</a:t>
                      </a:r>
                      <a:endParaRPr lang="en-US" altLang="ko-KR" sz="900" dirty="0"/>
                    </a:p>
                    <a:p>
                      <a:pPr algn="dist" latinLnBrk="1">
                        <a:lnSpc>
                          <a:spcPct val="100000"/>
                        </a:lnSpc>
                      </a:pPr>
                      <a:r>
                        <a:rPr lang="ko-KR" altLang="en-US" sz="900" dirty="0" err="1"/>
                        <a:t>나눔과연대</a:t>
                      </a:r>
                      <a:endParaRPr lang="ko-KR" altLang="en-US" sz="9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822714"/>
                  </a:ext>
                </a:extLst>
              </a:tr>
            </a:tbl>
          </a:graphicData>
        </a:graphic>
      </p:graphicFrame>
      <p:pic>
        <p:nvPicPr>
          <p:cNvPr id="19" name="Picture 1">
            <a:extLst>
              <a:ext uri="{FF2B5EF4-FFF2-40B4-BE49-F238E27FC236}">
                <a16:creationId xmlns:a16="http://schemas.microsoft.com/office/drawing/2014/main" id="{1A5A24FB-2D36-4ABF-BEDD-B6A46DE4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3462769"/>
            <a:ext cx="1865194" cy="13396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33092F9E-C24B-4F03-856E-CB9821B1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3547461" y="3198396"/>
            <a:ext cx="1339651" cy="188137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5ED14632-2475-4ED5-97CC-ACFD6F7E0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1600" y="3462769"/>
            <a:ext cx="1865194" cy="13331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72AAFEA4-0FC2-45A3-8DAF-7650E34C2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86600" y="3469259"/>
            <a:ext cx="1865194" cy="13266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9269D148-B8A5-47E8-A471-9E2625DE5293}"/>
              </a:ext>
            </a:extLst>
          </p:cNvPr>
          <p:cNvSpPr/>
          <p:nvPr/>
        </p:nvSpPr>
        <p:spPr>
          <a:xfrm>
            <a:off x="0" y="0"/>
            <a:ext cx="971600" cy="2283718"/>
          </a:xfrm>
          <a:prstGeom prst="rect">
            <a:avLst/>
          </a:prstGeom>
          <a:solidFill>
            <a:srgbClr val="E46C0A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 sz="13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6E49B8-0B6E-46BE-876C-58FC47CDD168}"/>
              </a:ext>
            </a:extLst>
          </p:cNvPr>
          <p:cNvSpPr txBox="1"/>
          <p:nvPr/>
        </p:nvSpPr>
        <p:spPr>
          <a:xfrm>
            <a:off x="34393" y="380931"/>
            <a:ext cx="9028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2021</a:t>
            </a:r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</a:t>
            </a:r>
            <a:endParaRPr lang="en-US" altLang="ko-KR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rPr>
              <a:t>문화도시</a:t>
            </a:r>
            <a:endParaRPr lang="en-US" altLang="ko-KR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맑은 고딕 Semilight" panose="020B0502040204020203" pitchFamily="50" charset="-127"/>
            </a:endParaRPr>
          </a:p>
          <a:p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사업결과</a:t>
            </a: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B591DCF4-CED5-47AD-8CB0-C1372C80BFC8}"/>
              </a:ext>
            </a:extLst>
          </p:cNvPr>
          <p:cNvCxnSpPr/>
          <p:nvPr/>
        </p:nvCxnSpPr>
        <p:spPr>
          <a:xfrm>
            <a:off x="122645" y="358666"/>
            <a:ext cx="7263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1CF96E47-23BA-4A28-9A7A-64C975665796}"/>
              </a:ext>
            </a:extLst>
          </p:cNvPr>
          <p:cNvCxnSpPr/>
          <p:nvPr/>
        </p:nvCxnSpPr>
        <p:spPr>
          <a:xfrm>
            <a:off x="144316" y="1141859"/>
            <a:ext cx="7263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F816861-4C9D-430D-BDD6-5B06C5BD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4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22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328803" y="263723"/>
            <a:ext cx="5835485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시민의 문화적 성장과 실천 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– 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부평 </a:t>
            </a:r>
            <a:r>
              <a:rPr lang="ko-KR" altLang="en-US" sz="2000" b="1" kern="0" dirty="0" err="1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문화매개자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 교육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269D148-B8A5-47E8-A471-9E2625DE5293}"/>
              </a:ext>
            </a:extLst>
          </p:cNvPr>
          <p:cNvSpPr/>
          <p:nvPr/>
        </p:nvSpPr>
        <p:spPr>
          <a:xfrm>
            <a:off x="0" y="0"/>
            <a:ext cx="971600" cy="2283718"/>
          </a:xfrm>
          <a:prstGeom prst="rect">
            <a:avLst/>
          </a:prstGeom>
          <a:solidFill>
            <a:srgbClr val="E46C0A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 sz="13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6E49B8-0B6E-46BE-876C-58FC47CDD168}"/>
              </a:ext>
            </a:extLst>
          </p:cNvPr>
          <p:cNvSpPr txBox="1"/>
          <p:nvPr/>
        </p:nvSpPr>
        <p:spPr>
          <a:xfrm>
            <a:off x="34393" y="380931"/>
            <a:ext cx="9028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2021</a:t>
            </a:r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</a:t>
            </a:r>
            <a:endParaRPr lang="en-US" altLang="ko-KR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rPr>
              <a:t>문화도시</a:t>
            </a:r>
            <a:endParaRPr lang="en-US" altLang="ko-KR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맑은 고딕 Semilight" panose="020B0502040204020203" pitchFamily="50" charset="-127"/>
            </a:endParaRPr>
          </a:p>
          <a:p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사업결과</a:t>
            </a: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B591DCF4-CED5-47AD-8CB0-C1372C80BFC8}"/>
              </a:ext>
            </a:extLst>
          </p:cNvPr>
          <p:cNvCxnSpPr/>
          <p:nvPr/>
        </p:nvCxnSpPr>
        <p:spPr>
          <a:xfrm>
            <a:off x="122645" y="358666"/>
            <a:ext cx="7263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1CF96E47-23BA-4A28-9A7A-64C975665796}"/>
              </a:ext>
            </a:extLst>
          </p:cNvPr>
          <p:cNvCxnSpPr/>
          <p:nvPr/>
        </p:nvCxnSpPr>
        <p:spPr>
          <a:xfrm>
            <a:off x="144316" y="1141859"/>
            <a:ext cx="7263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80C484F-A047-4E0B-8E94-97CFF0C18696}"/>
              </a:ext>
            </a:extLst>
          </p:cNvPr>
          <p:cNvSpPr/>
          <p:nvPr/>
        </p:nvSpPr>
        <p:spPr>
          <a:xfrm>
            <a:off x="1317009" y="776929"/>
            <a:ext cx="2085991" cy="8042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ko-KR" altLang="en-US" sz="14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시민 영상학교</a:t>
            </a:r>
            <a:endParaRPr lang="en-US" altLang="ko-KR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Bold" panose="02020603020101020101" pitchFamily="18" charset="-127"/>
              <a:cs typeface="에스코어 드림 3" pitchFamily="34" charset="0"/>
            </a:endParaRPr>
          </a:p>
          <a:p>
            <a:pPr eaLnBrk="1" hangingPunct="1"/>
            <a:endParaRPr lang="en-US" altLang="ko-KR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Bold" panose="02020603020101020101" pitchFamily="18" charset="-127"/>
              <a:cs typeface="에스코어 드림 3" pitchFamily="34" charset="0"/>
            </a:endParaRPr>
          </a:p>
          <a:p>
            <a:pPr algn="ctr" eaLnBrk="1" hangingPunct="1"/>
            <a:r>
              <a:rPr lang="ko-KR" altLang="en-US" sz="14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시민 영상제작 공모</a:t>
            </a:r>
            <a:endParaRPr lang="ko-KR" altLang="en-US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80EFDACE-F595-448C-9FE6-26EEE9537F2D}"/>
              </a:ext>
            </a:extLst>
          </p:cNvPr>
          <p:cNvSpPr/>
          <p:nvPr/>
        </p:nvSpPr>
        <p:spPr>
          <a:xfrm>
            <a:off x="3421380" y="776929"/>
            <a:ext cx="5571688" cy="14138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‘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문화소비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’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중심 도시에서 </a:t>
            </a:r>
            <a:r>
              <a:rPr lang="en-US" altLang="ko-KR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‘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문화생산</a:t>
            </a:r>
            <a:r>
              <a:rPr lang="en-US" altLang="ko-KR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’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가능 도시로 전환</a:t>
            </a:r>
            <a:endParaRPr lang="en-US" altLang="ko-KR" sz="1200" b="1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다양한 경험지원으로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시민 문화력이 향상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될  수 있는 문화 생산체계 구축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시민 누구나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자유롭게 미디어를 제작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하고 편집할 수 있는 교육 기회 마련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부평의 환경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사람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동호회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작가 등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을 담은 영상 제작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참여 시민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40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여 명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39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건의 영상 제작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실행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4D8DD75A-A386-4544-94BE-CEE8889D9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42" y="2283718"/>
            <a:ext cx="3254691" cy="274472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8178F99-4EBE-4BF9-BB76-8B1E91D55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413" y="2283718"/>
            <a:ext cx="3521075" cy="2715765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DF9F434-6819-4654-AC17-EEBD70A1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5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61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245301" y="263723"/>
            <a:ext cx="6495051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uLnTx/>
                <a:uFillTx/>
                <a:latin typeface="KoPub돋움체 Bold"/>
                <a:ea typeface="KoPub돋움체 Bold"/>
                <a:cs typeface="+mn-cs"/>
              </a:rPr>
              <a:t>지속가능한 문화생태계 구축 </a:t>
            </a:r>
            <a:r>
              <a:rPr kumimoji="0" lang="en-US" altLang="ko-KR" sz="1800" b="0" i="0" u="none" strike="noStrike" kern="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uLnTx/>
                <a:uFillTx/>
                <a:latin typeface="KoPub돋움체 Bold"/>
                <a:ea typeface="KoPub돋움체 Bold"/>
                <a:cs typeface="+mn-cs"/>
              </a:rPr>
              <a:t>- 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문화도시 거버넌스 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1330657" y="776929"/>
            <a:ext cx="2072343" cy="7867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ko-KR" altLang="en-US" sz="1400" dirty="0" err="1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문화두레시민회</a:t>
            </a:r>
            <a:endParaRPr lang="ko-KR" altLang="en-US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0" y="0"/>
            <a:ext cx="971600" cy="2283718"/>
            <a:chOff x="0" y="0"/>
            <a:chExt cx="971600" cy="2283718"/>
          </a:xfrm>
        </p:grpSpPr>
        <p:grpSp>
          <p:nvGrpSpPr>
            <p:cNvPr id="17" name="그룹 16"/>
            <p:cNvGrpSpPr/>
            <p:nvPr/>
          </p:nvGrpSpPr>
          <p:grpSpPr>
            <a:xfrm>
              <a:off x="0" y="0"/>
              <a:ext cx="971600" cy="2283718"/>
              <a:chOff x="1881519" y="0"/>
              <a:chExt cx="971600" cy="2283718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881519" y="0"/>
                <a:ext cx="971600" cy="2283718"/>
              </a:xfrm>
              <a:prstGeom prst="rect">
                <a:avLst/>
              </a:prstGeom>
              <a:solidFill>
                <a:srgbClr val="E46C0A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/>
              </a:p>
            </p:txBody>
          </p:sp>
          <p:cxnSp>
            <p:nvCxnSpPr>
              <p:cNvPr id="14" name="직선 연결선 13"/>
              <p:cNvCxnSpPr/>
              <p:nvPr/>
            </p:nvCxnSpPr>
            <p:spPr>
              <a:xfrm>
                <a:off x="2004164" y="358666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2025835" y="1141859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4393" y="380931"/>
              <a:ext cx="9028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2021</a:t>
              </a:r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년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맑은 고딕 Semilight" panose="020B0502040204020203" pitchFamily="50" charset="-127"/>
                </a:rPr>
                <a:t>문화도시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사업결과</a:t>
              </a: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E42358E1-8433-4EC8-8F8F-BE3DEFBE4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66EF22C-706A-4973-8C66-5F5F0AED6A7B}"/>
              </a:ext>
            </a:extLst>
          </p:cNvPr>
          <p:cNvSpPr/>
          <p:nvPr/>
        </p:nvSpPr>
        <p:spPr>
          <a:xfrm>
            <a:off x="3421380" y="776929"/>
            <a:ext cx="5571688" cy="22837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시민 참여가 실천으로 선 순환되는 지 역 내 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문화생태계  구축 및 활성화 </a:t>
            </a: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시민주도의 사업추진과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매개자 및 리더 발굴</a:t>
            </a:r>
            <a:endParaRPr lang="en-US" altLang="ko-KR" sz="1200" b="1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사업내용</a:t>
            </a:r>
          </a:p>
          <a:p>
            <a:pPr>
              <a:lnSpc>
                <a:spcPct val="150000"/>
              </a:lnSpc>
            </a:pP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문화두레시민회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회원모집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(2021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년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12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월말 기준 총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139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명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시민 거버넌스 구축을 위한 월별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문화두레시민회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정기회의 개최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총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7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회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  <a:endParaRPr lang="ko-KR" altLang="en-US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시민이 직접 기획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ᐧ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운영하는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&lt;1-4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천리 프로젝트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&gt;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사업운영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(8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개의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워킹그룹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발굴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운영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  <a:endParaRPr lang="ko-KR" altLang="en-US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문화도시 내 사업간 유기적인 소통을 위해 시티 랩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시민크리에이터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활동지원 사업과 연계하여 진행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시민 참여가 실천으로 선 순환되는 지 역 내  문화생태계  구축 및 활성화 </a:t>
            </a:r>
          </a:p>
          <a:p>
            <a:pPr>
              <a:lnSpc>
                <a:spcPct val="150000"/>
              </a:lnSpc>
            </a:pP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150000"/>
              </a:lnSpc>
            </a:pPr>
            <a:endParaRPr lang="ko-KR" altLang="en-US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640E311-372E-4C8A-9455-FF9680807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27" y="3229009"/>
            <a:ext cx="1769392" cy="159549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6BD6218-9AE7-42AA-89F4-5CCD7DE4C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80" y="3219823"/>
            <a:ext cx="1769392" cy="159549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2D77D11-0F13-4EBF-AD03-BDFBAFA0D4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78" y="3219822"/>
            <a:ext cx="1892958" cy="159549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C704287-1FF4-47FF-9168-F4ED2E433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42" y="3229009"/>
            <a:ext cx="1892958" cy="1586308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332CCE0-E18F-48AE-88D2-C1641F51F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6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18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328803" y="263723"/>
            <a:ext cx="5835485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지속가능한 문화생태계 구축 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- </a:t>
            </a:r>
            <a:r>
              <a:rPr lang="ko-KR" altLang="en-US" sz="2000" b="1" kern="0" dirty="0" err="1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부평별곳</a:t>
            </a:r>
            <a:endParaRPr lang="ko-KR" altLang="en-US" sz="2000" b="1" kern="0" dirty="0">
              <a:ln w="0"/>
              <a:solidFill>
                <a:schemeClr val="accent6">
                  <a:lumMod val="50000"/>
                </a:schemeClr>
              </a:solidFill>
              <a:latin typeface="KoPub돋움체 Bold"/>
              <a:ea typeface="KoPub돋움체 Bold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1331639" y="776929"/>
            <a:ext cx="2071361" cy="11090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ko-KR" altLang="en-US" sz="1400" kern="0" dirty="0" err="1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부평별곳</a:t>
            </a:r>
            <a:endParaRPr lang="en-US" altLang="ko-KR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Bold" panose="02020603020101020101" pitchFamily="18" charset="-127"/>
              <a:cs typeface="에스코어 드림 3" pitchFamily="34" charset="0"/>
            </a:endParaRPr>
          </a:p>
          <a:p>
            <a:pPr eaLnBrk="1" hangingPunct="1"/>
            <a:endParaRPr lang="en-US" altLang="ko-KR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Bold" panose="02020603020101020101" pitchFamily="18" charset="-127"/>
              <a:cs typeface="에스코어 드림 3" pitchFamily="34" charset="0"/>
            </a:endParaRPr>
          </a:p>
          <a:p>
            <a:pPr eaLnBrk="1" hangingPunct="1"/>
            <a:r>
              <a:rPr lang="ko-KR" altLang="en-US" sz="10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부평에 별의 별 개성을 지닌 곳</a:t>
            </a:r>
            <a:endParaRPr lang="en-US" altLang="ko-KR" sz="10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Bold" panose="02020603020101020101" pitchFamily="18" charset="-127"/>
              <a:cs typeface="에스코어 드림 3" pitchFamily="34" charset="0"/>
            </a:endParaRPr>
          </a:p>
          <a:p>
            <a:pPr eaLnBrk="1" hangingPunct="1"/>
            <a:endParaRPr lang="en-US" altLang="ko-KR" sz="10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Bold" panose="02020603020101020101" pitchFamily="18" charset="-127"/>
              <a:cs typeface="에스코어 드림 3" pitchFamily="34" charset="0"/>
            </a:endParaRPr>
          </a:p>
          <a:p>
            <a:pPr eaLnBrk="1" hangingPunct="1"/>
            <a:r>
              <a:rPr lang="ko-KR" altLang="en-US" sz="1000" kern="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Bold" panose="02020603020101020101" pitchFamily="18" charset="-127"/>
                <a:cs typeface="에스코어 드림 3" pitchFamily="34" charset="0"/>
              </a:rPr>
              <a:t>부평에 별같이 빛나는 곳</a:t>
            </a:r>
            <a:endParaRPr lang="en-US" altLang="ko-KR" sz="10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Bold" panose="02020603020101020101" pitchFamily="18" charset="-127"/>
              <a:cs typeface="에스코어 드림 3" pitchFamily="34" charset="0"/>
            </a:endParaRPr>
          </a:p>
          <a:p>
            <a:pPr eaLnBrk="1" hangingPunct="1"/>
            <a:endParaRPr lang="ko-KR" altLang="en-US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3421380" y="776930"/>
            <a:ext cx="5571688" cy="1722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지역 내 민간 공간 개방으로 시민 생활권 내 문화 생태계 거점 공간 확대</a:t>
            </a:r>
            <a:endParaRPr lang="en-US" altLang="ko-KR" sz="120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공간 운영주체의 자발적 활동과 문화적 역량 강화를 위한 컨설팅 지원</a:t>
            </a:r>
            <a:endParaRPr lang="en-US" altLang="ko-KR" sz="120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2021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년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10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곳 발굴을 시작으로  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연도별 점진적 확장으로 균형 있는 생활 문화권 공간 구축으로 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‘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문화도시 시민 공간 브랜드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’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확산</a:t>
            </a:r>
            <a:endParaRPr lang="en-US" altLang="ko-KR" sz="120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공간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주민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도시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문화를 이어주는 지역문화생태계 활성화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내 집 앞 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15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분 거리에서 만나는 문화생활 영위</a:t>
            </a:r>
            <a:endParaRPr lang="en-US" altLang="ko-KR" sz="120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0" y="0"/>
            <a:ext cx="971600" cy="2283718"/>
            <a:chOff x="0" y="0"/>
            <a:chExt cx="971600" cy="2283718"/>
          </a:xfrm>
        </p:grpSpPr>
        <p:grpSp>
          <p:nvGrpSpPr>
            <p:cNvPr id="17" name="그룹 16"/>
            <p:cNvGrpSpPr/>
            <p:nvPr/>
          </p:nvGrpSpPr>
          <p:grpSpPr>
            <a:xfrm>
              <a:off x="0" y="0"/>
              <a:ext cx="971600" cy="2283718"/>
              <a:chOff x="1881519" y="0"/>
              <a:chExt cx="971600" cy="2283718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881519" y="0"/>
                <a:ext cx="971600" cy="2283718"/>
              </a:xfrm>
              <a:prstGeom prst="rect">
                <a:avLst/>
              </a:prstGeom>
              <a:solidFill>
                <a:srgbClr val="E46C0A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/>
              </a:p>
            </p:txBody>
          </p:sp>
          <p:cxnSp>
            <p:nvCxnSpPr>
              <p:cNvPr id="14" name="직선 연결선 13"/>
              <p:cNvCxnSpPr/>
              <p:nvPr/>
            </p:nvCxnSpPr>
            <p:spPr>
              <a:xfrm>
                <a:off x="2004164" y="358666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2004163" y="987574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28248" y="392926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solidFill>
                    <a:schemeClr val="bg1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문화도시</a:t>
              </a:r>
              <a:endParaRPr lang="en-US" altLang="ko-KR" sz="1400" dirty="0"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결과보고</a:t>
              </a:r>
            </a:p>
          </p:txBody>
        </p:sp>
      </p:grpSp>
      <p:pic>
        <p:nvPicPr>
          <p:cNvPr id="19" name="Picture 10">
            <a:extLst>
              <a:ext uri="{FF2B5EF4-FFF2-40B4-BE49-F238E27FC236}">
                <a16:creationId xmlns:a16="http://schemas.microsoft.com/office/drawing/2014/main" id="{3B94C3B1-9932-47CF-8757-E4605915C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4841" y="2583740"/>
            <a:ext cx="1456960" cy="13581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228E0478-6996-4C32-A56E-BCE4EF12B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9830" y="2583740"/>
            <a:ext cx="1586878" cy="13581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A59F851C-5AC1-4A84-8F8F-8BF321177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4737" y="2583741"/>
            <a:ext cx="1717460" cy="13581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FE56222C-36EB-4CDE-8A78-D92825DBF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00227" y="2583740"/>
            <a:ext cx="1424102" cy="13581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A302F19-AA05-4352-ACAD-2D8C4AD2EB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32360" y="2583740"/>
            <a:ext cx="1432130" cy="13581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22">
            <a:extLst>
              <a:ext uri="{FF2B5EF4-FFF2-40B4-BE49-F238E27FC236}">
                <a16:creationId xmlns:a16="http://schemas.microsoft.com/office/drawing/2014/main" id="{39A28E97-530B-4B88-A704-42E973FDA9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13460" y="3941850"/>
            <a:ext cx="1451027" cy="114935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9" name="Picture 24">
            <a:extLst>
              <a:ext uri="{FF2B5EF4-FFF2-40B4-BE49-F238E27FC236}">
                <a16:creationId xmlns:a16="http://schemas.microsoft.com/office/drawing/2014/main" id="{741F62DD-A062-40BA-A6B3-B43B07D8E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79830" y="3941848"/>
            <a:ext cx="1586876" cy="114935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" name="Picture 26">
            <a:extLst>
              <a:ext uri="{FF2B5EF4-FFF2-40B4-BE49-F238E27FC236}">
                <a16:creationId xmlns:a16="http://schemas.microsoft.com/office/drawing/2014/main" id="{D1B3D85B-C923-4896-B925-CC3E1CBBC4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74736" y="3941848"/>
            <a:ext cx="1725492" cy="11493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" name="Picture 28">
            <a:extLst>
              <a:ext uri="{FF2B5EF4-FFF2-40B4-BE49-F238E27FC236}">
                <a16:creationId xmlns:a16="http://schemas.microsoft.com/office/drawing/2014/main" id="{6143A971-B0D7-435F-BB8E-D47E2BD44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5400000">
            <a:off x="6240934" y="3807808"/>
            <a:ext cx="1149350" cy="14174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" name="Picture 30">
            <a:extLst>
              <a:ext uri="{FF2B5EF4-FFF2-40B4-BE49-F238E27FC236}">
                <a16:creationId xmlns:a16="http://schemas.microsoft.com/office/drawing/2014/main" id="{53F4173C-76AF-4D31-818E-92BD84F0E3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533313" y="3951535"/>
            <a:ext cx="1431177" cy="113966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A2B7F41B-F5CE-4586-B333-3216D8660E06}"/>
              </a:ext>
            </a:extLst>
          </p:cNvPr>
          <p:cNvSpPr/>
          <p:nvPr/>
        </p:nvSpPr>
        <p:spPr>
          <a:xfrm>
            <a:off x="0" y="0"/>
            <a:ext cx="971600" cy="2283718"/>
          </a:xfrm>
          <a:prstGeom prst="rect">
            <a:avLst/>
          </a:prstGeom>
          <a:solidFill>
            <a:srgbClr val="E46C0A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 sz="135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4E2184-DE87-450F-A55C-6D3F5FBB7676}"/>
              </a:ext>
            </a:extLst>
          </p:cNvPr>
          <p:cNvSpPr txBox="1"/>
          <p:nvPr/>
        </p:nvSpPr>
        <p:spPr>
          <a:xfrm>
            <a:off x="34393" y="380931"/>
            <a:ext cx="9028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2021</a:t>
            </a:r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</a:t>
            </a:r>
            <a:endParaRPr lang="en-US" altLang="ko-KR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rPr>
              <a:t>문화도시</a:t>
            </a:r>
            <a:endParaRPr lang="en-US" altLang="ko-KR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맑은 고딕 Semilight" panose="020B0502040204020203" pitchFamily="50" charset="-127"/>
            </a:endParaRPr>
          </a:p>
          <a:p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사업결과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73C88E12-63F4-4B81-AFA5-CFB8413C4F39}"/>
              </a:ext>
            </a:extLst>
          </p:cNvPr>
          <p:cNvCxnSpPr/>
          <p:nvPr/>
        </p:nvCxnSpPr>
        <p:spPr>
          <a:xfrm>
            <a:off x="122645" y="358666"/>
            <a:ext cx="7263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8BCFB4F4-344F-4926-BD7B-0EA436A7E43A}"/>
              </a:ext>
            </a:extLst>
          </p:cNvPr>
          <p:cNvCxnSpPr/>
          <p:nvPr/>
        </p:nvCxnSpPr>
        <p:spPr>
          <a:xfrm>
            <a:off x="144316" y="1141859"/>
            <a:ext cx="7263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633C2FC-95B1-4DD3-A27B-8D32C9295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7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328803" y="263723"/>
            <a:ext cx="5835485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장소 가치 발굴을 통한 미래가치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 </a:t>
            </a: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창출 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– </a:t>
            </a:r>
            <a:r>
              <a:rPr lang="ko-KR" altLang="en-US" sz="2000" b="1" kern="0" dirty="0" err="1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굴포천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 </a:t>
            </a:r>
            <a:r>
              <a:rPr lang="ko-KR" altLang="en-US" sz="2000" b="1" kern="0" dirty="0" err="1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예술천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 조성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0" y="0"/>
            <a:ext cx="971600" cy="2283718"/>
            <a:chOff x="0" y="0"/>
            <a:chExt cx="971600" cy="2283718"/>
          </a:xfrm>
        </p:grpSpPr>
        <p:grpSp>
          <p:nvGrpSpPr>
            <p:cNvPr id="17" name="그룹 16"/>
            <p:cNvGrpSpPr/>
            <p:nvPr/>
          </p:nvGrpSpPr>
          <p:grpSpPr>
            <a:xfrm>
              <a:off x="0" y="0"/>
              <a:ext cx="971600" cy="2283718"/>
              <a:chOff x="1881519" y="0"/>
              <a:chExt cx="971600" cy="2283718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881519" y="0"/>
                <a:ext cx="971600" cy="2283718"/>
              </a:xfrm>
              <a:prstGeom prst="rect">
                <a:avLst/>
              </a:prstGeom>
              <a:solidFill>
                <a:srgbClr val="E46C0A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/>
              </a:p>
            </p:txBody>
          </p:sp>
          <p:cxnSp>
            <p:nvCxnSpPr>
              <p:cNvPr id="14" name="직선 연결선 13"/>
              <p:cNvCxnSpPr/>
              <p:nvPr/>
            </p:nvCxnSpPr>
            <p:spPr>
              <a:xfrm>
                <a:off x="2004164" y="358666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2004163" y="987574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28248" y="392926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solidFill>
                    <a:schemeClr val="bg1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문화도시</a:t>
              </a:r>
              <a:endParaRPr lang="en-US" altLang="ko-KR" sz="1400" dirty="0"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바탕" panose="02030600000101010101" pitchFamily="18" charset="-127"/>
                  <a:ea typeface="바탕" panose="02030600000101010101" pitchFamily="18" charset="-127"/>
                </a:rPr>
                <a:t>결과보고</a:t>
              </a:r>
            </a:p>
          </p:txBody>
        </p:sp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A2B7F41B-F5CE-4586-B333-3216D8660E06}"/>
              </a:ext>
            </a:extLst>
          </p:cNvPr>
          <p:cNvSpPr/>
          <p:nvPr/>
        </p:nvSpPr>
        <p:spPr>
          <a:xfrm>
            <a:off x="0" y="0"/>
            <a:ext cx="971600" cy="2283718"/>
          </a:xfrm>
          <a:prstGeom prst="rect">
            <a:avLst/>
          </a:prstGeom>
          <a:solidFill>
            <a:srgbClr val="E46C0A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 sz="135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4E2184-DE87-450F-A55C-6D3F5FBB7676}"/>
              </a:ext>
            </a:extLst>
          </p:cNvPr>
          <p:cNvSpPr txBox="1"/>
          <p:nvPr/>
        </p:nvSpPr>
        <p:spPr>
          <a:xfrm>
            <a:off x="34393" y="380931"/>
            <a:ext cx="9028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2021</a:t>
            </a:r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</a:t>
            </a:r>
            <a:endParaRPr lang="en-US" altLang="ko-KR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rPr>
              <a:t>문화도시</a:t>
            </a:r>
            <a:endParaRPr lang="en-US" altLang="ko-KR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맑은 고딕 Semilight" panose="020B0502040204020203" pitchFamily="50" charset="-127"/>
            </a:endParaRPr>
          </a:p>
          <a:p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사업결과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73C88E12-63F4-4B81-AFA5-CFB8413C4F39}"/>
              </a:ext>
            </a:extLst>
          </p:cNvPr>
          <p:cNvCxnSpPr/>
          <p:nvPr/>
        </p:nvCxnSpPr>
        <p:spPr>
          <a:xfrm>
            <a:off x="122645" y="358666"/>
            <a:ext cx="7263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8BCFB4F4-344F-4926-BD7B-0EA436A7E43A}"/>
              </a:ext>
            </a:extLst>
          </p:cNvPr>
          <p:cNvCxnSpPr/>
          <p:nvPr/>
        </p:nvCxnSpPr>
        <p:spPr>
          <a:xfrm>
            <a:off x="144316" y="1141859"/>
            <a:ext cx="7263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B4040A64-8039-4AEA-B195-227AE56B3777}"/>
              </a:ext>
            </a:extLst>
          </p:cNvPr>
          <p:cNvSpPr/>
          <p:nvPr/>
        </p:nvSpPr>
        <p:spPr>
          <a:xfrm>
            <a:off x="1328803" y="776929"/>
            <a:ext cx="2074197" cy="6283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ko-KR" altLang="en-US" sz="1400" dirty="0" err="1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굴포누리</a:t>
            </a:r>
            <a:r>
              <a:rPr lang="ko-KR" altLang="en-US" sz="14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문화공간 조성</a:t>
            </a:r>
            <a:endParaRPr lang="ko-KR" altLang="en-US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E1D3719-7676-48D8-9318-1E8CA6C58E48}"/>
              </a:ext>
            </a:extLst>
          </p:cNvPr>
          <p:cNvSpPr/>
          <p:nvPr/>
        </p:nvSpPr>
        <p:spPr>
          <a:xfrm>
            <a:off x="3421380" y="776929"/>
            <a:ext cx="5543108" cy="18710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도심 속 생태공간에 공공디자인을 적용하여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공공시설물을 예술적 시각으로 개선</a:t>
            </a:r>
            <a:endParaRPr lang="en-US" altLang="ko-KR" sz="1200" b="1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환경을 고려하여 간접조명을 설치하고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시민 문화공간 조성</a:t>
            </a:r>
            <a:endParaRPr lang="en-US" altLang="ko-KR" sz="1200" b="1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내 집 앞 문화공간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을 필요로 하는 구민 수요  대응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굴포기후변화체험관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일대 유동인구 일 평균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2,150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명  기준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 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공간 조성 후 </a:t>
            </a:r>
            <a:r>
              <a:rPr lang="en-US" altLang="ko-KR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96,750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명 관람 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기후변화대응과와  지속적인 협업을 통해  관리</a:t>
            </a:r>
            <a:endParaRPr lang="en-US" altLang="ko-KR" sz="1200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향후 </a:t>
            </a:r>
            <a:r>
              <a:rPr lang="ko-KR" altLang="en-US" sz="1200" spc="-15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굴포천을</a:t>
            </a:r>
            <a:r>
              <a:rPr lang="ko-KR" altLang="en-US" sz="1200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활용한 야외 문화체험 및 축제 등 다양한 사업을 추진하여 </a:t>
            </a:r>
            <a:r>
              <a:rPr lang="ko-KR" altLang="en-US" sz="1200" b="1" spc="-15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장소가치  향상</a:t>
            </a:r>
            <a:endParaRPr lang="en-US" altLang="ko-KR" sz="1200" b="1" spc="-15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D1A2573A-8277-4FBA-B691-1ED9DE50B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3410694"/>
            <a:ext cx="66247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" name="_x421132072" descr="EMB00002f080179">
            <a:extLst>
              <a:ext uri="{FF2B5EF4-FFF2-40B4-BE49-F238E27FC236}">
                <a16:creationId xmlns:a16="http://schemas.microsoft.com/office/drawing/2014/main" id="{F9C46080-437B-4257-A521-463CC0C9A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92" y="3257550"/>
            <a:ext cx="7425872" cy="154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01A571D-9B57-4DB9-85DC-211994131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8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63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68C110B-C1D6-4173-B865-015C4EFC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112" y="3436737"/>
            <a:ext cx="2335088" cy="158328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4982BE3-D626-4E51-ADDC-3C2F8F272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963" y="3416983"/>
            <a:ext cx="2643837" cy="159924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3E3FC83-A2E0-4069-A390-DC18A337A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563" y="3427140"/>
            <a:ext cx="2339037" cy="159319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70CCF4-4FF4-44B9-A825-5A823F3CC72E}"/>
              </a:ext>
            </a:extLst>
          </p:cNvPr>
          <p:cNvSpPr/>
          <p:nvPr/>
        </p:nvSpPr>
        <p:spPr>
          <a:xfrm>
            <a:off x="1245301" y="263723"/>
            <a:ext cx="7575171" cy="35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latinLnBrk="0">
              <a:defRPr/>
            </a:pP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장소 가치 발굴을 통한 미래가치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 </a:t>
            </a:r>
            <a:r>
              <a:rPr lang="ko-KR" altLang="en-US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창출 </a:t>
            </a:r>
            <a:r>
              <a:rPr lang="en-US" altLang="ko-KR" sz="1800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- </a:t>
            </a:r>
            <a:r>
              <a:rPr lang="ko-KR" altLang="en-US" sz="2000" b="1" kern="0" dirty="0">
                <a:ln w="0"/>
                <a:solidFill>
                  <a:schemeClr val="accent6">
                    <a:lumMod val="50000"/>
                  </a:schemeClr>
                </a:solidFill>
                <a:latin typeface="KoPub돋움체 Bold"/>
                <a:ea typeface="KoPub돋움체 Bold"/>
              </a:rPr>
              <a:t>역사문화자원 발굴 및 기록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3C4DA5C-FEA6-4AD0-9DBA-04E8AAAD895A}"/>
              </a:ext>
            </a:extLst>
          </p:cNvPr>
          <p:cNvSpPr/>
          <p:nvPr/>
        </p:nvSpPr>
        <p:spPr>
          <a:xfrm>
            <a:off x="3421380" y="776929"/>
            <a:ext cx="5543108" cy="2486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복원과 철거 사이에 놓인 부평의 </a:t>
            </a:r>
            <a:r>
              <a:rPr lang="ko-KR" altLang="en-US" sz="1200" b="1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역사공간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을 소재로 </a:t>
            </a:r>
            <a:r>
              <a:rPr lang="ko-KR" altLang="en-US" sz="1200" b="1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시민이 공감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하고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200" b="1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지역 정체성을 이해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할 수 있는 </a:t>
            </a:r>
            <a:r>
              <a:rPr lang="ko-KR" altLang="en-US" sz="1200" b="1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역사 콘텐츠 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기획</a:t>
            </a:r>
            <a:endParaRPr lang="en-US" altLang="ko-KR" sz="120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부평역사박물관의 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『2021 </a:t>
            </a:r>
            <a:r>
              <a:rPr lang="ko-KR" altLang="en-US" sz="1200" dirty="0" err="1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부평사</a:t>
            </a:r>
            <a:r>
              <a:rPr lang="en-US" altLang="ko-KR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』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편찬사업과 연계</a:t>
            </a:r>
            <a:endParaRPr lang="en-US" altLang="ko-KR" sz="120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다양한 콘텐츠로 발전</a:t>
            </a:r>
            <a:r>
              <a:rPr lang="ko-KR" altLang="en-US" sz="1200" dirty="0">
                <a:solidFill>
                  <a:srgbClr val="40404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할 수 있는 역사만화 제작 </a:t>
            </a:r>
            <a:endParaRPr lang="en-US" altLang="ko-KR" sz="1200" dirty="0">
              <a:solidFill>
                <a:srgbClr val="40404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0" y="0"/>
            <a:ext cx="971600" cy="2283718"/>
            <a:chOff x="0" y="0"/>
            <a:chExt cx="971600" cy="2283718"/>
          </a:xfrm>
        </p:grpSpPr>
        <p:grpSp>
          <p:nvGrpSpPr>
            <p:cNvPr id="17" name="그룹 16"/>
            <p:cNvGrpSpPr/>
            <p:nvPr/>
          </p:nvGrpSpPr>
          <p:grpSpPr>
            <a:xfrm>
              <a:off x="0" y="0"/>
              <a:ext cx="971600" cy="2283718"/>
              <a:chOff x="1881519" y="0"/>
              <a:chExt cx="971600" cy="2283718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881519" y="0"/>
                <a:ext cx="971600" cy="2283718"/>
              </a:xfrm>
              <a:prstGeom prst="rect">
                <a:avLst/>
              </a:prstGeom>
              <a:solidFill>
                <a:srgbClr val="E46C0A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/>
              </a:p>
            </p:txBody>
          </p:sp>
          <p:cxnSp>
            <p:nvCxnSpPr>
              <p:cNvPr id="14" name="직선 연결선 13"/>
              <p:cNvCxnSpPr/>
              <p:nvPr/>
            </p:nvCxnSpPr>
            <p:spPr>
              <a:xfrm>
                <a:off x="2004164" y="358666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2025835" y="1141859"/>
                <a:ext cx="7263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4393" y="380931"/>
              <a:ext cx="9028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2021</a:t>
              </a:r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년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맑은 고딕 Semilight" panose="020B0502040204020203" pitchFamily="50" charset="-127"/>
                </a:rPr>
                <a:t>문화도시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 고딕 Semilight" panose="020B0502040204020203" pitchFamily="50" charset="-127"/>
              </a:endParaRPr>
            </a:p>
            <a:p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사업결과</a:t>
              </a:r>
            </a:p>
          </p:txBody>
        </p:sp>
      </p:grp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3D7D126B-CC30-462B-B617-B973B626B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448160"/>
              </p:ext>
            </p:extLst>
          </p:nvPr>
        </p:nvGraphicFramePr>
        <p:xfrm>
          <a:off x="3505200" y="1962150"/>
          <a:ext cx="54006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115510261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82284647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62362965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60060355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6935344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279033382"/>
                    </a:ext>
                  </a:extLst>
                </a:gridCol>
              </a:tblGrid>
              <a:tr h="19985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1</a:t>
                      </a:r>
                      <a:r>
                        <a:rPr lang="ko-KR" altLang="en-US" sz="1100" dirty="0"/>
                        <a:t>단계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2</a:t>
                      </a:r>
                      <a:r>
                        <a:rPr lang="ko-KR" altLang="en-US" sz="1100" dirty="0"/>
                        <a:t>단계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3</a:t>
                      </a:r>
                      <a:r>
                        <a:rPr lang="ko-KR" altLang="en-US" sz="1100" dirty="0"/>
                        <a:t>단계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4</a:t>
                      </a:r>
                      <a:r>
                        <a:rPr lang="ko-KR" altLang="en-US" sz="1100" dirty="0"/>
                        <a:t>단계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5</a:t>
                      </a:r>
                      <a:r>
                        <a:rPr lang="ko-KR" altLang="en-US" sz="1100" dirty="0"/>
                        <a:t>단계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6</a:t>
                      </a:r>
                      <a:r>
                        <a:rPr lang="ko-KR" altLang="en-US" sz="1100" dirty="0"/>
                        <a:t>단계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185870"/>
                  </a:ext>
                </a:extLst>
              </a:tr>
              <a:tr h="45849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dirty="0"/>
                        <a:t>기획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dirty="0"/>
                        <a:t>출판편집계약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dirty="0" err="1"/>
                        <a:t>작화집필</a:t>
                      </a:r>
                      <a:endParaRPr lang="ko-KR" altLang="en-US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/>
                        <a:t>인쇄</a:t>
                      </a:r>
                      <a:endParaRPr lang="en-US" altLang="ko-KR" sz="1100" dirty="0"/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/>
                        <a:t>발간 </a:t>
                      </a:r>
                      <a:endParaRPr lang="en-US" altLang="ko-KR" sz="1100" b="1" dirty="0"/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b="1" dirty="0"/>
                        <a:t>(04.29. </a:t>
                      </a:r>
                      <a:r>
                        <a:rPr lang="ko-KR" altLang="en-US" sz="1100" b="1" dirty="0"/>
                        <a:t>예정</a:t>
                      </a:r>
                      <a:r>
                        <a:rPr lang="en-US" altLang="ko-KR" sz="1100" b="1" dirty="0"/>
                        <a:t>)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dirty="0"/>
                        <a:t>연계 콘텐츠 개발</a:t>
                      </a:r>
                      <a:endParaRPr lang="en-US" altLang="ko-KR" sz="1100" dirty="0"/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/>
                        <a:t>(2023~)</a:t>
                      </a:r>
                      <a:endParaRPr lang="ko-KR" altLang="en-US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822714"/>
                  </a:ext>
                </a:extLst>
              </a:tr>
            </a:tbl>
          </a:graphicData>
        </a:graphic>
      </p:graphicFrame>
      <p:sp>
        <p:nvSpPr>
          <p:cNvPr id="18" name="직사각형 17">
            <a:extLst>
              <a:ext uri="{FF2B5EF4-FFF2-40B4-BE49-F238E27FC236}">
                <a16:creationId xmlns:a16="http://schemas.microsoft.com/office/drawing/2014/main" id="{A5B3F52C-3052-40EC-9438-AD5D194843D3}"/>
              </a:ext>
            </a:extLst>
          </p:cNvPr>
          <p:cNvSpPr/>
          <p:nvPr/>
        </p:nvSpPr>
        <p:spPr>
          <a:xfrm>
            <a:off x="1328803" y="776929"/>
            <a:ext cx="2074197" cy="6283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ko-KR" altLang="en-US" sz="1400" dirty="0" err="1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부평역사만화책발간</a:t>
            </a:r>
            <a:endParaRPr lang="ko-KR" altLang="en-US" sz="1400" kern="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에스코어 드림 3" pitchFamily="34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A833D3-AA9E-43C8-9648-4CC7B460C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94CD-1897-4170-8659-302717EA523A}" type="slidenum">
              <a:rPr lang="ko-KR" altLang="en-US" smtClean="0"/>
              <a:pPr/>
              <a:t>9</a:t>
            </a:fld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63535"/>
      </p:ext>
    </p:extLst>
  </p:cSld>
  <p:clrMapOvr>
    <a:masterClrMapping/>
  </p:clrMapOvr>
</p:sld>
</file>

<file path=ppt/theme/theme1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9522</TotalTime>
  <Words>1329</Words>
  <Application>Microsoft Office PowerPoint</Application>
  <PresentationFormat>화면 슬라이드 쇼(16:9)</PresentationFormat>
  <Paragraphs>247</Paragraphs>
  <Slides>17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6" baseType="lpstr">
      <vt:lpstr>KoPub돋움체 Medium</vt:lpstr>
      <vt:lpstr>바탕</vt:lpstr>
      <vt:lpstr>맑은 고딕 Semilight</vt:lpstr>
      <vt:lpstr>에스코어 드림 3</vt:lpstr>
      <vt:lpstr>Arial</vt:lpstr>
      <vt:lpstr>맑은 고딕</vt:lpstr>
      <vt:lpstr>HY견고딕</vt:lpstr>
      <vt:lpstr>KoPub돋움체 Bold</vt:lpstr>
      <vt:lpstr>1_디자인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Kim</cp:lastModifiedBy>
  <cp:revision>842</cp:revision>
  <cp:lastPrinted>2020-12-24T06:08:34Z</cp:lastPrinted>
  <dcterms:created xsi:type="dcterms:W3CDTF">2020-12-15T13:47:24Z</dcterms:created>
  <dcterms:modified xsi:type="dcterms:W3CDTF">2022-05-06T01:36:19Z</dcterms:modified>
</cp:coreProperties>
</file>