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6" r:id="rId2"/>
    <p:sldId id="317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09" r:id="rId12"/>
    <p:sldId id="329" r:id="rId13"/>
    <p:sldId id="311" r:id="rId14"/>
    <p:sldId id="336" r:id="rId15"/>
    <p:sldId id="331" r:id="rId16"/>
    <p:sldId id="288" r:id="rId17"/>
    <p:sldId id="330" r:id="rId18"/>
    <p:sldId id="289" r:id="rId19"/>
    <p:sldId id="333" r:id="rId20"/>
    <p:sldId id="334" r:id="rId21"/>
    <p:sldId id="335" r:id="rId22"/>
    <p:sldId id="313" r:id="rId23"/>
    <p:sldId id="314" r:id="rId24"/>
    <p:sldId id="315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A5E"/>
    <a:srgbClr val="262263"/>
    <a:srgbClr val="FF7900"/>
    <a:srgbClr val="FCB042"/>
    <a:srgbClr val="005131"/>
    <a:srgbClr val="171C60"/>
    <a:srgbClr val="EDB032"/>
    <a:srgbClr val="002060"/>
    <a:srgbClr val="272365"/>
    <a:srgbClr val="003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52" y="108"/>
      </p:cViewPr>
      <p:guideLst>
        <p:guide orient="horz" pos="13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4B39C-E50A-4385-BFFD-829F36A82119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0F4D6-FF83-46C6-896F-3D9703EEB6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102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4342B-4F13-4BFB-8E56-2B78315DB15B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EC411-2F47-4B6A-A8F3-AFDE3C4E64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1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22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26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7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46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63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10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69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48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6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793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20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B7648-52FE-4946-8547-FBE08DC50C8D}" type="datetimeFigureOut">
              <a:rPr lang="ko-KR" altLang="en-US" smtClean="0"/>
              <a:t>2023-12-01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A532F-FCEA-4F0E-8EF5-C2CADFA949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24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28589AA-AD39-4325-BE7D-02E7F65FF4AD}"/>
              </a:ext>
            </a:extLst>
          </p:cNvPr>
          <p:cNvSpPr/>
          <p:nvPr/>
        </p:nvSpPr>
        <p:spPr>
          <a:xfrm>
            <a:off x="807660" y="6043481"/>
            <a:ext cx="416304" cy="296907"/>
          </a:xfrm>
          <a:prstGeom prst="rect">
            <a:avLst/>
          </a:prstGeom>
          <a:solidFill>
            <a:srgbClr val="1E2A5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ln>
                <a:solidFill>
                  <a:schemeClr val="bg1">
                    <a:alpha val="100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6102129-E755-4727-AD15-A0C2242C002F}"/>
              </a:ext>
            </a:extLst>
          </p:cNvPr>
          <p:cNvSpPr/>
          <p:nvPr/>
        </p:nvSpPr>
        <p:spPr>
          <a:xfrm>
            <a:off x="736224" y="6043480"/>
            <a:ext cx="578228" cy="296907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n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2022</a:t>
            </a:r>
            <a:endParaRPr lang="ko-KR" altLang="en-US" sz="1200" b="1" dirty="0">
              <a:ln>
                <a:solidFill>
                  <a:schemeClr val="bg1">
                    <a:alpha val="1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26" name="Picture 2" descr="https://search.pstatic.net/common/?src=https%3A%2F%2Fldb-phinf.pstatic.net%2F20211104_283%2F1635987281548P1oY0_PNG%2Fqn7DRDPJNaZqwRDDfq2asa1M.png&amp;type=sc960_8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5292"/>
          <a:stretch/>
        </p:blipFill>
        <p:spPr bwMode="auto">
          <a:xfrm>
            <a:off x="8326315" y="690623"/>
            <a:ext cx="3490546" cy="54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06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4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3114"/>
          <a:stretch/>
        </p:blipFill>
        <p:spPr>
          <a:xfrm>
            <a:off x="6187155" y="2010384"/>
            <a:ext cx="2760770" cy="19404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8"/>
          <a:stretch/>
        </p:blipFill>
        <p:spPr>
          <a:xfrm>
            <a:off x="9115399" y="2015715"/>
            <a:ext cx="2764160" cy="1940400"/>
          </a:xfrm>
          <a:prstGeom prst="rect">
            <a:avLst/>
          </a:prstGeom>
        </p:spPr>
      </p:pic>
      <p:pic>
        <p:nvPicPr>
          <p:cNvPr id="2054" name="Picture 6" descr="http://www.docc.co.kr/board_data/0000000099/00000000992021000003_im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15" y="2015715"/>
            <a:ext cx="2763387" cy="19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141224"/>
              </p:ext>
            </p:extLst>
          </p:nvPr>
        </p:nvGraphicFramePr>
        <p:xfrm>
          <a:off x="6200549" y="4333467"/>
          <a:ext cx="27473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상암동 누림꿈스퀘어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정보통신산업진흥원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4321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THE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AI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38222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29741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김창용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정보통신산업진흥원장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0822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안철수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국민의당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65005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김영식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국회의원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9462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서정숙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국회의원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575808"/>
                  </a:ext>
                </a:extLst>
              </a:tr>
            </a:tbl>
          </a:graphicData>
        </a:graphic>
      </p:graphicFrame>
      <p:sp>
        <p:nvSpPr>
          <p:cNvPr id="25" name="모서리가 둥근 직사각형 24"/>
          <p:cNvSpPr/>
          <p:nvPr/>
        </p:nvSpPr>
        <p:spPr>
          <a:xfrm>
            <a:off x="6184537" y="3921962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AWC2021 in Seoul(AI World Congress)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0" name="양쪽 모서리가 둥근 사각형 2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양쪽 모서리가 둥근 사각형 30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27909"/>
              </p:ext>
            </p:extLst>
          </p:nvPr>
        </p:nvGraphicFramePr>
        <p:xfrm>
          <a:off x="3284926" y="4333467"/>
          <a:ext cx="274737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부산벡스코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전시장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AWC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하이브리드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온라인 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웨비나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병행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진행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93059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부산광역시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169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THE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AI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39166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73008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부산정보산업진흥원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32212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BEXCO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12814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김창용 정보통신산업진흥원 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891641"/>
                  </a:ext>
                </a:extLst>
              </a:tr>
            </a:tbl>
          </a:graphicData>
        </a:graphic>
      </p:graphicFrame>
      <p:sp>
        <p:nvSpPr>
          <p:cNvPr id="33" name="모서리가 둥근 직사각형 32"/>
          <p:cNvSpPr/>
          <p:nvPr/>
        </p:nvSpPr>
        <p:spPr>
          <a:xfrm>
            <a:off x="3268915" y="3921962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AWC2021 in Busan(AI World Congress)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576097"/>
              </p:ext>
            </p:extLst>
          </p:nvPr>
        </p:nvGraphicFramePr>
        <p:xfrm>
          <a:off x="353293" y="4360694"/>
          <a:ext cx="2747376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벡스코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컨벤션홀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관람객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30,000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 이상 </a:t>
                      </a:r>
                      <a:endParaRPr lang="en-US" altLang="ko-KR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부산광역시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6789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한덕수 국무총리</a:t>
                      </a:r>
                      <a:endParaRPr lang="en-US" altLang="ko-KR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r>
                        <a:rPr lang="ko-KR" altLang="en-US" sz="9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박형준 부산시장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91348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044709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021548"/>
                  </a:ext>
                </a:extLst>
              </a:tr>
            </a:tbl>
          </a:graphicData>
        </a:graphic>
      </p:graphicFrame>
      <p:sp>
        <p:nvSpPr>
          <p:cNvPr id="36" name="모서리가 둥근 직사각형 35"/>
          <p:cNvSpPr/>
          <p:nvPr/>
        </p:nvSpPr>
        <p:spPr>
          <a:xfrm>
            <a:off x="337281" y="3922656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대한민국 지방자치 경영혁신 엑스포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88047"/>
              </p:ext>
            </p:extLst>
          </p:nvPr>
        </p:nvGraphicFramePr>
        <p:xfrm>
          <a:off x="9132182" y="4333467"/>
          <a:ext cx="2747377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전주 농촌진흥청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층 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컨퍼런스홀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농촌진흥청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75254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전라남도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705230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주한영국대사관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2492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68548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THE AI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44838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허태웅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농촌진흥청장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16904"/>
                  </a:ext>
                </a:extLst>
              </a:tr>
            </a:tbl>
          </a:graphicData>
        </a:graphic>
      </p:graphicFrame>
      <p:sp>
        <p:nvSpPr>
          <p:cNvPr id="39" name="모서리가 둥근 직사각형 38"/>
          <p:cNvSpPr/>
          <p:nvPr/>
        </p:nvSpPr>
        <p:spPr>
          <a:xfrm>
            <a:off x="9116171" y="3921962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The AI FORUM : AGRITECH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정보의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산업 확대 정책에 발 맞추어 대한민국 브랜드를 높이고 관련 산업의 상승 시너지 효과를 견인하기위해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효율적인 홍보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마케팅을 활용한 가장 경제적인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행사를 추구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8013700" y="579360"/>
            <a:ext cx="38435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onvention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20534"/>
          <a:stretch/>
        </p:blipFill>
        <p:spPr>
          <a:xfrm>
            <a:off x="351924" y="2010744"/>
            <a:ext cx="2748746" cy="19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537" y="1990931"/>
            <a:ext cx="2763388" cy="1955659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915" y="2006541"/>
            <a:ext cx="2771499" cy="1940049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81" y="2006541"/>
            <a:ext cx="2763388" cy="1940049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71" y="2006540"/>
            <a:ext cx="2756155" cy="1940050"/>
          </a:xfrm>
          <a:prstGeom prst="rect">
            <a:avLst/>
          </a:prstGeom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559363"/>
              </p:ext>
            </p:extLst>
          </p:nvPr>
        </p:nvGraphicFramePr>
        <p:xfrm>
          <a:off x="6200549" y="4323942"/>
          <a:ext cx="27473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롯데호텔 크리스탈 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재계 관계자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학계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기업 및 단체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800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87758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경향신문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4321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문재인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대통령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국회의장 및 국무총리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0822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김연철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통일부 장관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65005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리처드 하스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미국외교협회 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9462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진징이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중국 베이징대 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575808"/>
                  </a:ext>
                </a:extLst>
              </a:tr>
            </a:tbl>
          </a:graphicData>
        </a:graphic>
      </p:graphicFrame>
      <p:sp>
        <p:nvSpPr>
          <p:cNvPr id="25" name="모서리가 둥근 직사각형 24"/>
          <p:cNvSpPr/>
          <p:nvPr/>
        </p:nvSpPr>
        <p:spPr>
          <a:xfrm>
            <a:off x="6184537" y="3912437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경향포럼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0" name="양쪽 모서리가 둥근 사각형 2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양쪽 모서리가 둥근 사각형 30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891668"/>
              </p:ext>
            </p:extLst>
          </p:nvPr>
        </p:nvGraphicFramePr>
        <p:xfrm>
          <a:off x="3284926" y="4323942"/>
          <a:ext cx="2747377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신라호텔 다이너스티홀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재계 관계자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학계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기업 및 단체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75254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THE KOREA TIMES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169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문재인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대통령 축전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89164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국회의장 및 각 당대표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16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반기문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UN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사무총장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19311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Abhisit Vejjajiva</a:t>
                      </a:r>
                      <a:r>
                        <a:rPr lang="en-US" altLang="ko-KR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前 태국총리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25700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Lim Jock Hoi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아세안 사무총장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79427"/>
                  </a:ext>
                </a:extLst>
              </a:tr>
            </a:tbl>
          </a:graphicData>
        </a:graphic>
      </p:graphicFrame>
      <p:sp>
        <p:nvSpPr>
          <p:cNvPr id="33" name="모서리가 둥근 직사각형 32"/>
          <p:cNvSpPr/>
          <p:nvPr/>
        </p:nvSpPr>
        <p:spPr>
          <a:xfrm>
            <a:off x="3268915" y="3912437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THE KOR-ASIA FORUM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531420"/>
              </p:ext>
            </p:extLst>
          </p:nvPr>
        </p:nvGraphicFramePr>
        <p:xfrm>
          <a:off x="353293" y="4351169"/>
          <a:ext cx="27473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신라호텔 다이너스티홀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재계 관계자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학계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기업 및 단체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THE KOREA TIMES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6789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국회의장 및 각 당대표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35582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토마스 사전트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뉴욕대 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12677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윤종원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대통령비서실 경제 수석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53935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김대환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前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노동부장관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126912"/>
                  </a:ext>
                </a:extLst>
              </a:tr>
            </a:tbl>
          </a:graphicData>
        </a:graphic>
      </p:graphicFrame>
      <p:sp>
        <p:nvSpPr>
          <p:cNvPr id="36" name="모서리가 둥근 직사각형 35"/>
          <p:cNvSpPr/>
          <p:nvPr/>
        </p:nvSpPr>
        <p:spPr>
          <a:xfrm>
            <a:off x="337281" y="3913131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한국포럼</a:t>
            </a: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996015"/>
              </p:ext>
            </p:extLst>
          </p:nvPr>
        </p:nvGraphicFramePr>
        <p:xfrm>
          <a:off x="9132182" y="4323942"/>
          <a:ext cx="274737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동대문디자인플라자 알림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산업계 및 공공기관 관련자 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일반 참가자 포함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37482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주한영국대사관 국제통상부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75254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디지털 조선일보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44838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Simon</a:t>
                      </a:r>
                      <a:r>
                        <a:rPr lang="en-US" altLang="ko-KR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Smith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주한 영국대사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169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노웅래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과학기술정보방송통신위원장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89164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유웅환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SK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텔레콤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SV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이노베이션센터장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166"/>
                  </a:ext>
                </a:extLst>
              </a:tr>
            </a:tbl>
          </a:graphicData>
        </a:graphic>
      </p:graphicFrame>
      <p:sp>
        <p:nvSpPr>
          <p:cNvPr id="39" name="모서리가 둥근 직사각형 38"/>
          <p:cNvSpPr/>
          <p:nvPr/>
        </p:nvSpPr>
        <p:spPr>
          <a:xfrm>
            <a:off x="9116171" y="3912437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AI UK Conference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정보의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산업 확대 정책에 발 맞추어 대한민국 브랜드를 높이고 관련 산업의 상승 시너지 효과를 견인하기위해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효율적인 홍보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마케팅을 활용한 가장 경제적인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행사를 추구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8013700" y="579360"/>
            <a:ext cx="38435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onvention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236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81" y="2005287"/>
            <a:ext cx="2763388" cy="1955659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87" y="2005287"/>
            <a:ext cx="2763389" cy="1970393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609" y="2005287"/>
            <a:ext cx="2763388" cy="1931327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190" y="2005287"/>
            <a:ext cx="2763388" cy="1940406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0" name="양쪽 모서리가 둥근 사각형 2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양쪽 모서리가 둥근 사각형 30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800597"/>
              </p:ext>
            </p:extLst>
          </p:nvPr>
        </p:nvGraphicFramePr>
        <p:xfrm>
          <a:off x="365993" y="4318551"/>
          <a:ext cx="2747376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플라자호텔 그랜드 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 금융기관 및 협회 관계자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350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㈜코리아타임스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윤석현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금융감독원장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6484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Joydeep</a:t>
                      </a:r>
                      <a:r>
                        <a:rPr lang="en-US" altLang="ko-KR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Sengupta</a:t>
                      </a: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76512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Mckinsey &amp; Company Asia-Pacific Banking Leader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00458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Linus Von Castelmur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38166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baseline="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Switzerland Ambassador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35678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baseline="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김태영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은행연합회장</a:t>
                      </a:r>
                      <a:endParaRPr lang="en-US" altLang="ko-KR" sz="900" b="0" kern="1200" baseline="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144597"/>
                  </a:ext>
                </a:extLst>
              </a:tr>
            </a:tbl>
          </a:graphicData>
        </a:graphic>
      </p:graphicFrame>
      <p:sp>
        <p:nvSpPr>
          <p:cNvPr id="29" name="모서리가 둥근 직사각형 28"/>
          <p:cNvSpPr/>
          <p:nvPr/>
        </p:nvSpPr>
        <p:spPr>
          <a:xfrm>
            <a:off x="349981" y="3907046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코리아타임스 디지털금융포럼</a:t>
            </a:r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140430"/>
              </p:ext>
            </p:extLst>
          </p:nvPr>
        </p:nvGraphicFramePr>
        <p:xfrm>
          <a:off x="3273801" y="4336858"/>
          <a:ext cx="2747376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신라호텔 다이너스티홀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재계 관계자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학계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기업 및 단체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700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THE KOREA TIMES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6789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국회의장 및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국무총리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10611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추궈홍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주한중국대사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85876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이규형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前 주중한국대사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66207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쉬에찐홍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CRPI(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중철명주투자그룹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56277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이희옥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성균중국연구소 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974274"/>
                  </a:ext>
                </a:extLst>
              </a:tr>
            </a:tbl>
          </a:graphicData>
        </a:graphic>
      </p:graphicFrame>
      <p:sp>
        <p:nvSpPr>
          <p:cNvPr id="46" name="모서리가 둥근 직사각형 45"/>
          <p:cNvSpPr/>
          <p:nvPr/>
        </p:nvSpPr>
        <p:spPr>
          <a:xfrm>
            <a:off x="3257789" y="392535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차이나포럼</a:t>
            </a:r>
          </a:p>
        </p:txBody>
      </p:sp>
      <p:graphicFrame>
        <p:nvGraphicFramePr>
          <p:cNvPr id="49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277908"/>
              </p:ext>
            </p:extLst>
          </p:nvPr>
        </p:nvGraphicFramePr>
        <p:xfrm>
          <a:off x="6197620" y="4347137"/>
          <a:ext cx="2747377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대한상공회의소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B2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국제회의장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혁신도시 정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재계 관계자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학계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대통령직속 지역발전위원회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75254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정세균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국회의장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1690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송재호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대통령직속 지역발전위원장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89164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박용만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대한상공회의소 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16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조정식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국토교통위원회 위원장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69351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성경륭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한림대 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19311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남영숙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WeGO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사무총장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257009"/>
                  </a:ext>
                </a:extLst>
              </a:tr>
            </a:tbl>
          </a:graphicData>
        </a:graphic>
      </p:graphicFrame>
      <p:sp>
        <p:nvSpPr>
          <p:cNvPr id="50" name="모서리가 둥근 직사각형 49"/>
          <p:cNvSpPr/>
          <p:nvPr/>
        </p:nvSpPr>
        <p:spPr>
          <a:xfrm>
            <a:off x="6181609" y="392535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국가균형발전을 위한 혁신도시포럼</a:t>
            </a:r>
          </a:p>
        </p:txBody>
      </p:sp>
      <p:graphicFrame>
        <p:nvGraphicFramePr>
          <p:cNvPr id="51" name="표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824093"/>
              </p:ext>
            </p:extLst>
          </p:nvPr>
        </p:nvGraphicFramePr>
        <p:xfrm>
          <a:off x="9141201" y="4322121"/>
          <a:ext cx="2871449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2123430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웨스틴 조선호텔 그랜드볼룸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산업계 및 공공기관 관련자 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일반 참가자 포함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33019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경제부총리 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당 대표 및</a:t>
                      </a:r>
                      <a:r>
                        <a:rPr lang="ko-KR" altLang="en-US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국회의원</a:t>
                      </a: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6789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송영길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대통령직속 북방경제협력위원장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28838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박용만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대한상공회의소 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38559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최성진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한국인터넷기업협회 사무총장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2774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김진형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지능정보기술연구원 원장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99884"/>
                  </a:ext>
                </a:extLst>
              </a:tr>
            </a:tbl>
          </a:graphicData>
        </a:graphic>
      </p:graphicFrame>
      <p:sp>
        <p:nvSpPr>
          <p:cNvPr id="52" name="모서리가 둥근 직사각형 51"/>
          <p:cNvSpPr/>
          <p:nvPr/>
        </p:nvSpPr>
        <p:spPr>
          <a:xfrm>
            <a:off x="9125189" y="3910616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조선닷컴 창간 </a:t>
            </a:r>
            <a:r>
              <a:rPr lang="en-US" altLang="ko-KR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22</a:t>
            </a:r>
            <a:r>
              <a:rPr lang="ko-KR" altLang="en-US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주년 </a:t>
            </a:r>
            <a:r>
              <a:rPr lang="en-US" altLang="ko-KR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AI </a:t>
            </a:r>
            <a:r>
              <a:rPr lang="ko-KR" altLang="en-US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산업 비즈니스 컨퍼런스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정보의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산업 확대 정책에 발 맞추어 대한민국 브랜드를 높이고 관련 산업의 상승 시너지 효과를 견인하기위해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효율적인 홍보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마케팅을 활용한 가장 경제적인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MICE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행사를 추구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013700" y="579360"/>
            <a:ext cx="38435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onvention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064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019963"/>
              </p:ext>
            </p:extLst>
          </p:nvPr>
        </p:nvGraphicFramePr>
        <p:xfrm>
          <a:off x="1875085" y="4370478"/>
          <a:ext cx="274737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58681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세종문화회관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이데일리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곽재선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KG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그룹 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13433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신구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배우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세븐틴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바다 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53727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수상자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가수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배우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635631"/>
                  </a:ext>
                </a:extLst>
              </a:tr>
            </a:tbl>
          </a:graphicData>
        </a:graphic>
      </p:graphicFrame>
      <p:sp>
        <p:nvSpPr>
          <p:cNvPr id="23" name="모서리가 둥근 직사각형 22"/>
          <p:cNvSpPr/>
          <p:nvPr/>
        </p:nvSpPr>
        <p:spPr>
          <a:xfrm>
            <a:off x="1859073" y="395897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err="1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이데일리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100" b="1" dirty="0" err="1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문화대상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5" name="직사각형 4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5" name="양쪽 모서리가 둥근 사각형 34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양쪽 모서리가 둥근 사각형 3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6179819" y="579360"/>
            <a:ext cx="567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eremony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A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ward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FB335B29-8CD8-4E9E-86F1-1BA6CAFAD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457030"/>
              </p:ext>
            </p:extLst>
          </p:nvPr>
        </p:nvGraphicFramePr>
        <p:xfrm>
          <a:off x="4785191" y="4363391"/>
          <a:ext cx="274737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2023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7501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인터컨티넨탈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파르나스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36515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김희옥 총재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1406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개 구단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단장 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2786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501337"/>
                  </a:ext>
                </a:extLst>
              </a:tr>
            </a:tbl>
          </a:graphicData>
        </a:graphic>
      </p:graphicFrame>
      <p:sp>
        <p:nvSpPr>
          <p:cNvPr id="32" name="모서리가 둥근 직사각형 24">
            <a:extLst>
              <a:ext uri="{FF2B5EF4-FFF2-40B4-BE49-F238E27FC236}">
                <a16:creationId xmlns:a16="http://schemas.microsoft.com/office/drawing/2014/main" id="{462E03BB-F5E7-4385-AA19-3BBE595C0598}"/>
              </a:ext>
            </a:extLst>
          </p:cNvPr>
          <p:cNvSpPr/>
          <p:nvPr/>
        </p:nvSpPr>
        <p:spPr>
          <a:xfrm>
            <a:off x="4769179" y="3951886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2022-2023 KBL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시상식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F5832D02-BEEC-AA8B-1881-08686551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98" y="2252231"/>
            <a:ext cx="2761663" cy="167984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20506"/>
          <a:stretch/>
        </p:blipFill>
        <p:spPr>
          <a:xfrm>
            <a:off x="4785191" y="2284537"/>
            <a:ext cx="2747376" cy="16475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05D49F5-8806-4589-BB11-61D369698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184" y="2243022"/>
            <a:ext cx="2770759" cy="1689055"/>
          </a:xfrm>
          <a:prstGeom prst="rect">
            <a:avLst/>
          </a:prstGeom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808AF607-523E-4965-8B18-22354983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94924"/>
              </p:ext>
            </p:extLst>
          </p:nvPr>
        </p:nvGraphicFramePr>
        <p:xfrm>
          <a:off x="7812184" y="4363935"/>
          <a:ext cx="2747376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6082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롯데호텔 크리스탈 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정당 김무성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b="1" kern="1200" dirty="0" err="1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문재인대표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및 국회의원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기업 대표자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방송인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134338"/>
                  </a:ext>
                </a:extLst>
              </a:tr>
            </a:tbl>
          </a:graphicData>
        </a:graphic>
      </p:graphicFrame>
      <p:sp>
        <p:nvSpPr>
          <p:cNvPr id="19" name="모서리가 둥근 직사각형 22">
            <a:extLst>
              <a:ext uri="{FF2B5EF4-FFF2-40B4-BE49-F238E27FC236}">
                <a16:creationId xmlns:a16="http://schemas.microsoft.com/office/drawing/2014/main" id="{DA637EB8-3748-4F63-B7A0-05C70F4C412E}"/>
              </a:ext>
            </a:extLst>
          </p:cNvPr>
          <p:cNvSpPr/>
          <p:nvPr/>
        </p:nvSpPr>
        <p:spPr>
          <a:xfrm>
            <a:off x="7796172" y="3952430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한국일보 창간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61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주년 기념 재창간 선포식</a:t>
            </a:r>
          </a:p>
        </p:txBody>
      </p:sp>
    </p:spTree>
    <p:extLst>
      <p:ext uri="{BB962C8B-B14F-4D97-AF65-F5344CB8AC3E}">
        <p14:creationId xmlns:p14="http://schemas.microsoft.com/office/powerpoint/2010/main" val="353516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5" name="직사각형 4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5" name="양쪽 모서리가 둥근 사각형 34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양쪽 모서리가 둥근 사각형 3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6179819" y="579360"/>
            <a:ext cx="567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eremony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A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ward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FE694915-7FF7-4319-B847-479667955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555" y="1992406"/>
            <a:ext cx="2763388" cy="1924502"/>
          </a:xfrm>
          <a:prstGeom prst="rect">
            <a:avLst/>
          </a:prstGeom>
        </p:spPr>
      </p:pic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B2E3CD83-D012-438E-AB5D-C660D452A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755295"/>
              </p:ext>
            </p:extLst>
          </p:nvPr>
        </p:nvGraphicFramePr>
        <p:xfrm>
          <a:off x="3248567" y="4327918"/>
          <a:ext cx="274737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91482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웨스틴 조선호텔 그랜드볼룸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조신일보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TV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조선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과학기술정보통신부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차관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7404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한국인터넷기업협회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사무총장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77553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디지털 조선일보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대표이사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본부장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408739"/>
                  </a:ext>
                </a:extLst>
              </a:tr>
            </a:tbl>
          </a:graphicData>
        </a:graphic>
      </p:graphicFrame>
      <p:sp>
        <p:nvSpPr>
          <p:cNvPr id="25" name="모서리가 둥근 직사각형 26">
            <a:extLst>
              <a:ext uri="{FF2B5EF4-FFF2-40B4-BE49-F238E27FC236}">
                <a16:creationId xmlns:a16="http://schemas.microsoft.com/office/drawing/2014/main" id="{438F91F7-5477-4B03-BDF4-BFDDFA6427B7}"/>
              </a:ext>
            </a:extLst>
          </p:cNvPr>
          <p:cNvSpPr/>
          <p:nvPr/>
        </p:nvSpPr>
        <p:spPr>
          <a:xfrm>
            <a:off x="3232555" y="3906888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디지틀조선 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TV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개국식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C8528E6-125D-44BC-9F5F-144881D7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33" y="1992406"/>
            <a:ext cx="2766427" cy="1941070"/>
          </a:xfrm>
          <a:prstGeom prst="rect">
            <a:avLst/>
          </a:prstGeom>
        </p:spPr>
      </p:pic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E8038DFC-04DF-4030-A12B-54C690310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17898"/>
              </p:ext>
            </p:extLst>
          </p:nvPr>
        </p:nvGraphicFramePr>
        <p:xfrm>
          <a:off x="6147084" y="4327918"/>
          <a:ext cx="274737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40455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구로아트밸리 예술극장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서울특별시 구로구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㈜옴니텔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㈜옴니네트웍스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7404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재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원주의료기기테크노벨리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5889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이성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구로구청장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기업 대표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43894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각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LINC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사업단 관계자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017670"/>
                  </a:ext>
                </a:extLst>
              </a:tr>
            </a:tbl>
          </a:graphicData>
        </a:graphic>
      </p:graphicFrame>
      <p:sp>
        <p:nvSpPr>
          <p:cNvPr id="29" name="모서리가 둥근 직사각형 59">
            <a:extLst>
              <a:ext uri="{FF2B5EF4-FFF2-40B4-BE49-F238E27FC236}">
                <a16:creationId xmlns:a16="http://schemas.microsoft.com/office/drawing/2014/main" id="{6AA4B9BF-1D18-453E-B7F9-6C8705069B5D}"/>
              </a:ext>
            </a:extLst>
          </p:cNvPr>
          <p:cNvSpPr/>
          <p:nvPr/>
        </p:nvSpPr>
        <p:spPr>
          <a:xfrm>
            <a:off x="6131072" y="3906888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구로 스마트도시 비전 선포식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4DD461F-F512-4413-B206-2FCF3F300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81" y="1996734"/>
            <a:ext cx="2763387" cy="1924502"/>
          </a:xfrm>
          <a:prstGeom prst="rect">
            <a:avLst/>
          </a:prstGeom>
        </p:spPr>
      </p:pic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6CD5F29E-0238-455A-AFD0-3F012141F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62775"/>
              </p:ext>
            </p:extLst>
          </p:nvPr>
        </p:nvGraphicFramePr>
        <p:xfrm>
          <a:off x="355937" y="4311578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29006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웨스틴 조선호텔 그랜드 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디지틀조선일보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140632"/>
                  </a:ext>
                </a:extLst>
              </a:tr>
            </a:tbl>
          </a:graphicData>
        </a:graphic>
      </p:graphicFrame>
      <p:sp>
        <p:nvSpPr>
          <p:cNvPr id="34" name="모서리가 둥근 직사각형 24">
            <a:extLst>
              <a:ext uri="{FF2B5EF4-FFF2-40B4-BE49-F238E27FC236}">
                <a16:creationId xmlns:a16="http://schemas.microsoft.com/office/drawing/2014/main" id="{701C76C0-FFBF-4AE8-92B1-770B3B976A26}"/>
              </a:ext>
            </a:extLst>
          </p:cNvPr>
          <p:cNvSpPr/>
          <p:nvPr/>
        </p:nvSpPr>
        <p:spPr>
          <a:xfrm>
            <a:off x="339925" y="390007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조선닷컴 창간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22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주년 기념식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0BCBA167-5818-4DC5-AD5D-DF880E0FE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690" y="1992407"/>
            <a:ext cx="2772955" cy="1941069"/>
          </a:xfrm>
          <a:prstGeom prst="rect">
            <a:avLst/>
          </a:prstGeom>
        </p:spPr>
      </p:pic>
      <p:graphicFrame>
        <p:nvGraphicFramePr>
          <p:cNvPr id="38" name="표 37">
            <a:extLst>
              <a:ext uri="{FF2B5EF4-FFF2-40B4-BE49-F238E27FC236}">
                <a16:creationId xmlns:a16="http://schemas.microsoft.com/office/drawing/2014/main" id="{FC1D7F87-9398-4E32-9B31-592051F49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10463"/>
              </p:ext>
            </p:extLst>
          </p:nvPr>
        </p:nvGraphicFramePr>
        <p:xfrm>
          <a:off x="9104702" y="4324348"/>
          <a:ext cx="274737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31321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경춘선 숲길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노원구 하계동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서울특별시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박원순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서울시장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1406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우원식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의원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고용진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의원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2786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서울시의회 환경수자원위원회 위원장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501337"/>
                  </a:ext>
                </a:extLst>
              </a:tr>
            </a:tbl>
          </a:graphicData>
        </a:graphic>
      </p:graphicFrame>
      <p:sp>
        <p:nvSpPr>
          <p:cNvPr id="42" name="모서리가 둥근 직사각형 24">
            <a:extLst>
              <a:ext uri="{FF2B5EF4-FFF2-40B4-BE49-F238E27FC236}">
                <a16:creationId xmlns:a16="http://schemas.microsoft.com/office/drawing/2014/main" id="{DD1C9338-05A4-44E9-8D47-73A50BF07C12}"/>
              </a:ext>
            </a:extLst>
          </p:cNvPr>
          <p:cNvSpPr/>
          <p:nvPr/>
        </p:nvSpPr>
        <p:spPr>
          <a:xfrm>
            <a:off x="9088689" y="3912843"/>
            <a:ext cx="2772955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경춘선 숲길 전구간 개통 축하행사</a:t>
            </a:r>
          </a:p>
        </p:txBody>
      </p:sp>
    </p:spTree>
    <p:extLst>
      <p:ext uri="{BB962C8B-B14F-4D97-AF65-F5344CB8AC3E}">
        <p14:creationId xmlns:p14="http://schemas.microsoft.com/office/powerpoint/2010/main" val="249725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5" name="직사각형 4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5" name="양쪽 모서리가 둥근 사각형 34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양쪽 모서리가 둥근 사각형 3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6179819" y="579360"/>
            <a:ext cx="567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eremony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A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ward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46606C47-3480-47ED-83E9-AB87F9F1B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11" y="2162978"/>
            <a:ext cx="2763387" cy="1942912"/>
          </a:xfrm>
          <a:prstGeom prst="rect">
            <a:avLst/>
          </a:prstGeom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00789CDA-55DF-4C38-91B5-3A29654E6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711034"/>
              </p:ext>
            </p:extLst>
          </p:nvPr>
        </p:nvGraphicFramePr>
        <p:xfrm>
          <a:off x="1835123" y="4490597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76311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명동예술극장 앞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대한적십자사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보건복지부 장관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홍보대사 김윤진 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438945"/>
                  </a:ext>
                </a:extLst>
              </a:tr>
            </a:tbl>
          </a:graphicData>
        </a:graphic>
      </p:graphicFrame>
      <p:sp>
        <p:nvSpPr>
          <p:cNvPr id="45" name="모서리가 둥근 직사각형 26">
            <a:extLst>
              <a:ext uri="{FF2B5EF4-FFF2-40B4-BE49-F238E27FC236}">
                <a16:creationId xmlns:a16="http://schemas.microsoft.com/office/drawing/2014/main" id="{A6D282E4-0173-47DB-B2D6-E446CA2CEC21}"/>
              </a:ext>
            </a:extLst>
          </p:cNvPr>
          <p:cNvSpPr/>
          <p:nvPr/>
        </p:nvSpPr>
        <p:spPr>
          <a:xfrm>
            <a:off x="1819111" y="4079092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적십자회비모금 캠페인 론칭행사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47C972CD-96D2-4B7E-BC35-3355C9568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5" y="2162979"/>
            <a:ext cx="2749289" cy="1933706"/>
          </a:xfrm>
          <a:prstGeom prst="rect">
            <a:avLst/>
          </a:prstGeom>
        </p:spPr>
      </p:pic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id="{DEE8B9ED-D5F5-4D37-8D1B-AA841D604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43457"/>
              </p:ext>
            </p:extLst>
          </p:nvPr>
        </p:nvGraphicFramePr>
        <p:xfrm>
          <a:off x="4774252" y="4487027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2990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올림픽공원 평화의문 광장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식품의약품안전처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29620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식품의약품안전처장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</a:t>
                      </a:r>
                      <a:r>
                        <a:rPr lang="en-US" altLang="ko-KR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1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국회의원 등</a:t>
                      </a: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758592"/>
                  </a:ext>
                </a:extLst>
              </a:tr>
            </a:tbl>
          </a:graphicData>
        </a:graphic>
      </p:graphicFrame>
      <p:sp>
        <p:nvSpPr>
          <p:cNvPr id="49" name="모서리가 둥근 직사각형 18">
            <a:extLst>
              <a:ext uri="{FF2B5EF4-FFF2-40B4-BE49-F238E27FC236}">
                <a16:creationId xmlns:a16="http://schemas.microsoft.com/office/drawing/2014/main" id="{BDEF2369-5291-49C0-9A27-807C878F6205}"/>
              </a:ext>
            </a:extLst>
          </p:cNvPr>
          <p:cNvSpPr/>
          <p:nvPr/>
        </p:nvSpPr>
        <p:spPr>
          <a:xfrm>
            <a:off x="4758240" y="4075522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나트륨 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당류 줄이기 범국민 참여행사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5E620A5-2E5E-44F5-B493-36DEF7F3A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939"/>
          <a:stretch/>
        </p:blipFill>
        <p:spPr>
          <a:xfrm>
            <a:off x="7646366" y="2162979"/>
            <a:ext cx="2777736" cy="1942911"/>
          </a:xfrm>
          <a:prstGeom prst="rect">
            <a:avLst/>
          </a:prstGeom>
        </p:spPr>
      </p:pic>
      <p:graphicFrame>
        <p:nvGraphicFramePr>
          <p:cNvPr id="57" name="표 56">
            <a:extLst>
              <a:ext uri="{FF2B5EF4-FFF2-40B4-BE49-F238E27FC236}">
                <a16:creationId xmlns:a16="http://schemas.microsoft.com/office/drawing/2014/main" id="{703E9205-56C5-4B6B-8E13-1192642ED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44401"/>
              </p:ext>
            </p:extLst>
          </p:nvPr>
        </p:nvGraphicFramePr>
        <p:xfrm>
          <a:off x="7672392" y="4487027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2990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에스플렉스센터 </a:t>
                      </a:r>
                      <a:r>
                        <a:rPr lang="en-US" altLang="ko-KR" sz="8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16</a:t>
                      </a:r>
                      <a:r>
                        <a:rPr lang="ko-KR" altLang="en-US" sz="8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층 서울앱비즈니스센터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서울특별시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옴니텔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296203"/>
                  </a:ext>
                </a:extLst>
              </a:tr>
            </a:tbl>
          </a:graphicData>
        </a:graphic>
      </p:graphicFrame>
      <p:sp>
        <p:nvSpPr>
          <p:cNvPr id="58" name="모서리가 둥근 직사각형 18">
            <a:extLst>
              <a:ext uri="{FF2B5EF4-FFF2-40B4-BE49-F238E27FC236}">
                <a16:creationId xmlns:a16="http://schemas.microsoft.com/office/drawing/2014/main" id="{44350E84-12E6-4116-82A9-A3ACEE296D54}"/>
              </a:ext>
            </a:extLst>
          </p:cNvPr>
          <p:cNvSpPr/>
          <p:nvPr/>
        </p:nvSpPr>
        <p:spPr>
          <a:xfrm>
            <a:off x="7656380" y="4075522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서울앱비즈니스센터 개소식</a:t>
            </a:r>
          </a:p>
        </p:txBody>
      </p:sp>
    </p:spTree>
    <p:extLst>
      <p:ext uri="{BB962C8B-B14F-4D97-AF65-F5344CB8AC3E}">
        <p14:creationId xmlns:p14="http://schemas.microsoft.com/office/powerpoint/2010/main" val="27436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" y="1987752"/>
            <a:ext cx="2763387" cy="1934373"/>
          </a:xfrm>
          <a:prstGeom prst="rect">
            <a:avLst/>
          </a:prstGeom>
        </p:spPr>
      </p:pic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00082"/>
              </p:ext>
            </p:extLst>
          </p:nvPr>
        </p:nvGraphicFramePr>
        <p:xfrm>
          <a:off x="371612" y="4308932"/>
          <a:ext cx="274737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58681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잠실 학생체육관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한국전기술인협회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김선복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한국전기기술인협회 협회장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13433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주영훈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산업통산자원부 실장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53727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이종구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조배숙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김삼화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홍의락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의원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635631"/>
                  </a:ext>
                </a:extLst>
              </a:tr>
            </a:tbl>
          </a:graphicData>
        </a:graphic>
      </p:graphicFrame>
      <p:sp>
        <p:nvSpPr>
          <p:cNvPr id="23" name="모서리가 둥근 직사각형 22"/>
          <p:cNvSpPr/>
          <p:nvPr/>
        </p:nvSpPr>
        <p:spPr>
          <a:xfrm>
            <a:off x="355600" y="3897427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제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16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회 전력기술진흥대회 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5" name="직사각형 4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5" name="양쪽 모서리가 둥근 사각형 34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양쪽 모서리가 둥근 사각형 3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6179819" y="579360"/>
            <a:ext cx="5677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C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eremony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>
                    <a:lumMod val="8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A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ward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7" name="Picture 6" descr="http://www.docc.co.kr/board_data/0000000100/00000001002019000008_img1.jpg">
            <a:extLst>
              <a:ext uri="{FF2B5EF4-FFF2-40B4-BE49-F238E27FC236}">
                <a16:creationId xmlns:a16="http://schemas.microsoft.com/office/drawing/2014/main" id="{86187665-1BC0-439E-84FF-018EC7DA3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82" y="1994109"/>
            <a:ext cx="2763600" cy="19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FB335B29-8CD8-4E9E-86F1-1BA6CAFAD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27437"/>
              </p:ext>
            </p:extLst>
          </p:nvPr>
        </p:nvGraphicFramePr>
        <p:xfrm>
          <a:off x="3281718" y="4301845"/>
          <a:ext cx="274737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37501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대전 선샤인 호텔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– 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층 그랜드볼룸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농림축산식품부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한국농어촌공사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36515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농림축산식품부  임직원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14063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한국농어촌공사 임직원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2786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501337"/>
                  </a:ext>
                </a:extLst>
              </a:tr>
            </a:tbl>
          </a:graphicData>
        </a:graphic>
      </p:graphicFrame>
      <p:sp>
        <p:nvSpPr>
          <p:cNvPr id="32" name="모서리가 둥근 직사각형 24">
            <a:extLst>
              <a:ext uri="{FF2B5EF4-FFF2-40B4-BE49-F238E27FC236}">
                <a16:creationId xmlns:a16="http://schemas.microsoft.com/office/drawing/2014/main" id="{462E03BB-F5E7-4385-AA19-3BBE595C0598}"/>
              </a:ext>
            </a:extLst>
          </p:cNvPr>
          <p:cNvSpPr/>
          <p:nvPr/>
        </p:nvSpPr>
        <p:spPr>
          <a:xfrm>
            <a:off x="3265706" y="3890340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2019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농촌융복합산업 우수사례 경진대회</a:t>
            </a:r>
          </a:p>
        </p:txBody>
      </p:sp>
      <p:pic>
        <p:nvPicPr>
          <p:cNvPr id="40" name="Picture 4" descr="http://www.docc.co.kr/board_data/0000000100/00000001002019000009_img1.jpg">
            <a:extLst>
              <a:ext uri="{FF2B5EF4-FFF2-40B4-BE49-F238E27FC236}">
                <a16:creationId xmlns:a16="http://schemas.microsoft.com/office/drawing/2014/main" id="{F364994E-5468-4B67-837B-31D25DB5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54" y="1994109"/>
            <a:ext cx="2763600" cy="19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표 40">
            <a:extLst>
              <a:ext uri="{FF2B5EF4-FFF2-40B4-BE49-F238E27FC236}">
                <a16:creationId xmlns:a16="http://schemas.microsoft.com/office/drawing/2014/main" id="{B810B611-683E-430D-9FAA-BCD901E0B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3524"/>
              </p:ext>
            </p:extLst>
          </p:nvPr>
        </p:nvGraphicFramePr>
        <p:xfrm>
          <a:off x="6206278" y="4296471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38010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JW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메리어트 호텔 서울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3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층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한국자동차환경협회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한국자동차환경협회 임직원 약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134338"/>
                  </a:ext>
                </a:extLst>
              </a:tr>
            </a:tbl>
          </a:graphicData>
        </a:graphic>
      </p:graphicFrame>
      <p:sp>
        <p:nvSpPr>
          <p:cNvPr id="42" name="모서리가 둥근 직사각형 22">
            <a:extLst>
              <a:ext uri="{FF2B5EF4-FFF2-40B4-BE49-F238E27FC236}">
                <a16:creationId xmlns:a16="http://schemas.microsoft.com/office/drawing/2014/main" id="{5D2201C3-729B-4EF3-9614-E45338412EFE}"/>
              </a:ext>
            </a:extLst>
          </p:cNvPr>
          <p:cNvSpPr/>
          <p:nvPr/>
        </p:nvSpPr>
        <p:spPr>
          <a:xfrm>
            <a:off x="6190266" y="3884966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한국자동차환경협회 송년의 밤</a:t>
            </a:r>
          </a:p>
        </p:txBody>
      </p:sp>
      <p:pic>
        <p:nvPicPr>
          <p:cNvPr id="44" name="Picture 8" descr="http://www.docc.co.kr/board_data/0000000100/00000001002021000001_img1.jpg">
            <a:extLst>
              <a:ext uri="{FF2B5EF4-FFF2-40B4-BE49-F238E27FC236}">
                <a16:creationId xmlns:a16="http://schemas.microsoft.com/office/drawing/2014/main" id="{C70544AE-02C4-426F-AC2F-2F58DA58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58" y="1994109"/>
            <a:ext cx="2756230" cy="19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EC839A3A-8F12-4D10-AD71-3461BA4C6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402304"/>
              </p:ext>
            </p:extLst>
          </p:nvPr>
        </p:nvGraphicFramePr>
        <p:xfrm>
          <a:off x="9099335" y="4301350"/>
          <a:ext cx="2747376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61054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성남 국군수도병원 외상센터 대강당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과학기술정보통신부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대한민국 국방부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7404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국군의무사령부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5889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정보통신산업진흥원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59889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최병섭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국군의무사령부 사령관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43894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박윤규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과학기술정보통신부 실장</a:t>
                      </a:r>
                      <a:endParaRPr lang="en-US" altLang="ko-KR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01767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한현수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국방부 실장</a:t>
                      </a:r>
                      <a:endParaRPr lang="en-US" altLang="ko-KR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789563"/>
                  </a:ext>
                </a:extLst>
              </a:tr>
            </a:tbl>
          </a:graphicData>
        </a:graphic>
      </p:graphicFrame>
      <p:sp>
        <p:nvSpPr>
          <p:cNvPr id="46" name="모서리가 둥근 직사각형 59">
            <a:extLst>
              <a:ext uri="{FF2B5EF4-FFF2-40B4-BE49-F238E27FC236}">
                <a16:creationId xmlns:a16="http://schemas.microsoft.com/office/drawing/2014/main" id="{D3F12912-C994-4E20-9B8A-3AFD3567284B}"/>
              </a:ext>
            </a:extLst>
          </p:cNvPr>
          <p:cNvSpPr/>
          <p:nvPr/>
        </p:nvSpPr>
        <p:spPr>
          <a:xfrm>
            <a:off x="9083323" y="3880320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인공지능 융합 프로젝트</a:t>
            </a:r>
            <a:r>
              <a:rPr lang="en-US" altLang="ko-KR" sz="11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(AI+X) </a:t>
            </a:r>
            <a:r>
              <a:rPr lang="ko-KR" altLang="en-US" sz="11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군의료 현장적용 선포식</a:t>
            </a:r>
          </a:p>
        </p:txBody>
      </p:sp>
    </p:spTree>
    <p:extLst>
      <p:ext uri="{BB962C8B-B14F-4D97-AF65-F5344CB8AC3E}">
        <p14:creationId xmlns:p14="http://schemas.microsoft.com/office/powerpoint/2010/main" val="291566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1" name="양쪽 모서리가 둥근 사각형 30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양쪽 모서리가 둥근 사각형 31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8915610" y="579360"/>
            <a:ext cx="2941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F</a:t>
            </a:r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estival</a:t>
            </a:r>
            <a:endParaRPr lang="ko-KR" altLang="en-US" sz="44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90E93D3-C3AF-4075-9D4A-676D51E19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989908"/>
            <a:ext cx="2769572" cy="1926875"/>
          </a:xfrm>
          <a:prstGeom prst="rect">
            <a:avLst/>
          </a:prstGeom>
        </p:spPr>
      </p:pic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315C1ED6-4AAC-496C-A24B-535DE94E2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940512"/>
              </p:ext>
            </p:extLst>
          </p:nvPr>
        </p:nvGraphicFramePr>
        <p:xfrm>
          <a:off x="377796" y="4317263"/>
          <a:ext cx="274737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2014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78467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남산 국립극장 광장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서울시민대상 약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1,000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해양수산부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이주영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명예대회장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641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박재영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해양수산부장관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17083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이준희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한국일보사 사장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103956"/>
                  </a:ext>
                </a:extLst>
              </a:tr>
            </a:tbl>
          </a:graphicData>
        </a:graphic>
      </p:graphicFrame>
      <p:sp>
        <p:nvSpPr>
          <p:cNvPr id="33" name="모서리가 둥근 직사각형 22">
            <a:extLst>
              <a:ext uri="{FF2B5EF4-FFF2-40B4-BE49-F238E27FC236}">
                <a16:creationId xmlns:a16="http://schemas.microsoft.com/office/drawing/2014/main" id="{8A401819-DC0F-40FC-91D8-CB173B8D6A07}"/>
              </a:ext>
            </a:extLst>
          </p:cNvPr>
          <p:cNvSpPr/>
          <p:nvPr/>
        </p:nvSpPr>
        <p:spPr>
          <a:xfrm>
            <a:off x="361784" y="3905758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어식백세 남산걷기대회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9CA205BE-A6C7-48EF-B193-E671ADBB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173" y="1988408"/>
            <a:ext cx="2769572" cy="1926875"/>
          </a:xfrm>
          <a:prstGeom prst="rect">
            <a:avLst/>
          </a:prstGeom>
        </p:spPr>
      </p:pic>
      <p:graphicFrame>
        <p:nvGraphicFramePr>
          <p:cNvPr id="37" name="표 36">
            <a:extLst>
              <a:ext uri="{FF2B5EF4-FFF2-40B4-BE49-F238E27FC236}">
                <a16:creationId xmlns:a16="http://schemas.microsoft.com/office/drawing/2014/main" id="{FB38455A-E348-47CA-A9AA-AA194044E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785849"/>
              </p:ext>
            </p:extLst>
          </p:nvPr>
        </p:nvGraphicFramePr>
        <p:xfrm>
          <a:off x="3277185" y="4315763"/>
          <a:ext cx="2747376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2014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55846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[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출발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]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강동아트센터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[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점심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]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일자산 잔디광장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[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도착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]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올림픽공원 물소리 광장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37482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서울시민 대상 약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2,000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92663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서울특별시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07675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서울시장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430115"/>
                  </a:ext>
                </a:extLst>
              </a:tr>
            </a:tbl>
          </a:graphicData>
        </a:graphic>
      </p:graphicFrame>
      <p:sp>
        <p:nvSpPr>
          <p:cNvPr id="38" name="모서리가 둥근 직사각형 18">
            <a:extLst>
              <a:ext uri="{FF2B5EF4-FFF2-40B4-BE49-F238E27FC236}">
                <a16:creationId xmlns:a16="http://schemas.microsoft.com/office/drawing/2014/main" id="{9C647FCE-8B7F-4B1F-A67E-10D7588904C9}"/>
              </a:ext>
            </a:extLst>
          </p:cNvPr>
          <p:cNvSpPr/>
          <p:nvPr/>
        </p:nvSpPr>
        <p:spPr>
          <a:xfrm>
            <a:off x="3261173" y="3904258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서울 둘레길 걷기축제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698D223B-53B7-4636-9C45-288D22B35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574" y="1984391"/>
            <a:ext cx="2763388" cy="1930892"/>
          </a:xfrm>
          <a:prstGeom prst="rect">
            <a:avLst/>
          </a:prstGeom>
        </p:spPr>
      </p:pic>
      <p:graphicFrame>
        <p:nvGraphicFramePr>
          <p:cNvPr id="48" name="표 47">
            <a:extLst>
              <a:ext uri="{FF2B5EF4-FFF2-40B4-BE49-F238E27FC236}">
                <a16:creationId xmlns:a16="http://schemas.microsoft.com/office/drawing/2014/main" id="{CE15A251-0C0A-49C1-8252-360D58DB1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694563"/>
              </p:ext>
            </p:extLst>
          </p:nvPr>
        </p:nvGraphicFramePr>
        <p:xfrm>
          <a:off x="6192586" y="4296797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320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서울랜드 삼천리극장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노루그룹 임직원 및 가족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6,000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노루그룹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49" name="모서리가 둥근 직사각형 15">
            <a:extLst>
              <a:ext uri="{FF2B5EF4-FFF2-40B4-BE49-F238E27FC236}">
                <a16:creationId xmlns:a16="http://schemas.microsoft.com/office/drawing/2014/main" id="{E388BECB-4C02-439B-9D0E-717C437CBAC2}"/>
              </a:ext>
            </a:extLst>
          </p:cNvPr>
          <p:cNvSpPr/>
          <p:nvPr/>
        </p:nvSpPr>
        <p:spPr>
          <a:xfrm>
            <a:off x="6176574" y="3897015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창립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70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주년 노루가족큰잔치</a:t>
            </a: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C4EA875E-8A37-4BE1-ABF1-101125552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159" y="1991953"/>
            <a:ext cx="2769572" cy="1921367"/>
          </a:xfrm>
          <a:prstGeom prst="rect">
            <a:avLst/>
          </a:prstGeom>
        </p:spPr>
      </p:pic>
      <p:graphicFrame>
        <p:nvGraphicFramePr>
          <p:cNvPr id="52" name="표 51">
            <a:extLst>
              <a:ext uri="{FF2B5EF4-FFF2-40B4-BE49-F238E27FC236}">
                <a16:creationId xmlns:a16="http://schemas.microsoft.com/office/drawing/2014/main" id="{E99F4100-8205-4D53-A5BC-39CF2D44E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78758"/>
              </p:ext>
            </p:extLst>
          </p:nvPr>
        </p:nvGraphicFramePr>
        <p:xfrm>
          <a:off x="9120354" y="4313353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2015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00200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호암아트홀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국내외 초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중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고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대학생 수상자 외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여성가족부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한국여성인원진흥원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53" name="모서리가 둥근 직사각형 20">
            <a:extLst>
              <a:ext uri="{FF2B5EF4-FFF2-40B4-BE49-F238E27FC236}">
                <a16:creationId xmlns:a16="http://schemas.microsoft.com/office/drawing/2014/main" id="{3C2C5185-DE1D-4E42-B2F2-E1BD44E3FF31}"/>
              </a:ext>
            </a:extLst>
          </p:cNvPr>
          <p:cNvSpPr/>
          <p:nvPr/>
        </p:nvSpPr>
        <p:spPr>
          <a:xfrm>
            <a:off x="9098158" y="3901848"/>
            <a:ext cx="2769572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일본군위안부 평화나눔 콘서트</a:t>
            </a:r>
          </a:p>
        </p:txBody>
      </p:sp>
    </p:spTree>
    <p:extLst>
      <p:ext uri="{BB962C8B-B14F-4D97-AF65-F5344CB8AC3E}">
        <p14:creationId xmlns:p14="http://schemas.microsoft.com/office/powerpoint/2010/main" val="285111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1" name="양쪽 모서리가 둥근 사각형 30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양쪽 모서리가 둥근 사각형 31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8915610" y="579360"/>
            <a:ext cx="2941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F</a:t>
            </a:r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estival</a:t>
            </a:r>
            <a:endParaRPr lang="ko-KR" altLang="en-US" sz="44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45BCA8A-4E09-477C-BA7D-DC4B3719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06" y="1996198"/>
            <a:ext cx="2757523" cy="1918233"/>
          </a:xfrm>
          <a:prstGeom prst="rect">
            <a:avLst/>
          </a:prstGeo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F6E50448-525F-49C6-8CD8-F9C953BF1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577987"/>
              </p:ext>
            </p:extLst>
          </p:nvPr>
        </p:nvGraphicFramePr>
        <p:xfrm>
          <a:off x="356953" y="4321501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2015.10.10(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토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)~11(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장한로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1.2Km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구간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장한평 사거리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동대문구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56253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주요내빈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유덕열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동대문구청장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777648"/>
                  </a:ext>
                </a:extLst>
              </a:tr>
            </a:tbl>
          </a:graphicData>
        </a:graphic>
      </p:graphicFrame>
      <p:sp>
        <p:nvSpPr>
          <p:cNvPr id="13" name="모서리가 둥근 직사각형 24">
            <a:extLst>
              <a:ext uri="{FF2B5EF4-FFF2-40B4-BE49-F238E27FC236}">
                <a16:creationId xmlns:a16="http://schemas.microsoft.com/office/drawing/2014/main" id="{851A8D9A-7B1A-46A9-9265-564D6DC74EF3}"/>
              </a:ext>
            </a:extLst>
          </p:cNvPr>
          <p:cNvSpPr/>
          <p:nvPr/>
        </p:nvSpPr>
        <p:spPr>
          <a:xfrm>
            <a:off x="340941" y="3909996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제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회 세계거리춤축제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4DAE44D-6D57-4C60-83BE-2595F65B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77" y="1996198"/>
            <a:ext cx="2741721" cy="1947740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8A94EEB2-AEDD-4A43-8BD1-3550F3B01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295950"/>
              </p:ext>
            </p:extLst>
          </p:nvPr>
        </p:nvGraphicFramePr>
        <p:xfrm>
          <a:off x="3251277" y="4337790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40450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6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82725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지산 포레스트 리조트 메이플콘도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전자랜드 프라이스킹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17" name="모서리가 둥근 직사각형 26">
            <a:extLst>
              <a:ext uri="{FF2B5EF4-FFF2-40B4-BE49-F238E27FC236}">
                <a16:creationId xmlns:a16="http://schemas.microsoft.com/office/drawing/2014/main" id="{CD711236-4FEE-4D88-8E90-20515CA7FC6D}"/>
              </a:ext>
            </a:extLst>
          </p:cNvPr>
          <p:cNvSpPr/>
          <p:nvPr/>
        </p:nvSpPr>
        <p:spPr>
          <a:xfrm>
            <a:off x="3235265" y="3909434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오감만족 태교파티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2F494EF-7256-47D9-ADE0-2B851399A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75" y="1996198"/>
            <a:ext cx="2763388" cy="1942125"/>
          </a:xfrm>
          <a:prstGeom prst="rect">
            <a:avLst/>
          </a:prstGeom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D17A2A1-4B54-4CE5-BCC1-9A91FC618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54405"/>
              </p:ext>
            </p:extLst>
          </p:nvPr>
        </p:nvGraphicFramePr>
        <p:xfrm>
          <a:off x="6218886" y="4328605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95994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여의도 한강공원 특설무대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미래창조과학부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한국과학창의재단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4" name="모서리가 둥근 직사각형 22">
            <a:extLst>
              <a:ext uri="{FF2B5EF4-FFF2-40B4-BE49-F238E27FC236}">
                <a16:creationId xmlns:a16="http://schemas.microsoft.com/office/drawing/2014/main" id="{583C2D34-279F-4B8C-BC6B-E96B1B3BF334}"/>
              </a:ext>
            </a:extLst>
          </p:cNvPr>
          <p:cNvSpPr/>
          <p:nvPr/>
        </p:nvSpPr>
        <p:spPr>
          <a:xfrm>
            <a:off x="6202874" y="3917100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‘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한강에서 즐기는 과학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‘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가족과학축제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C4A29DB-8613-48F3-8047-3752395B6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859" y="1996198"/>
            <a:ext cx="2763389" cy="1955659"/>
          </a:xfrm>
          <a:prstGeom prst="rect">
            <a:avLst/>
          </a:prstGeom>
        </p:spPr>
      </p:pic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74614331-6618-411E-AB9D-7F89B3596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32926"/>
              </p:ext>
            </p:extLst>
          </p:nvPr>
        </p:nvGraphicFramePr>
        <p:xfrm>
          <a:off x="9111241" y="4334146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24218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압구정로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50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길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선릉로 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157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길 일대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강남구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374821"/>
                  </a:ext>
                </a:extLst>
              </a:tr>
            </a:tbl>
          </a:graphicData>
        </a:graphic>
      </p:graphicFrame>
      <p:sp>
        <p:nvSpPr>
          <p:cNvPr id="29" name="모서리가 둥근 직사각형 18">
            <a:extLst>
              <a:ext uri="{FF2B5EF4-FFF2-40B4-BE49-F238E27FC236}">
                <a16:creationId xmlns:a16="http://schemas.microsoft.com/office/drawing/2014/main" id="{2B686B29-E0ED-41B9-8AAF-B99456DA3710}"/>
              </a:ext>
            </a:extLst>
          </p:cNvPr>
          <p:cNvSpPr/>
          <p:nvPr/>
        </p:nvSpPr>
        <p:spPr>
          <a:xfrm>
            <a:off x="9095229" y="3922641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압구정로데오거리 </a:t>
            </a:r>
            <a:r>
              <a:rPr lang="ko-KR" altLang="en-US" sz="1100" b="1" dirty="0" err="1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문화명소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콘서트</a:t>
            </a:r>
          </a:p>
        </p:txBody>
      </p:sp>
    </p:spTree>
    <p:extLst>
      <p:ext uri="{BB962C8B-B14F-4D97-AF65-F5344CB8AC3E}">
        <p14:creationId xmlns:p14="http://schemas.microsoft.com/office/powerpoint/2010/main" val="28662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9ED0B586-F304-481A-9D8A-C556DFF31249}"/>
              </a:ext>
            </a:extLst>
          </p:cNvPr>
          <p:cNvGrpSpPr/>
          <p:nvPr/>
        </p:nvGrpSpPr>
        <p:grpSpPr>
          <a:xfrm>
            <a:off x="6145765" y="1972982"/>
            <a:ext cx="6047369" cy="3892388"/>
            <a:chOff x="5981350" y="1772693"/>
            <a:chExt cx="6552528" cy="5580576"/>
          </a:xfrm>
        </p:grpSpPr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E3D4A566-55EA-4ED7-A600-570E30D22493}"/>
                </a:ext>
              </a:extLst>
            </p:cNvPr>
            <p:cNvCxnSpPr>
              <a:cxnSpLocks/>
            </p:cNvCxnSpPr>
            <p:nvPr/>
          </p:nvCxnSpPr>
          <p:spPr>
            <a:xfrm>
              <a:off x="5981350" y="2148979"/>
              <a:ext cx="143451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0AE13947-FC09-4E06-8D01-CA4CCAFCE5CE}"/>
                </a:ext>
              </a:extLst>
            </p:cNvPr>
            <p:cNvCxnSpPr>
              <a:cxnSpLocks/>
            </p:cNvCxnSpPr>
            <p:nvPr/>
          </p:nvCxnSpPr>
          <p:spPr>
            <a:xfrm>
              <a:off x="7702493" y="2150377"/>
              <a:ext cx="426859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A4241814-DE36-4264-8052-28961DEF1F7B}"/>
                </a:ext>
              </a:extLst>
            </p:cNvPr>
            <p:cNvCxnSpPr>
              <a:cxnSpLocks/>
            </p:cNvCxnSpPr>
            <p:nvPr/>
          </p:nvCxnSpPr>
          <p:spPr>
            <a:xfrm>
              <a:off x="5981350" y="2603383"/>
              <a:ext cx="143451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C55E31-0819-4015-8EF0-1BFB6D38B853}"/>
                </a:ext>
              </a:extLst>
            </p:cNvPr>
            <p:cNvCxnSpPr>
              <a:cxnSpLocks/>
            </p:cNvCxnSpPr>
            <p:nvPr/>
          </p:nvCxnSpPr>
          <p:spPr>
            <a:xfrm>
              <a:off x="7702493" y="2604781"/>
              <a:ext cx="426859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E659BD99-15BD-4F3E-84B5-CCD02B5B1A2D}"/>
                </a:ext>
              </a:extLst>
            </p:cNvPr>
            <p:cNvCxnSpPr>
              <a:cxnSpLocks/>
            </p:cNvCxnSpPr>
            <p:nvPr/>
          </p:nvCxnSpPr>
          <p:spPr>
            <a:xfrm>
              <a:off x="5981350" y="2987179"/>
              <a:ext cx="143451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A2B4DAA5-CBF7-4DF0-BA05-AC24DCFCB83E}"/>
                </a:ext>
              </a:extLst>
            </p:cNvPr>
            <p:cNvCxnSpPr>
              <a:cxnSpLocks/>
            </p:cNvCxnSpPr>
            <p:nvPr/>
          </p:nvCxnSpPr>
          <p:spPr>
            <a:xfrm>
              <a:off x="7702493" y="2988577"/>
              <a:ext cx="426859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F31624FF-08E4-4851-A432-CA31A03C3EF7}"/>
                </a:ext>
              </a:extLst>
            </p:cNvPr>
            <p:cNvCxnSpPr>
              <a:cxnSpLocks/>
            </p:cNvCxnSpPr>
            <p:nvPr/>
          </p:nvCxnSpPr>
          <p:spPr>
            <a:xfrm>
              <a:off x="5981350" y="3441583"/>
              <a:ext cx="143451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CFACE3C2-32D3-49D0-AEDE-F44714A7715F}"/>
                </a:ext>
              </a:extLst>
            </p:cNvPr>
            <p:cNvCxnSpPr>
              <a:cxnSpLocks/>
            </p:cNvCxnSpPr>
            <p:nvPr/>
          </p:nvCxnSpPr>
          <p:spPr>
            <a:xfrm>
              <a:off x="7702493" y="3442981"/>
              <a:ext cx="426859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3CF155CF-8652-480E-B155-918D09B0D385}"/>
                </a:ext>
              </a:extLst>
            </p:cNvPr>
            <p:cNvCxnSpPr>
              <a:cxnSpLocks/>
            </p:cNvCxnSpPr>
            <p:nvPr/>
          </p:nvCxnSpPr>
          <p:spPr>
            <a:xfrm>
              <a:off x="5999526" y="3878511"/>
              <a:ext cx="1434518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5A5C9856-11D5-4BC8-B3FE-A851DB269A32}"/>
                </a:ext>
              </a:extLst>
            </p:cNvPr>
            <p:cNvCxnSpPr>
              <a:cxnSpLocks/>
            </p:cNvCxnSpPr>
            <p:nvPr/>
          </p:nvCxnSpPr>
          <p:spPr>
            <a:xfrm>
              <a:off x="7720669" y="3879909"/>
              <a:ext cx="4268597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10D874-793F-442B-A1CC-71CA1A8CA225}"/>
                </a:ext>
              </a:extLst>
            </p:cNvPr>
            <p:cNvSpPr txBox="1"/>
            <p:nvPr/>
          </p:nvSpPr>
          <p:spPr>
            <a:xfrm>
              <a:off x="5999527" y="1772693"/>
              <a:ext cx="1290508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 표 자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1CF710-C03D-4168-B30F-C32A05FB3D6E}"/>
                </a:ext>
              </a:extLst>
            </p:cNvPr>
            <p:cNvSpPr txBox="1"/>
            <p:nvPr/>
          </p:nvSpPr>
          <p:spPr>
            <a:xfrm>
              <a:off x="7754223" y="1774091"/>
              <a:ext cx="1290508" cy="38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안 종 범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C90653-3875-44B8-A2C2-030F1EFB2740}"/>
                </a:ext>
              </a:extLst>
            </p:cNvPr>
            <p:cNvSpPr txBox="1"/>
            <p:nvPr/>
          </p:nvSpPr>
          <p:spPr>
            <a:xfrm>
              <a:off x="6000926" y="2218707"/>
              <a:ext cx="1290508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사업분야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86307B-AAE6-4984-BCDF-6FE0AA78411C}"/>
                </a:ext>
              </a:extLst>
            </p:cNvPr>
            <p:cNvSpPr txBox="1"/>
            <p:nvPr/>
          </p:nvSpPr>
          <p:spPr>
            <a:xfrm>
              <a:off x="7755622" y="2220106"/>
              <a:ext cx="4778256" cy="38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서비스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행사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광고홍보대행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/ 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국제회의기획업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/ 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대중문화예술기획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6EAD1A-991F-4A4F-B4D3-ED0D84F4BF58}"/>
                </a:ext>
              </a:extLst>
            </p:cNvPr>
            <p:cNvSpPr txBox="1"/>
            <p:nvPr/>
          </p:nvSpPr>
          <p:spPr>
            <a:xfrm>
              <a:off x="6000926" y="2654935"/>
              <a:ext cx="1414939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사업자등록번호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3BBE4-6354-4BC8-983C-F4985DA98DD4}"/>
                </a:ext>
              </a:extLst>
            </p:cNvPr>
            <p:cNvSpPr txBox="1"/>
            <p:nvPr/>
          </p:nvSpPr>
          <p:spPr>
            <a:xfrm>
              <a:off x="7755621" y="2656334"/>
              <a:ext cx="3458736" cy="38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220-86-87283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7670D1-D366-444F-959C-36E794A34AC9}"/>
                </a:ext>
              </a:extLst>
            </p:cNvPr>
            <p:cNvSpPr txBox="1"/>
            <p:nvPr/>
          </p:nvSpPr>
          <p:spPr>
            <a:xfrm>
              <a:off x="6002324" y="3100947"/>
              <a:ext cx="1290508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사업장 소재지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D820EB-B073-4E03-80F5-88D9F9288901}"/>
                </a:ext>
              </a:extLst>
            </p:cNvPr>
            <p:cNvSpPr txBox="1"/>
            <p:nvPr/>
          </p:nvSpPr>
          <p:spPr>
            <a:xfrm>
              <a:off x="7757022" y="3102350"/>
              <a:ext cx="4268599" cy="38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서울시 서초구 효령로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23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길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28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C295CB-B662-4833-A293-49A339344AC0}"/>
                </a:ext>
              </a:extLst>
            </p:cNvPr>
            <p:cNvSpPr txBox="1"/>
            <p:nvPr/>
          </p:nvSpPr>
          <p:spPr>
            <a:xfrm>
              <a:off x="6003721" y="3546967"/>
              <a:ext cx="1345034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회사 설립 년도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FE2D2F-32E2-4279-B29B-DC27D638DD96}"/>
                </a:ext>
              </a:extLst>
            </p:cNvPr>
            <p:cNvSpPr txBox="1"/>
            <p:nvPr/>
          </p:nvSpPr>
          <p:spPr>
            <a:xfrm>
              <a:off x="7758423" y="3548363"/>
              <a:ext cx="4268599" cy="388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2004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㈜디오씨씨 법인명의 전환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E93BB5-393A-4C76-BD98-CDCFDB067C52}"/>
                </a:ext>
              </a:extLst>
            </p:cNvPr>
            <p:cNvSpPr txBox="1"/>
            <p:nvPr/>
          </p:nvSpPr>
          <p:spPr>
            <a:xfrm>
              <a:off x="6005116" y="4756378"/>
              <a:ext cx="1345034" cy="4004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회사 주요 연혁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DE067A7-D756-49B1-858B-9FDA639A7B7D}"/>
                </a:ext>
              </a:extLst>
            </p:cNvPr>
            <p:cNvSpPr txBox="1"/>
            <p:nvPr/>
          </p:nvSpPr>
          <p:spPr>
            <a:xfrm>
              <a:off x="7759817" y="3977599"/>
              <a:ext cx="4661715" cy="3375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2003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03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카인드프로모션 설립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2004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06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㈜디오씨씨 법인명의 전환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2005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11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인천 전자랜드 엘리펀츠 농구 단  대행사 등록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2009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08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자본금 증자 및 경호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•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경비업 업태 추가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2010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KBL 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이벤트 대행사 등록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2012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11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한국일보 이벤트 대행사 등록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2015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08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대중문화예술기획업 업태추가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2016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09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경향신문 이벤트 대행사 등록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2017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08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국제회의기획업 업태 추가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2017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디지틀조선일보 이벤트 대행사 등록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2018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서울랜드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MOU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체결  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2021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09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월 新사옥 준공 이전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서초구 방배동 소재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)</a:t>
              </a:r>
            </a:p>
            <a:p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2022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년 </a:t>
              </a:r>
              <a:r>
                <a:rPr lang="en-US" altLang="ko-KR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01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월 </a:t>
              </a:r>
              <a:r>
                <a:rPr lang="ko-KR" altLang="en-US" sz="1050" dirty="0" err="1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스포츠토토</a:t>
              </a:r>
              <a:r>
                <a:rPr lang="ko-KR" altLang="en-US" sz="1050" dirty="0">
                  <a:ln>
                    <a:solidFill>
                      <a:schemeClr val="bg1">
                        <a:alpha val="100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  <a:sym typeface="Wingdings" panose="05000000000000000000" pitchFamily="2" charset="2"/>
                </a:rPr>
                <a:t> 코리아 마케팅 대행사 등록</a:t>
              </a:r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endParaRPr lang="en-US" altLang="ko-KR" sz="1050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3B7A01-3628-4C4C-897E-73B004E7C2DC}"/>
              </a:ext>
            </a:extLst>
          </p:cNvPr>
          <p:cNvSpPr txBox="1"/>
          <p:nvPr/>
        </p:nvSpPr>
        <p:spPr>
          <a:xfrm>
            <a:off x="1463210" y="2020286"/>
            <a:ext cx="519862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solidFill>
                  <a:srgbClr val="00376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디오씨씨</a:t>
            </a:r>
            <a:r>
              <a:rPr lang="ko-KR" altLang="en-US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항상 앞서 준비하고</a:t>
            </a:r>
            <a:r>
              <a:rPr lang="en-US" altLang="ko-KR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 algn="ctr"/>
            <a:r>
              <a:rPr lang="ko-KR" altLang="en-US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빠른 피드백으로 신속하고 원활한</a:t>
            </a:r>
            <a:endParaRPr lang="en-US" altLang="ko-KR" sz="2000" b="1" dirty="0">
              <a:ln>
                <a:solidFill>
                  <a:schemeClr val="bg1">
                    <a:alpha val="100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소통을 중요시 합니다</a:t>
            </a:r>
            <a:r>
              <a:rPr lang="en-US" altLang="ko-KR" sz="2000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66465-5A81-4BD9-853F-A96CD1D10E9D}"/>
              </a:ext>
            </a:extLst>
          </p:cNvPr>
          <p:cNvSpPr txBox="1"/>
          <p:nvPr/>
        </p:nvSpPr>
        <p:spPr>
          <a:xfrm>
            <a:off x="1579059" y="3583859"/>
            <a:ext cx="50827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2004</a:t>
            </a:r>
            <a:r>
              <a:rPr lang="ko-KR" altLang="en-US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설립 이후 지금까지 </a:t>
            </a:r>
            <a:endParaRPr lang="en-US" altLang="ko-KR" dirty="0">
              <a:ln>
                <a:solidFill>
                  <a:schemeClr val="bg1">
                    <a:alpha val="100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다양한 클라이언트의 업무를 대행하면서</a:t>
            </a:r>
            <a:endParaRPr lang="en-US" altLang="ko-KR" dirty="0">
              <a:ln>
                <a:solidFill>
                  <a:schemeClr val="bg1">
                    <a:alpha val="100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믿을 수 있는 가족같은 파트너</a:t>
            </a:r>
            <a:r>
              <a:rPr lang="en-US" altLang="ko-KR" b="1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</a:t>
            </a:r>
            <a:endParaRPr lang="en-US" altLang="ko-KR" dirty="0">
              <a:ln>
                <a:solidFill>
                  <a:schemeClr val="bg1">
                    <a:alpha val="100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인정받아 왔습니다</a:t>
            </a:r>
            <a:r>
              <a:rPr lang="en-US" altLang="ko-KR" dirty="0">
                <a:ln>
                  <a:solidFill>
                    <a:schemeClr val="bg1">
                      <a:alpha val="100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endParaRPr lang="en-US" altLang="ko-KR" sz="1200" dirty="0">
              <a:ln>
                <a:solidFill>
                  <a:schemeClr val="bg1">
                    <a:alpha val="100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4E048D7-4A76-4239-9E05-196E595A75CD}"/>
              </a:ext>
            </a:extLst>
          </p:cNvPr>
          <p:cNvGrpSpPr/>
          <p:nvPr/>
        </p:nvGrpSpPr>
        <p:grpSpPr>
          <a:xfrm>
            <a:off x="2259105" y="1522164"/>
            <a:ext cx="9648373" cy="613228"/>
            <a:chOff x="290422" y="1611891"/>
            <a:chExt cx="5281703" cy="307728"/>
          </a:xfrm>
        </p:grpSpPr>
        <p:sp>
          <p:nvSpPr>
            <p:cNvPr id="20" name="양쪽 모서리가 둥근 사각형 45">
              <a:extLst>
                <a:ext uri="{FF2B5EF4-FFF2-40B4-BE49-F238E27FC236}">
                  <a16:creationId xmlns:a16="http://schemas.microsoft.com/office/drawing/2014/main" id="{A9C80D3A-0833-4806-AC28-E189CF86F485}"/>
                </a:ext>
              </a:extLst>
            </p:cNvPr>
            <p:cNvSpPr/>
            <p:nvPr/>
          </p:nvSpPr>
          <p:spPr>
            <a:xfrm>
              <a:off x="295223" y="1611891"/>
              <a:ext cx="5276902" cy="5077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3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21" name="양쪽 모서리가 둥근 사각형 46">
              <a:extLst>
                <a:ext uri="{FF2B5EF4-FFF2-40B4-BE49-F238E27FC236}">
                  <a16:creationId xmlns:a16="http://schemas.microsoft.com/office/drawing/2014/main" id="{F8B579B1-6EDC-4050-815D-BA5C97560D73}"/>
                </a:ext>
              </a:extLst>
            </p:cNvPr>
            <p:cNvSpPr/>
            <p:nvPr/>
          </p:nvSpPr>
          <p:spPr>
            <a:xfrm>
              <a:off x="290422" y="1613084"/>
              <a:ext cx="55320" cy="288556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3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22" name="양쪽 모서리가 둥근 사각형 47">
              <a:extLst>
                <a:ext uri="{FF2B5EF4-FFF2-40B4-BE49-F238E27FC236}">
                  <a16:creationId xmlns:a16="http://schemas.microsoft.com/office/drawing/2014/main" id="{F222DAFE-D28A-4AC0-BED9-B5A27E75F14A}"/>
                </a:ext>
              </a:extLst>
            </p:cNvPr>
            <p:cNvSpPr/>
            <p:nvPr/>
          </p:nvSpPr>
          <p:spPr>
            <a:xfrm>
              <a:off x="5516805" y="1631064"/>
              <a:ext cx="55320" cy="288555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3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C02C9A4-C02D-444A-B2C8-DFF7740CFDCF}"/>
              </a:ext>
            </a:extLst>
          </p:cNvPr>
          <p:cNvGrpSpPr/>
          <p:nvPr/>
        </p:nvGrpSpPr>
        <p:grpSpPr>
          <a:xfrm flipV="1">
            <a:off x="2255884" y="5123571"/>
            <a:ext cx="9648373" cy="845800"/>
            <a:chOff x="290422" y="1611891"/>
            <a:chExt cx="5281703" cy="307728"/>
          </a:xfrm>
          <a:solidFill>
            <a:srgbClr val="FFC000"/>
          </a:solidFill>
        </p:grpSpPr>
        <p:sp>
          <p:nvSpPr>
            <p:cNvPr id="17" name="양쪽 모서리가 둥근 사각형 55">
              <a:extLst>
                <a:ext uri="{FF2B5EF4-FFF2-40B4-BE49-F238E27FC236}">
                  <a16:creationId xmlns:a16="http://schemas.microsoft.com/office/drawing/2014/main" id="{0F9B7625-51E1-440C-A424-17F89F442B9D}"/>
                </a:ext>
              </a:extLst>
            </p:cNvPr>
            <p:cNvSpPr/>
            <p:nvPr/>
          </p:nvSpPr>
          <p:spPr>
            <a:xfrm>
              <a:off x="295223" y="1611891"/>
              <a:ext cx="5276902" cy="50770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8" name="양쪽 모서리가 둥근 사각형 56">
              <a:extLst>
                <a:ext uri="{FF2B5EF4-FFF2-40B4-BE49-F238E27FC236}">
                  <a16:creationId xmlns:a16="http://schemas.microsoft.com/office/drawing/2014/main" id="{6C8C17A2-46A5-4A29-93DD-57E6B6CC8001}"/>
                </a:ext>
              </a:extLst>
            </p:cNvPr>
            <p:cNvSpPr/>
            <p:nvPr/>
          </p:nvSpPr>
          <p:spPr>
            <a:xfrm>
              <a:off x="290422" y="1613084"/>
              <a:ext cx="55320" cy="288556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9" name="양쪽 모서리가 둥근 사각형 57">
              <a:extLst>
                <a:ext uri="{FF2B5EF4-FFF2-40B4-BE49-F238E27FC236}">
                  <a16:creationId xmlns:a16="http://schemas.microsoft.com/office/drawing/2014/main" id="{FFC3724D-234D-4186-A390-D83F5F5A7711}"/>
                </a:ext>
              </a:extLst>
            </p:cNvPr>
            <p:cNvSpPr/>
            <p:nvPr/>
          </p:nvSpPr>
          <p:spPr>
            <a:xfrm>
              <a:off x="5516805" y="1631064"/>
              <a:ext cx="55320" cy="288555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  <p:sp>
        <p:nvSpPr>
          <p:cNvPr id="13" name="양쪽 모서리가 둥근 사각형 60">
            <a:extLst>
              <a:ext uri="{FF2B5EF4-FFF2-40B4-BE49-F238E27FC236}">
                <a16:creationId xmlns:a16="http://schemas.microsoft.com/office/drawing/2014/main" id="{D8934AC7-8363-46AF-8289-35C428ABB371}"/>
              </a:ext>
            </a:extLst>
          </p:cNvPr>
          <p:cNvSpPr/>
          <p:nvPr/>
        </p:nvSpPr>
        <p:spPr>
          <a:xfrm>
            <a:off x="6002741" y="1837727"/>
            <a:ext cx="27780" cy="36641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F07BB6F-C719-4AFD-BC10-943E46938E41}"/>
              </a:ext>
            </a:extLst>
          </p:cNvPr>
          <p:cNvGrpSpPr/>
          <p:nvPr/>
        </p:nvGrpSpPr>
        <p:grpSpPr>
          <a:xfrm>
            <a:off x="10055443" y="12414"/>
            <a:ext cx="2136557" cy="593218"/>
            <a:chOff x="379203" y="627718"/>
            <a:chExt cx="2486374" cy="671496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F13B9F33-10C8-4B7F-AAF4-3AD70FC5A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48"/>
            <a:stretch/>
          </p:blipFill>
          <p:spPr>
            <a:xfrm>
              <a:off x="379203" y="627718"/>
              <a:ext cx="1143223" cy="605109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9B0FF1FF-4CF8-430A-B746-72EBA4DAB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46"/>
            <a:stretch/>
          </p:blipFill>
          <p:spPr>
            <a:xfrm>
              <a:off x="1094315" y="980949"/>
              <a:ext cx="1771262" cy="318265"/>
            </a:xfrm>
            <a:prstGeom prst="rect">
              <a:avLst/>
            </a:prstGeom>
          </p:spPr>
        </p:pic>
      </p:grp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-128" r="82259" b="128"/>
          <a:stretch/>
        </p:blipFill>
        <p:spPr>
          <a:xfrm>
            <a:off x="0" y="0"/>
            <a:ext cx="218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1" name="양쪽 모서리가 둥근 사각형 30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양쪽 모서리가 둥근 사각형 31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8915610" y="579360"/>
            <a:ext cx="2941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F</a:t>
            </a:r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estival</a:t>
            </a:r>
            <a:endParaRPr lang="ko-KR" altLang="en-US" sz="44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0EC1E44-70BA-4F31-9095-1C1F00891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6" y="1996776"/>
            <a:ext cx="2773191" cy="1951585"/>
          </a:xfrm>
          <a:prstGeom prst="rect">
            <a:avLst/>
          </a:prstGeo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2A57C9B0-1BF5-4766-B00B-3F8776D36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35720"/>
              </p:ext>
            </p:extLst>
          </p:nvPr>
        </p:nvGraphicFramePr>
        <p:xfrm>
          <a:off x="372621" y="4340560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17235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62304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임진각 일대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평화누리공원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동작구청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13" name="모서리가 둥근 직사각형 22">
            <a:extLst>
              <a:ext uri="{FF2B5EF4-FFF2-40B4-BE49-F238E27FC236}">
                <a16:creationId xmlns:a16="http://schemas.microsoft.com/office/drawing/2014/main" id="{87FB002A-5A13-462F-9920-9FBFD38EC06F}"/>
              </a:ext>
            </a:extLst>
          </p:cNvPr>
          <p:cNvSpPr/>
          <p:nvPr/>
        </p:nvSpPr>
        <p:spPr>
          <a:xfrm>
            <a:off x="356609" y="3929055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세대공감 통일 원정대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936A79F-80CE-4D2A-A76D-9744E073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945" y="2002227"/>
            <a:ext cx="2747376" cy="1955659"/>
          </a:xfrm>
          <a:prstGeom prst="rect">
            <a:avLst/>
          </a:prstGeom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C16EC598-A1D2-452D-80D9-4D40EF884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015658"/>
              </p:ext>
            </p:extLst>
          </p:nvPr>
        </p:nvGraphicFramePr>
        <p:xfrm>
          <a:off x="3268957" y="4349581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917805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잠실 롯데월드몰 아레나 광장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SBS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초록우산 어린이재단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4" name="모서리가 둥근 직사각형 26">
            <a:extLst>
              <a:ext uri="{FF2B5EF4-FFF2-40B4-BE49-F238E27FC236}">
                <a16:creationId xmlns:a16="http://schemas.microsoft.com/office/drawing/2014/main" id="{E507C140-B017-4AA3-A72F-5B605BEFB7B8}"/>
              </a:ext>
            </a:extLst>
          </p:cNvPr>
          <p:cNvSpPr/>
          <p:nvPr/>
        </p:nvSpPr>
        <p:spPr>
          <a:xfrm>
            <a:off x="3252945" y="3938076"/>
            <a:ext cx="2747375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희망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TV SBS 20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주년 기념 기부방방 이벤트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8C9FBE2-C8C6-42D5-85C8-67FFF94626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8"/>
          <a:stretch/>
        </p:blipFill>
        <p:spPr>
          <a:xfrm>
            <a:off x="6204505" y="1996776"/>
            <a:ext cx="2750564" cy="1951585"/>
          </a:xfrm>
          <a:prstGeom prst="rect">
            <a:avLst/>
          </a:prstGeom>
          <a:ln>
            <a:noFill/>
          </a:ln>
        </p:spPr>
      </p:pic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6DC2251B-8749-4C11-A273-405F6F8E6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320282"/>
              </p:ext>
            </p:extLst>
          </p:nvPr>
        </p:nvGraphicFramePr>
        <p:xfrm>
          <a:off x="6207693" y="4340561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87965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11085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잠실 학생체육관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한국전기술인협회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374821"/>
                  </a:ext>
                </a:extLst>
              </a:tr>
            </a:tbl>
          </a:graphicData>
        </a:graphic>
      </p:graphicFrame>
      <p:sp>
        <p:nvSpPr>
          <p:cNvPr id="29" name="모서리가 둥근 직사각형 18">
            <a:extLst>
              <a:ext uri="{FF2B5EF4-FFF2-40B4-BE49-F238E27FC236}">
                <a16:creationId xmlns:a16="http://schemas.microsoft.com/office/drawing/2014/main" id="{396A2822-9DC7-4B8E-A998-B2F24A75363C}"/>
              </a:ext>
            </a:extLst>
          </p:cNvPr>
          <p:cNvSpPr/>
          <p:nvPr/>
        </p:nvSpPr>
        <p:spPr>
          <a:xfrm>
            <a:off x="6204505" y="3938581"/>
            <a:ext cx="2750564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전기인 한마음대회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4235A46-2E5B-45A8-95A8-AFF796B86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316" y="2006259"/>
            <a:ext cx="2763388" cy="1955659"/>
          </a:xfrm>
          <a:prstGeom prst="rect">
            <a:avLst/>
          </a:prstGeom>
        </p:spPr>
      </p:pic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05ADC814-D303-4CC6-9D25-9057A150D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492733"/>
              </p:ext>
            </p:extLst>
          </p:nvPr>
        </p:nvGraphicFramePr>
        <p:xfrm>
          <a:off x="9107328" y="4350043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18796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KBS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88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체육관 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제 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체육관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㈜옴니텔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35" name="모서리가 둥근 직사각형 24">
            <a:extLst>
              <a:ext uri="{FF2B5EF4-FFF2-40B4-BE49-F238E27FC236}">
                <a16:creationId xmlns:a16="http://schemas.microsoft.com/office/drawing/2014/main" id="{9B84064A-6774-432C-A414-EA22D6903FDD}"/>
              </a:ext>
            </a:extLst>
          </p:cNvPr>
          <p:cNvSpPr/>
          <p:nvPr/>
        </p:nvSpPr>
        <p:spPr>
          <a:xfrm>
            <a:off x="9091316" y="3938538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스마트벤처캠퍼스 체육대회</a:t>
            </a:r>
          </a:p>
        </p:txBody>
      </p:sp>
    </p:spTree>
    <p:extLst>
      <p:ext uri="{BB962C8B-B14F-4D97-AF65-F5344CB8AC3E}">
        <p14:creationId xmlns:p14="http://schemas.microsoft.com/office/powerpoint/2010/main" val="2130357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20" name="직사각형 19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31" name="양쪽 모서리가 둥근 사각형 30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양쪽 모서리가 둥근 사각형 31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정부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지자체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공공기관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·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기업 및 단체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등 다양한 클라이언트의 입장에서 행사를 기획하고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각 분야별 우수 경력 직원으로 구성된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TF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팀을 운영하여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맞춤형 기획 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&amp;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고객만족 행사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]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를 추구합니다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8915610" y="579360"/>
            <a:ext cx="2941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F</a:t>
            </a:r>
            <a:r>
              <a:rPr lang="en-US" altLang="ko-KR" sz="4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estival</a:t>
            </a:r>
            <a:endParaRPr lang="ko-KR" altLang="en-US" sz="44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44D4CB1-170D-4BDD-A0D4-EE006BFF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69" y="2008187"/>
            <a:ext cx="2761326" cy="205898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CE9E01-FFEC-4B0A-84A0-0C0EE828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"/>
          <a:stretch/>
        </p:blipFill>
        <p:spPr>
          <a:xfrm>
            <a:off x="3245113" y="2008203"/>
            <a:ext cx="2781037" cy="2180664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D0246BE6-24E5-4C5C-9924-AE3F4C7EA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55391"/>
              </p:ext>
            </p:extLst>
          </p:nvPr>
        </p:nvGraphicFramePr>
        <p:xfrm>
          <a:off x="3270928" y="4321510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6797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경동시장 청년몰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소상공인시장진흥공단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14" name="모서리가 둥근 직사각형 39">
            <a:extLst>
              <a:ext uri="{FF2B5EF4-FFF2-40B4-BE49-F238E27FC236}">
                <a16:creationId xmlns:a16="http://schemas.microsoft.com/office/drawing/2014/main" id="{7AECC807-81CC-4AD8-A902-CE843AFE7B43}"/>
              </a:ext>
            </a:extLst>
          </p:cNvPr>
          <p:cNvSpPr/>
          <p:nvPr/>
        </p:nvSpPr>
        <p:spPr>
          <a:xfrm>
            <a:off x="3254916" y="3910005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2020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청춘시장 동행세일 </a:t>
            </a:r>
            <a:r>
              <a:rPr lang="en-US" altLang="ko-KR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동대문 경동시장 청년몰</a:t>
            </a:r>
            <a:r>
              <a:rPr lang="en-US" altLang="ko-KR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48568FF9-5A4E-4ABF-8054-CDB8D24F8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532798"/>
              </p:ext>
            </p:extLst>
          </p:nvPr>
        </p:nvGraphicFramePr>
        <p:xfrm>
          <a:off x="6198880" y="4321510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041994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뚝도시장 內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소상공인시장진흥공단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16" name="모서리가 둥근 직사각형 45">
            <a:extLst>
              <a:ext uri="{FF2B5EF4-FFF2-40B4-BE49-F238E27FC236}">
                <a16:creationId xmlns:a16="http://schemas.microsoft.com/office/drawing/2014/main" id="{6C90F942-FE88-40F0-9279-97AB96C9111C}"/>
              </a:ext>
            </a:extLst>
          </p:cNvPr>
          <p:cNvSpPr/>
          <p:nvPr/>
        </p:nvSpPr>
        <p:spPr>
          <a:xfrm>
            <a:off x="6182868" y="3910005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2020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청춘시장 동행세일 </a:t>
            </a:r>
            <a:r>
              <a:rPr lang="en-US" altLang="ko-KR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성수동 뚝도시장</a:t>
            </a:r>
            <a:r>
              <a:rPr lang="en-US" altLang="ko-KR" sz="9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3770FE0-BA47-4EFE-8916-5030A75F0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/>
        </p:blipFill>
        <p:spPr>
          <a:xfrm>
            <a:off x="9093860" y="2011363"/>
            <a:ext cx="2761426" cy="1940400"/>
          </a:xfrm>
          <a:prstGeom prst="rect">
            <a:avLst/>
          </a:prstGeom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450EC4C0-D632-436D-999C-0CBF0AA25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994824"/>
              </p:ext>
            </p:extLst>
          </p:nvPr>
        </p:nvGraphicFramePr>
        <p:xfrm>
          <a:off x="9109872" y="4321510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046169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충남 예산 백종원국밥거리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예산군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예산문화원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374821"/>
                  </a:ext>
                </a:extLst>
              </a:tr>
            </a:tbl>
          </a:graphicData>
        </a:graphic>
      </p:graphicFrame>
      <p:sp>
        <p:nvSpPr>
          <p:cNvPr id="24" name="모서리가 둥근 직사각형 18">
            <a:extLst>
              <a:ext uri="{FF2B5EF4-FFF2-40B4-BE49-F238E27FC236}">
                <a16:creationId xmlns:a16="http://schemas.microsoft.com/office/drawing/2014/main" id="{BE8761D8-9C84-4481-BD9B-3C729642B7C1}"/>
              </a:ext>
            </a:extLst>
          </p:cNvPr>
          <p:cNvSpPr/>
          <p:nvPr/>
        </p:nvSpPr>
        <p:spPr>
          <a:xfrm>
            <a:off x="9093860" y="3910005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제 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5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회 예산장터 삼국축제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3ED460D-7D05-4D7A-A074-4FB1D4AB3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12"/>
          <a:stretch/>
        </p:blipFill>
        <p:spPr>
          <a:xfrm>
            <a:off x="344277" y="2030349"/>
            <a:ext cx="2770499" cy="1911889"/>
          </a:xfrm>
          <a:prstGeom prst="rect">
            <a:avLst/>
          </a:prstGeom>
        </p:spPr>
      </p:pic>
      <p:sp>
        <p:nvSpPr>
          <p:cNvPr id="26" name="모서리가 둥근 직사각형 39">
            <a:extLst>
              <a:ext uri="{FF2B5EF4-FFF2-40B4-BE49-F238E27FC236}">
                <a16:creationId xmlns:a16="http://schemas.microsoft.com/office/drawing/2014/main" id="{F3BDF6CA-D944-4AA8-B395-6DC05B2F2721}"/>
              </a:ext>
            </a:extLst>
          </p:cNvPr>
          <p:cNvSpPr/>
          <p:nvPr/>
        </p:nvSpPr>
        <p:spPr>
          <a:xfrm>
            <a:off x="341863" y="391366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관악청년 평화통일 원정대</a:t>
            </a:r>
          </a:p>
        </p:txBody>
      </p: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C28A9D2C-FC8B-4D42-9AC6-F33368F90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65533"/>
              </p:ext>
            </p:extLst>
          </p:nvPr>
        </p:nvGraphicFramePr>
        <p:xfrm>
          <a:off x="372621" y="4340560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17235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강화 교동도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관악구청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3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7577BE8A-B4C8-4E11-B61E-5A07F3A9F8D3}"/>
              </a:ext>
            </a:extLst>
          </p:cNvPr>
          <p:cNvSpPr/>
          <p:nvPr/>
        </p:nvSpPr>
        <p:spPr>
          <a:xfrm>
            <a:off x="356592" y="2006259"/>
            <a:ext cx="2732588" cy="191226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r="9073" b="1460"/>
          <a:stretch/>
        </p:blipFill>
        <p:spPr>
          <a:xfrm>
            <a:off x="6160503" y="2006259"/>
            <a:ext cx="2770112" cy="19400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715" y="2016307"/>
            <a:ext cx="2763388" cy="19376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682" t="3543" r="1377" b="-1"/>
          <a:stretch/>
        </p:blipFill>
        <p:spPr>
          <a:xfrm>
            <a:off x="9096150" y="2006259"/>
            <a:ext cx="2761098" cy="1943365"/>
          </a:xfrm>
          <a:prstGeom prst="rect">
            <a:avLst/>
          </a:prstGeom>
        </p:spPr>
      </p:pic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60037"/>
              </p:ext>
            </p:extLst>
          </p:nvPr>
        </p:nvGraphicFramePr>
        <p:xfrm>
          <a:off x="3270726" y="4338768"/>
          <a:ext cx="274737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인천삼산월드체육관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2019-2020 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이벤트 운영 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진행 중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)</a:t>
                      </a: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2301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2018-2019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이벤트 운영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061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.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76571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2005-2006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이벤트 운영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33986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인천 전자랜드 엘리펀츠 농구단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188670"/>
                  </a:ext>
                </a:extLst>
              </a:tr>
            </a:tbl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3254715" y="3927263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인천 전자랜드 엘리펀츠 프로농구단 시즌 운영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833406"/>
              </p:ext>
            </p:extLst>
          </p:nvPr>
        </p:nvGraphicFramePr>
        <p:xfrm>
          <a:off x="6181919" y="4338768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인천삼산월드체육관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프로농구 선수 및 관계자 팬 약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8,000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현대모비스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3" name="모서리가 둥근 직사각형 22"/>
          <p:cNvSpPr/>
          <p:nvPr/>
        </p:nvSpPr>
        <p:spPr>
          <a:xfrm>
            <a:off x="6165907" y="392726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2019-2020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현대모비스 프로농구 올스타전</a:t>
            </a: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92992"/>
              </p:ext>
            </p:extLst>
          </p:nvPr>
        </p:nvGraphicFramePr>
        <p:xfrm>
          <a:off x="9109871" y="4338768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잠실 학생체육관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국내신인선수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5" name="모서리가 둥근 직사각형 24"/>
          <p:cNvSpPr/>
          <p:nvPr/>
        </p:nvSpPr>
        <p:spPr>
          <a:xfrm>
            <a:off x="9093859" y="392726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KBL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신인드래프트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14" name="그룹 13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17" name="직사각형 16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양쪽 모서리가 둥근 사각형 2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주요 프로스포츠 및 생활체육 활성화에 기여하기 위한 효율적인 이벤트 운영 대행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팬과 함께하는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새로운 응원 문화의 패러다임 창출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 더불어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스포츠마케팅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스폰서십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업무를 확장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하여 광고주의 필요 충분조건에 맞는 대행사로 성장해 나가고 있습니다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75200" y="579360"/>
            <a:ext cx="7082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S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ports Marketing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0" name="모서리가 둥근 직사각형 18">
            <a:extLst>
              <a:ext uri="{FF2B5EF4-FFF2-40B4-BE49-F238E27FC236}">
                <a16:creationId xmlns:a16="http://schemas.microsoft.com/office/drawing/2014/main" id="{1AAAECC2-B472-492B-8057-5564A37B12CF}"/>
              </a:ext>
            </a:extLst>
          </p:cNvPr>
          <p:cNvSpPr/>
          <p:nvPr/>
        </p:nvSpPr>
        <p:spPr>
          <a:xfrm>
            <a:off x="343523" y="3927263"/>
            <a:ext cx="2763388" cy="293778"/>
          </a:xfrm>
          <a:prstGeom prst="roundRect">
            <a:avLst>
              <a:gd name="adj" fmla="val 0"/>
            </a:avLst>
          </a:prstGeom>
          <a:solidFill>
            <a:srgbClr val="26226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2022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년 스포츠토토 마케팅 운영</a:t>
            </a:r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17EF69E6-03DA-4F14-A270-141F0AC19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071189"/>
              </p:ext>
            </p:extLst>
          </p:nvPr>
        </p:nvGraphicFramePr>
        <p:xfrm>
          <a:off x="343523" y="4338768"/>
          <a:ext cx="2747377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2022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~12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디지털마케팅 컨텐츠 기획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운영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2301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별 캠페인 운영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0613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프로모션 운영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765716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국민체육진흥공단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스포츠토토코리아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188670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995864A3-B0F7-4696-A65F-4DEF0FFD7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1" y="2483756"/>
            <a:ext cx="2506353" cy="10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3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645" y="2008993"/>
            <a:ext cx="2763396" cy="191085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62" y="2007973"/>
            <a:ext cx="2758744" cy="191187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865" y="2007973"/>
            <a:ext cx="2756823" cy="1918568"/>
          </a:xfrm>
          <a:prstGeom prst="rect">
            <a:avLst/>
          </a:prstGeom>
        </p:spPr>
      </p:pic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598171"/>
              </p:ext>
            </p:extLst>
          </p:nvPr>
        </p:nvGraphicFramePr>
        <p:xfrm>
          <a:off x="3290621" y="4325448"/>
          <a:ext cx="274737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부산 사직실내체육관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프로농구 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2301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 / KCC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0613"/>
                  </a:ext>
                </a:extLst>
              </a:tr>
            </a:tbl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3274610" y="391394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2016-2017 KCC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프로농구 올스타전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7369"/>
              </p:ext>
            </p:extLst>
          </p:nvPr>
        </p:nvGraphicFramePr>
        <p:xfrm>
          <a:off x="6201814" y="4325448"/>
          <a:ext cx="2747376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잠실학생체육관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-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 /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한국대학농구연맹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3" name="모서리가 둥근 직사각형 22"/>
          <p:cNvSpPr/>
          <p:nvPr/>
        </p:nvSpPr>
        <p:spPr>
          <a:xfrm>
            <a:off x="6185802" y="391394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KCC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프로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아마 최강전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14" name="그룹 13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17" name="직사각형 16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양쪽 모서리가 둥근 사각형 2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8810"/>
              </p:ext>
            </p:extLst>
          </p:nvPr>
        </p:nvGraphicFramePr>
        <p:xfrm>
          <a:off x="9126877" y="4327998"/>
          <a:ext cx="2871449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2123430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잠실실내체육관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프로농구 선수 및 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KBL / KCC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065440"/>
                  </a:ext>
                </a:extLst>
              </a:tr>
            </a:tbl>
          </a:graphicData>
        </a:graphic>
      </p:graphicFrame>
      <p:sp>
        <p:nvSpPr>
          <p:cNvPr id="33" name="모서리가 둥근 직사각형 32"/>
          <p:cNvSpPr/>
          <p:nvPr/>
        </p:nvSpPr>
        <p:spPr>
          <a:xfrm>
            <a:off x="9110865" y="3916493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2014-2015 KCC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프로농구 올스타전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주요 프로스포츠 및 생활체육 활성화에 기여하기 위한 효율적인 이벤트 운영 대행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팬과 함께하는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새로운 응원 문화의 패러다임 창출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 더불어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스포츠마케팅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스폰서십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업무를 확장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하여 광고주의 필요 충분조건에 맞는 대행사로 성장해 나가고 있습니다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75200" y="579360"/>
            <a:ext cx="7082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S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ports Marketing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4B394E42-E3C4-4A8D-B1E7-BF6B78EA1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34"/>
          <a:stretch/>
        </p:blipFill>
        <p:spPr>
          <a:xfrm>
            <a:off x="358167" y="2007973"/>
            <a:ext cx="2763388" cy="1941451"/>
          </a:xfrm>
          <a:prstGeom prst="rect">
            <a:avLst/>
          </a:prstGeom>
        </p:spPr>
      </p:pic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980493B6-3D99-4614-A900-0FE74031F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728950"/>
              </p:ext>
            </p:extLst>
          </p:nvPr>
        </p:nvGraphicFramePr>
        <p:xfrm>
          <a:off x="374179" y="4344052"/>
          <a:ext cx="287144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2123430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인천 삼산월드체육관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대한민국 국가대표팀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리투아니아 국가대표팀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330198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체코 국가대표팀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62531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앙골라 국가대표팀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38200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현대모비스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065440"/>
                  </a:ext>
                </a:extLst>
              </a:tr>
            </a:tbl>
          </a:graphicData>
        </a:graphic>
      </p:graphicFrame>
      <p:sp>
        <p:nvSpPr>
          <p:cNvPr id="31" name="모서리가 둥근 직사각형 15">
            <a:extLst>
              <a:ext uri="{FF2B5EF4-FFF2-40B4-BE49-F238E27FC236}">
                <a16:creationId xmlns:a16="http://schemas.microsoft.com/office/drawing/2014/main" id="{698D78E1-C407-416D-828E-46A0E736C9D4}"/>
              </a:ext>
            </a:extLst>
          </p:cNvPr>
          <p:cNvSpPr/>
          <p:nvPr/>
        </p:nvSpPr>
        <p:spPr>
          <a:xfrm>
            <a:off x="358167" y="3932547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현대모비스 초청 </a:t>
            </a:r>
            <a:r>
              <a:rPr lang="en-US" altLang="ko-KR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4</a:t>
            </a:r>
            <a:r>
              <a:rPr lang="ko-KR" altLang="en-US" sz="10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개국 국제농구대회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488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96" y="2010702"/>
            <a:ext cx="2742502" cy="189845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013" y="2010701"/>
            <a:ext cx="2717793" cy="1898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6430" r="5488"/>
          <a:stretch/>
        </p:blipFill>
        <p:spPr>
          <a:xfrm>
            <a:off x="349981" y="2023847"/>
            <a:ext cx="2737848" cy="187216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894" y="2010701"/>
            <a:ext cx="2760089" cy="1898458"/>
          </a:xfrm>
          <a:prstGeom prst="rect">
            <a:avLst/>
          </a:prstGeom>
        </p:spPr>
      </p:pic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48713"/>
              </p:ext>
            </p:extLst>
          </p:nvPr>
        </p:nvGraphicFramePr>
        <p:xfrm>
          <a:off x="353168" y="4310617"/>
          <a:ext cx="274737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/2018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94800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창원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NC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파크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NC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다이노스 프로야구 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2301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NC</a:t>
                      </a:r>
                      <a:r>
                        <a:rPr lang="en-US" altLang="ko-KR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다이노스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0613"/>
                  </a:ext>
                </a:extLst>
              </a:tr>
            </a:tbl>
          </a:graphicData>
        </a:graphic>
      </p:graphicFrame>
      <p:sp>
        <p:nvSpPr>
          <p:cNvPr id="19" name="모서리가 둥근 직사각형 18"/>
          <p:cNvSpPr/>
          <p:nvPr/>
        </p:nvSpPr>
        <p:spPr>
          <a:xfrm>
            <a:off x="345470" y="3899112"/>
            <a:ext cx="2739036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NC 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다이노스 프로야구단  </a:t>
            </a:r>
            <a:r>
              <a:rPr lang="ko-KR" altLang="en-US" sz="1100" b="1" dirty="0" err="1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응원대행</a:t>
            </a:r>
            <a:endParaRPr lang="ko-KR" altLang="en-US" sz="1100" b="1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94190"/>
              </p:ext>
            </p:extLst>
          </p:nvPr>
        </p:nvGraphicFramePr>
        <p:xfrm>
          <a:off x="6198061" y="4310617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/2011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 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 2012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94800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목동 야구장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넥센 히어로즈 선수 및 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넥센 히어로즈</a:t>
                      </a:r>
                      <a:endParaRPr lang="en-US" altLang="ko-KR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3" name="모서리가 둥근 직사각형 22"/>
          <p:cNvSpPr/>
          <p:nvPr/>
        </p:nvSpPr>
        <p:spPr>
          <a:xfrm>
            <a:off x="6182049" y="3899112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KBO</a:t>
            </a:r>
            <a:r>
              <a:rPr lang="ko-KR" altLang="en-US" sz="105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리그 넥센 히어로즈 시즌 운영</a:t>
            </a: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201176"/>
              </p:ext>
            </p:extLst>
          </p:nvPr>
        </p:nvGraphicFramePr>
        <p:xfrm>
          <a:off x="9126013" y="4310617"/>
          <a:ext cx="274737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7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2010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/2011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94800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서울월드컵경기장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FC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 선수</a:t>
                      </a:r>
                      <a:r>
                        <a:rPr lang="ko-KR" altLang="en-US" sz="900" b="0" kern="1200" baseline="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 및 팬</a:t>
                      </a:r>
                      <a:endParaRPr lang="ko-KR" altLang="en-US" sz="900" b="0" kern="1200" dirty="0">
                        <a:ln w="6350">
                          <a:solidFill>
                            <a:srgbClr val="4D4D4D">
                              <a:alpha val="100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itchFamily="50" charset="-127"/>
                        <a:ea typeface="나눔바른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657080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FC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서울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49675"/>
                  </a:ext>
                </a:extLst>
              </a:tr>
            </a:tbl>
          </a:graphicData>
        </a:graphic>
      </p:graphicFrame>
      <p:sp>
        <p:nvSpPr>
          <p:cNvPr id="25" name="모서리가 둥근 직사각형 24"/>
          <p:cNvSpPr/>
          <p:nvPr/>
        </p:nvSpPr>
        <p:spPr>
          <a:xfrm>
            <a:off x="9110001" y="3899112"/>
            <a:ext cx="2763388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K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리그 </a:t>
            </a:r>
            <a:r>
              <a:rPr lang="en-US" altLang="ko-KR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FC</a:t>
            </a:r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서울 시즌 운영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6662096"/>
            <a:ext cx="12192000" cy="19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14" name="그룹 13"/>
          <p:cNvGrpSpPr/>
          <p:nvPr/>
        </p:nvGrpSpPr>
        <p:grpSpPr>
          <a:xfrm>
            <a:off x="337281" y="425549"/>
            <a:ext cx="1067655" cy="454089"/>
            <a:chOff x="1470758" y="565290"/>
            <a:chExt cx="1067655" cy="454089"/>
          </a:xfrm>
        </p:grpSpPr>
        <p:sp>
          <p:nvSpPr>
            <p:cNvPr id="17" name="직사각형 16"/>
            <p:cNvSpPr/>
            <p:nvPr/>
          </p:nvSpPr>
          <p:spPr>
            <a:xfrm>
              <a:off x="1470758" y="565290"/>
              <a:ext cx="1067655" cy="454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ln w="6350">
                    <a:solidFill>
                      <a:srgbClr val="4D4D4D">
                        <a:alpha val="1000"/>
                      </a:srgbClr>
                    </a:solidFill>
                  </a:ln>
                  <a:solidFill>
                    <a:srgbClr val="171C60"/>
                  </a:solidFill>
                  <a:latin typeface="나눔바른고딕" pitchFamily="50" charset="-127"/>
                  <a:ea typeface="나눔바른고딕" pitchFamily="50" charset="-127"/>
                </a:rPr>
                <a:t>Portfolio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471039" y="585834"/>
              <a:ext cx="259846" cy="245220"/>
              <a:chOff x="1391720" y="510979"/>
              <a:chExt cx="418485" cy="394930"/>
            </a:xfrm>
          </p:grpSpPr>
          <p:sp>
            <p:nvSpPr>
              <p:cNvPr id="20" name="양쪽 모서리가 둥근 사각형 19"/>
              <p:cNvSpPr/>
              <p:nvPr/>
            </p:nvSpPr>
            <p:spPr>
              <a:xfrm>
                <a:off x="1391720" y="510979"/>
                <a:ext cx="418485" cy="46155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양쪽 모서리가 둥근 사각형 25"/>
              <p:cNvSpPr/>
              <p:nvPr/>
            </p:nvSpPr>
            <p:spPr>
              <a:xfrm flipH="1">
                <a:off x="1391989" y="521841"/>
                <a:ext cx="45719" cy="384068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0" y="-3300"/>
            <a:ext cx="12192000" cy="259251"/>
          </a:xfrm>
          <a:prstGeom prst="rect">
            <a:avLst/>
          </a:prstGeom>
          <a:solidFill>
            <a:srgbClr val="171C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09679"/>
              </p:ext>
            </p:extLst>
          </p:nvPr>
        </p:nvGraphicFramePr>
        <p:xfrm>
          <a:off x="3267607" y="4310617"/>
          <a:ext cx="274737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19">
                  <a:extLst>
                    <a:ext uri="{9D8B030D-6E8A-4147-A177-3AD203B41FA5}">
                      <a16:colId xmlns:a16="http://schemas.microsoft.com/office/drawing/2014/main" val="4166585949"/>
                    </a:ext>
                  </a:extLst>
                </a:gridCol>
                <a:gridCol w="1999358">
                  <a:extLst>
                    <a:ext uri="{9D8B030D-6E8A-4147-A177-3AD203B41FA5}">
                      <a16:colId xmlns:a16="http://schemas.microsoft.com/office/drawing/2014/main" val="1168337239"/>
                    </a:ext>
                  </a:extLst>
                </a:gridCol>
              </a:tblGrid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일시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2014-2015 </a:t>
                      </a: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시즌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948007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장소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목동 아이스링크장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016081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대명 상무 아이스하키단 및 팬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230122"/>
                  </a:ext>
                </a:extLst>
              </a:tr>
              <a:tr h="202977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주최</a:t>
                      </a:r>
                      <a:r>
                        <a:rPr lang="en-US" altLang="ko-KR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주관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kern="1200" dirty="0">
                          <a:ln w="6350">
                            <a:solidFill>
                              <a:srgbClr val="4D4D4D">
                                <a:alpha val="100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itchFamily="50" charset="-127"/>
                          <a:ea typeface="나눔바른고딕" pitchFamily="50" charset="-127"/>
                          <a:cs typeface="+mn-cs"/>
                        </a:rPr>
                        <a:t>대명 상무 아이스하키단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DB0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50613"/>
                  </a:ext>
                </a:extLst>
              </a:tr>
            </a:tbl>
          </a:graphicData>
        </a:graphic>
      </p:graphicFrame>
      <p:sp>
        <p:nvSpPr>
          <p:cNvPr id="32" name="모서리가 둥근 직사각형 31"/>
          <p:cNvSpPr/>
          <p:nvPr/>
        </p:nvSpPr>
        <p:spPr>
          <a:xfrm>
            <a:off x="3259909" y="3899112"/>
            <a:ext cx="2755074" cy="293778"/>
          </a:xfrm>
          <a:prstGeom prst="roundRect">
            <a:avLst>
              <a:gd name="adj" fmla="val 0"/>
            </a:avLst>
          </a:prstGeom>
          <a:solidFill>
            <a:srgbClr val="171C6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대명 상무 아이스하키단 시즌 운영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AD1EAA0-EA02-48E2-A671-81D4847B4D2A}"/>
              </a:ext>
            </a:extLst>
          </p:cNvPr>
          <p:cNvSpPr/>
          <p:nvPr/>
        </p:nvSpPr>
        <p:spPr>
          <a:xfrm>
            <a:off x="355600" y="1236818"/>
            <a:ext cx="11501648" cy="587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대한민국 주요 프로스포츠 및 생활체육 활성화에 기여하기 위한 효율적인 이벤트 운영 대행 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/ 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팬과 함께하는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새로운 응원 문화의 패러다임 창출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과 더불어 </a:t>
            </a:r>
            <a:endParaRPr lang="en-US" altLang="ko-KR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스포츠마케팅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스폰서십</a:t>
            </a:r>
            <a:r>
              <a:rPr lang="en-US" altLang="ko-KR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z="1400" b="1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업무를 확장</a:t>
            </a:r>
            <a:r>
              <a:rPr lang="ko-KR" altLang="en-US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하여 광고주의 필요 충분조건에 맞는 대행사로 성장해 나가고 있습니다</a:t>
            </a:r>
            <a:r>
              <a:rPr lang="en-US" altLang="ko-KR" sz="140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40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75200" y="579360"/>
            <a:ext cx="7082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EDB032"/>
                </a:solidFill>
                <a:latin typeface="나눔바른고딕" pitchFamily="50" charset="-127"/>
                <a:ea typeface="나눔바른고딕" pitchFamily="50" charset="-127"/>
              </a:rPr>
              <a:t>S</a:t>
            </a:r>
            <a:r>
              <a:rPr lang="en-US" altLang="ko-KR" sz="4400" b="1" spc="-150" dirty="0">
                <a:ln w="6350">
                  <a:solidFill>
                    <a:srgbClr val="4D4D4D">
                      <a:alpha val="1000"/>
                    </a:srgbClr>
                  </a:solidFill>
                </a:ln>
                <a:solidFill>
                  <a:srgbClr val="171C60"/>
                </a:solidFill>
                <a:latin typeface="나눔바른고딕" pitchFamily="50" charset="-127"/>
                <a:ea typeface="나눔바른고딕" pitchFamily="50" charset="-127"/>
              </a:rPr>
              <a:t>ports Marketing</a:t>
            </a:r>
            <a:endParaRPr lang="ko-KR" altLang="en-US" sz="4400" b="1" spc="-150" dirty="0">
              <a:ln w="6350">
                <a:solidFill>
                  <a:srgbClr val="4D4D4D">
                    <a:alpha val="1000"/>
                  </a:srgbClr>
                </a:solidFill>
              </a:ln>
              <a:solidFill>
                <a:srgbClr val="171C6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377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8"/>
          <a:stretch/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FD9CA52-59F8-4E6D-B122-001EECA9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19" y="1883401"/>
            <a:ext cx="1279779" cy="455695"/>
          </a:xfrm>
          <a:prstGeom prst="rect">
            <a:avLst/>
          </a:prstGeom>
        </p:spPr>
      </p:pic>
      <p:sp>
        <p:nvSpPr>
          <p:cNvPr id="14" name="모서리가 둥근 직사각형 80">
            <a:extLst>
              <a:ext uri="{FF2B5EF4-FFF2-40B4-BE49-F238E27FC236}">
                <a16:creationId xmlns:a16="http://schemas.microsoft.com/office/drawing/2014/main" id="{A41F0A36-8BC1-430C-B669-725E5D6E8464}"/>
              </a:ext>
            </a:extLst>
          </p:cNvPr>
          <p:cNvSpPr/>
          <p:nvPr/>
        </p:nvSpPr>
        <p:spPr>
          <a:xfrm>
            <a:off x="2520581" y="673049"/>
            <a:ext cx="1355638" cy="27420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정부 및 지자체</a:t>
            </a:r>
            <a:endParaRPr lang="en-US" altLang="ko-KR" sz="1100" b="1" dirty="0">
              <a:ln>
                <a:solidFill>
                  <a:schemeClr val="bg1">
                    <a:alpha val="100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모서리가 둥근 직사각형 81">
            <a:extLst>
              <a:ext uri="{FF2B5EF4-FFF2-40B4-BE49-F238E27FC236}">
                <a16:creationId xmlns:a16="http://schemas.microsoft.com/office/drawing/2014/main" id="{003F3064-238D-4770-A266-B70711130BBB}"/>
              </a:ext>
            </a:extLst>
          </p:cNvPr>
          <p:cNvSpPr/>
          <p:nvPr/>
        </p:nvSpPr>
        <p:spPr>
          <a:xfrm>
            <a:off x="2510509" y="2997149"/>
            <a:ext cx="1355638" cy="27420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공공기관 및 언론사</a:t>
            </a:r>
            <a:endParaRPr lang="en-US" altLang="ko-KR" sz="1100" b="1" dirty="0">
              <a:ln>
                <a:solidFill>
                  <a:schemeClr val="bg1">
                    <a:alpha val="100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49B1215-A85A-44C3-9D5D-2B4112E9A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446751"/>
              </p:ext>
            </p:extLst>
          </p:nvPr>
        </p:nvGraphicFramePr>
        <p:xfrm>
          <a:off x="2520581" y="1515185"/>
          <a:ext cx="9347569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367">
                  <a:extLst>
                    <a:ext uri="{9D8B030D-6E8A-4147-A177-3AD203B41FA5}">
                      <a16:colId xmlns:a16="http://schemas.microsoft.com/office/drawing/2014/main" val="3779811971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633646310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509018276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3143325217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533194824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101440924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488088028"/>
                    </a:ext>
                  </a:extLst>
                </a:gridCol>
              </a:tblGrid>
              <a:tr h="1404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과학기술정보통신부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식품의약품안전처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서울특별시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강남구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강동구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동대문구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동작구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50179"/>
                  </a:ext>
                </a:extLst>
              </a:tr>
            </a:tbl>
          </a:graphicData>
        </a:graphic>
      </p:graphicFrame>
      <p:grpSp>
        <p:nvGrpSpPr>
          <p:cNvPr id="17" name="그룹 16">
            <a:extLst>
              <a:ext uri="{FF2B5EF4-FFF2-40B4-BE49-F238E27FC236}">
                <a16:creationId xmlns:a16="http://schemas.microsoft.com/office/drawing/2014/main" id="{686F6B47-4C05-4547-B5C0-05DFBCB378A0}"/>
              </a:ext>
            </a:extLst>
          </p:cNvPr>
          <p:cNvGrpSpPr/>
          <p:nvPr/>
        </p:nvGrpSpPr>
        <p:grpSpPr>
          <a:xfrm>
            <a:off x="2510508" y="5707266"/>
            <a:ext cx="3964647" cy="451091"/>
            <a:chOff x="4219629" y="5245953"/>
            <a:chExt cx="5414248" cy="619129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78E78AA5-8943-4578-AA58-3C22B61D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0802" y="5245956"/>
              <a:ext cx="1743075" cy="6096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FE43110-0FA9-4547-8C06-883F0FB44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8623" y="5245953"/>
              <a:ext cx="1716258" cy="609599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7DC31A6-981D-4A5D-B565-25A9627BD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9629" y="5245957"/>
              <a:ext cx="1743075" cy="619125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89D5EEF-300C-4A29-9026-F4E7F7F30208}"/>
              </a:ext>
            </a:extLst>
          </p:cNvPr>
          <p:cNvGrpSpPr/>
          <p:nvPr/>
        </p:nvGrpSpPr>
        <p:grpSpPr>
          <a:xfrm>
            <a:off x="2510509" y="4867078"/>
            <a:ext cx="9357641" cy="459302"/>
            <a:chOff x="7203696" y="5175297"/>
            <a:chExt cx="12754098" cy="622347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227EBE0D-1958-49A4-90CC-A475D76CB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7687" y="5175298"/>
              <a:ext cx="1752600" cy="619125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233A0924-413E-4B70-BBEA-6D27DB4A4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4445" y="5175298"/>
              <a:ext cx="1743075" cy="619125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85308E8-8C93-4235-9539-E75050A4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31678" y="5175297"/>
              <a:ext cx="1743075" cy="619125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1A27A9E9-36A5-49C5-BBE9-D35A3DD3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368436" y="5175297"/>
              <a:ext cx="1752600" cy="619125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EEE5F9C-3DD1-48E9-8FAD-228C847C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3696" y="5175298"/>
              <a:ext cx="1752600" cy="619125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757220D-7D17-41C8-B04A-FE0DCDC64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40454" y="5175298"/>
              <a:ext cx="1743075" cy="619125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F5362FA0-1F06-4510-95CD-83F55E4CA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214719" y="5178519"/>
              <a:ext cx="1743075" cy="619125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E0B613F-D0B3-46A0-BC33-39097D752173}"/>
              </a:ext>
            </a:extLst>
          </p:cNvPr>
          <p:cNvGrpSpPr/>
          <p:nvPr/>
        </p:nvGrpSpPr>
        <p:grpSpPr>
          <a:xfrm>
            <a:off x="2510509" y="3370586"/>
            <a:ext cx="5326554" cy="468812"/>
            <a:chOff x="1176844" y="2748593"/>
            <a:chExt cx="5314652" cy="467500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D87BB81C-273B-4C5C-8743-00F0B41EB94E}"/>
                </a:ext>
              </a:extLst>
            </p:cNvPr>
            <p:cNvGrpSpPr/>
            <p:nvPr/>
          </p:nvGrpSpPr>
          <p:grpSpPr>
            <a:xfrm>
              <a:off x="2520581" y="2748593"/>
              <a:ext cx="3970915" cy="467500"/>
              <a:chOff x="5224462" y="3113900"/>
              <a:chExt cx="5476376" cy="624662"/>
            </a:xfrm>
          </p:grpSpPr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400B3D5A-0A59-4BE7-AEB3-685B56EB1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24462" y="3119437"/>
                <a:ext cx="1743075" cy="619125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77279D96-ABB3-4E88-98B5-90C7165A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86350" y="3113900"/>
                <a:ext cx="1752600" cy="619125"/>
              </a:xfrm>
              <a:prstGeom prst="rect">
                <a:avLst/>
              </a:prstGeom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46A83825-6AE2-43AB-92BA-76BA49913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57763" y="3113900"/>
                <a:ext cx="1743075" cy="619125"/>
              </a:xfrm>
              <a:prstGeom prst="rect">
                <a:avLst/>
              </a:prstGeom>
            </p:spPr>
          </p:pic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6051789-7052-4E67-B675-380F1D03AB55}"/>
                </a:ext>
              </a:extLst>
            </p:cNvPr>
            <p:cNvGrpSpPr/>
            <p:nvPr/>
          </p:nvGrpSpPr>
          <p:grpSpPr>
            <a:xfrm>
              <a:off x="1176844" y="2748593"/>
              <a:ext cx="1272826" cy="455696"/>
              <a:chOff x="6543472" y="2747035"/>
              <a:chExt cx="1272826" cy="455696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C887DEA4-D8FC-43F0-A1ED-462A76B2544C}"/>
                  </a:ext>
                </a:extLst>
              </p:cNvPr>
              <p:cNvSpPr/>
              <p:nvPr/>
            </p:nvSpPr>
            <p:spPr>
              <a:xfrm>
                <a:off x="6543472" y="2747035"/>
                <a:ext cx="1272826" cy="4556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C935DE61-D1E2-4602-8B7E-6D5F5CD55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80" t="67946" r="10085"/>
              <a:stretch/>
            </p:blipFill>
            <p:spPr>
              <a:xfrm>
                <a:off x="6605169" y="2838459"/>
                <a:ext cx="1149432" cy="264167"/>
              </a:xfrm>
              <a:prstGeom prst="rect">
                <a:avLst/>
              </a:prstGeom>
            </p:spPr>
          </p:pic>
        </p:grpSp>
      </p:grpSp>
      <p:graphicFrame>
        <p:nvGraphicFramePr>
          <p:cNvPr id="37" name="표 36">
            <a:extLst>
              <a:ext uri="{FF2B5EF4-FFF2-40B4-BE49-F238E27FC236}">
                <a16:creationId xmlns:a16="http://schemas.microsoft.com/office/drawing/2014/main" id="{4B807D77-248A-47A0-A3AE-1552A36B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16974"/>
              </p:ext>
            </p:extLst>
          </p:nvPr>
        </p:nvGraphicFramePr>
        <p:xfrm>
          <a:off x="2510509" y="3882276"/>
          <a:ext cx="5341468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367">
                  <a:extLst>
                    <a:ext uri="{9D8B030D-6E8A-4147-A177-3AD203B41FA5}">
                      <a16:colId xmlns:a16="http://schemas.microsoft.com/office/drawing/2014/main" val="3779811971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633646310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509018276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3143325217"/>
                    </a:ext>
                  </a:extLst>
                </a:gridCol>
              </a:tblGrid>
              <a:tr h="1404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한국농어촌공사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경향신문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조선일보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한국일보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50179"/>
                  </a:ext>
                </a:extLst>
              </a:tr>
            </a:tbl>
          </a:graphicData>
        </a:graphic>
      </p:graphicFrame>
      <p:sp>
        <p:nvSpPr>
          <p:cNvPr id="38" name="모서리가 둥근 직사각형 100">
            <a:extLst>
              <a:ext uri="{FF2B5EF4-FFF2-40B4-BE49-F238E27FC236}">
                <a16:creationId xmlns:a16="http://schemas.microsoft.com/office/drawing/2014/main" id="{755AE100-BB3C-410F-A8C4-88C83335E458}"/>
              </a:ext>
            </a:extLst>
          </p:cNvPr>
          <p:cNvSpPr/>
          <p:nvPr/>
        </p:nvSpPr>
        <p:spPr>
          <a:xfrm>
            <a:off x="2520581" y="4495150"/>
            <a:ext cx="1355638" cy="27420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bg1">
                      <a:alpha val="100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기업 및 단체</a:t>
            </a:r>
            <a:endParaRPr lang="en-US" altLang="ko-KR" sz="1100" b="1" dirty="0">
              <a:ln>
                <a:solidFill>
                  <a:schemeClr val="bg1">
                    <a:alpha val="100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9" name="표 38">
            <a:extLst>
              <a:ext uri="{FF2B5EF4-FFF2-40B4-BE49-F238E27FC236}">
                <a16:creationId xmlns:a16="http://schemas.microsoft.com/office/drawing/2014/main" id="{E7E80FAD-FD50-4776-893B-751392B63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32578"/>
              </p:ext>
            </p:extLst>
          </p:nvPr>
        </p:nvGraphicFramePr>
        <p:xfrm>
          <a:off x="2510509" y="5356195"/>
          <a:ext cx="9347569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367">
                  <a:extLst>
                    <a:ext uri="{9D8B030D-6E8A-4147-A177-3AD203B41FA5}">
                      <a16:colId xmlns:a16="http://schemas.microsoft.com/office/drawing/2014/main" val="3779811971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633646310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509018276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3143325217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533194824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101440924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2488088028"/>
                    </a:ext>
                  </a:extLst>
                </a:gridCol>
              </a:tblGrid>
              <a:tr h="1404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KBL</a:t>
                      </a:r>
                      <a:endParaRPr lang="ko-KR" altLang="en-US" sz="900" b="0" kern="1200" dirty="0">
                        <a:ln>
                          <a:solidFill>
                            <a:schemeClr val="bg1">
                              <a:alpha val="1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FC </a:t>
                      </a:r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서울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키움 히어로즈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인천 전자랜드 엘리펀츠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전자랜드 프라이스 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GS</a:t>
                      </a:r>
                      <a:endParaRPr lang="ko-KR" altLang="en-US" sz="900" b="0" kern="1200" dirty="0">
                        <a:ln>
                          <a:solidFill>
                            <a:schemeClr val="bg1">
                              <a:alpha val="1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 쓰리엠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50179"/>
                  </a:ext>
                </a:extLst>
              </a:tr>
            </a:tbl>
          </a:graphicData>
        </a:graphic>
      </p:graphicFrame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EDE81BA5-BD34-4C50-B924-3A6527062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37927"/>
              </p:ext>
            </p:extLst>
          </p:nvPr>
        </p:nvGraphicFramePr>
        <p:xfrm>
          <a:off x="2510507" y="6198029"/>
          <a:ext cx="6655405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081">
                  <a:extLst>
                    <a:ext uri="{9D8B030D-6E8A-4147-A177-3AD203B41FA5}">
                      <a16:colId xmlns:a16="http://schemas.microsoft.com/office/drawing/2014/main" val="3779811971"/>
                    </a:ext>
                  </a:extLst>
                </a:gridCol>
                <a:gridCol w="1331081">
                  <a:extLst>
                    <a:ext uri="{9D8B030D-6E8A-4147-A177-3AD203B41FA5}">
                      <a16:colId xmlns:a16="http://schemas.microsoft.com/office/drawing/2014/main" val="1633646310"/>
                    </a:ext>
                  </a:extLst>
                </a:gridCol>
                <a:gridCol w="1331081">
                  <a:extLst>
                    <a:ext uri="{9D8B030D-6E8A-4147-A177-3AD203B41FA5}">
                      <a16:colId xmlns:a16="http://schemas.microsoft.com/office/drawing/2014/main" val="2509018276"/>
                    </a:ext>
                  </a:extLst>
                </a:gridCol>
                <a:gridCol w="1331081">
                  <a:extLst>
                    <a:ext uri="{9D8B030D-6E8A-4147-A177-3AD203B41FA5}">
                      <a16:colId xmlns:a16="http://schemas.microsoft.com/office/drawing/2014/main" val="3143325217"/>
                    </a:ext>
                  </a:extLst>
                </a:gridCol>
                <a:gridCol w="1331081">
                  <a:extLst>
                    <a:ext uri="{9D8B030D-6E8A-4147-A177-3AD203B41FA5}">
                      <a16:colId xmlns:a16="http://schemas.microsoft.com/office/drawing/2014/main" val="1060142216"/>
                    </a:ext>
                  </a:extLst>
                </a:gridCol>
              </a:tblGrid>
              <a:tr h="1404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초록우산 어린이재단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서울랜드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한국전기기술인협회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한국자동차환경협회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스포츠토토코리아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50179"/>
                  </a:ext>
                </a:extLst>
              </a:tr>
            </a:tbl>
          </a:graphicData>
        </a:graphic>
      </p:graphicFrame>
      <p:sp>
        <p:nvSpPr>
          <p:cNvPr id="41" name="직사각형 40">
            <a:extLst>
              <a:ext uri="{FF2B5EF4-FFF2-40B4-BE49-F238E27FC236}">
                <a16:creationId xmlns:a16="http://schemas.microsoft.com/office/drawing/2014/main" id="{EF26E164-0F2D-4AD3-8DE4-1E1CF829967C}"/>
              </a:ext>
            </a:extLst>
          </p:cNvPr>
          <p:cNvSpPr/>
          <p:nvPr/>
        </p:nvSpPr>
        <p:spPr>
          <a:xfrm>
            <a:off x="6546390" y="5707267"/>
            <a:ext cx="1278889" cy="44414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1F1F3D71-5517-4FD4-AB87-8F685B5A036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0"/>
          <a:stretch/>
        </p:blipFill>
        <p:spPr>
          <a:xfrm>
            <a:off x="6740090" y="5827488"/>
            <a:ext cx="863781" cy="20370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864902AA-65D8-428F-A688-B8099D1C17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8819" y="1024868"/>
            <a:ext cx="1272826" cy="45569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D09DF43-0982-4365-9756-13C622BD36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84385" y="1024868"/>
            <a:ext cx="1279781" cy="455696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06B338C-71E9-42C2-90A3-AB1BA6FF77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6908" y="1025869"/>
            <a:ext cx="1272826" cy="455696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355996D7-95D0-451F-9725-ED45B9D424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82475" y="1024868"/>
            <a:ext cx="1272826" cy="45569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312D40CA-0803-4209-A170-4F17CF076E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14131" y="1024867"/>
            <a:ext cx="1272826" cy="455696"/>
          </a:xfrm>
          <a:prstGeom prst="rect">
            <a:avLst/>
          </a:prstGeom>
        </p:spPr>
      </p:pic>
      <p:grpSp>
        <p:nvGrpSpPr>
          <p:cNvPr id="48" name="그룹 47">
            <a:extLst>
              <a:ext uri="{FF2B5EF4-FFF2-40B4-BE49-F238E27FC236}">
                <a16:creationId xmlns:a16="http://schemas.microsoft.com/office/drawing/2014/main" id="{90E88A9E-0034-4B90-A20F-D789D15ECB82}"/>
              </a:ext>
            </a:extLst>
          </p:cNvPr>
          <p:cNvGrpSpPr/>
          <p:nvPr/>
        </p:nvGrpSpPr>
        <p:grpSpPr>
          <a:xfrm>
            <a:off x="2510508" y="1878129"/>
            <a:ext cx="1272826" cy="455696"/>
            <a:chOff x="10592625" y="1036026"/>
            <a:chExt cx="1272826" cy="455696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F284983E-32B5-49CE-9264-3A42394694C2}"/>
                </a:ext>
              </a:extLst>
            </p:cNvPr>
            <p:cNvSpPr/>
            <p:nvPr/>
          </p:nvSpPr>
          <p:spPr>
            <a:xfrm>
              <a:off x="10592625" y="1036026"/>
              <a:ext cx="1272826" cy="45569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B983B08F-F5EA-47F9-BCCB-72D37EF0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804377" y="1125368"/>
              <a:ext cx="869357" cy="27758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C41A0A3-2E9C-418F-9A6B-D60317EFE710}"/>
              </a:ext>
            </a:extLst>
          </p:cNvPr>
          <p:cNvGrpSpPr/>
          <p:nvPr/>
        </p:nvGrpSpPr>
        <p:grpSpPr>
          <a:xfrm>
            <a:off x="2520581" y="1024868"/>
            <a:ext cx="1272826" cy="455696"/>
            <a:chOff x="9083933" y="2846838"/>
            <a:chExt cx="1272826" cy="455696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F4C1C4E9-7905-4FCC-8361-EDC369B453FE}"/>
                </a:ext>
              </a:extLst>
            </p:cNvPr>
            <p:cNvSpPr/>
            <p:nvPr/>
          </p:nvSpPr>
          <p:spPr>
            <a:xfrm>
              <a:off x="9083933" y="2846838"/>
              <a:ext cx="1272826" cy="45569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105A643F-E4A6-4434-966F-8682E71F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80175" y="2939617"/>
              <a:ext cx="1093040" cy="286028"/>
            </a:xfrm>
            <a:prstGeom prst="rect">
              <a:avLst/>
            </a:prstGeom>
          </p:spPr>
        </p:pic>
      </p:grp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8F522EA-A15A-4917-BE88-A36CC7B6F788}"/>
              </a:ext>
            </a:extLst>
          </p:cNvPr>
          <p:cNvSpPr/>
          <p:nvPr/>
        </p:nvSpPr>
        <p:spPr>
          <a:xfrm>
            <a:off x="3876219" y="1025193"/>
            <a:ext cx="1272826" cy="45569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369B119B-E557-4B02-98DA-67F30C448F0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16465" y="1127443"/>
            <a:ext cx="992333" cy="264847"/>
          </a:xfrm>
          <a:prstGeom prst="rect">
            <a:avLst/>
          </a:prstGeom>
        </p:spPr>
      </p:pic>
      <p:graphicFrame>
        <p:nvGraphicFramePr>
          <p:cNvPr id="56" name="표 55">
            <a:extLst>
              <a:ext uri="{FF2B5EF4-FFF2-40B4-BE49-F238E27FC236}">
                <a16:creationId xmlns:a16="http://schemas.microsoft.com/office/drawing/2014/main" id="{D45452E8-652F-46D0-AAD2-02CC91ADF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59777"/>
              </p:ext>
            </p:extLst>
          </p:nvPr>
        </p:nvGraphicFramePr>
        <p:xfrm>
          <a:off x="2506767" y="2347108"/>
          <a:ext cx="2670734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367">
                  <a:extLst>
                    <a:ext uri="{9D8B030D-6E8A-4147-A177-3AD203B41FA5}">
                      <a16:colId xmlns:a16="http://schemas.microsoft.com/office/drawing/2014/main" val="3779811971"/>
                    </a:ext>
                  </a:extLst>
                </a:gridCol>
                <a:gridCol w="1335367">
                  <a:extLst>
                    <a:ext uri="{9D8B030D-6E8A-4147-A177-3AD203B41FA5}">
                      <a16:colId xmlns:a16="http://schemas.microsoft.com/office/drawing/2014/main" val="1633646310"/>
                    </a:ext>
                  </a:extLst>
                </a:gridCol>
              </a:tblGrid>
              <a:tr h="1404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관악구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200" dirty="0">
                          <a:ln>
                            <a:solidFill>
                              <a:schemeClr val="bg1">
                                <a:alpha val="1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주한영국대사관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50179"/>
                  </a:ext>
                </a:extLst>
              </a:tr>
            </a:tbl>
          </a:graphicData>
        </a:graphic>
      </p:graphicFrame>
      <p:sp>
        <p:nvSpPr>
          <p:cNvPr id="57" name="직사각형 56">
            <a:extLst>
              <a:ext uri="{FF2B5EF4-FFF2-40B4-BE49-F238E27FC236}">
                <a16:creationId xmlns:a16="http://schemas.microsoft.com/office/drawing/2014/main" id="{41078600-CFC6-4B2B-9DC7-81FE30EC697A}"/>
              </a:ext>
            </a:extLst>
          </p:cNvPr>
          <p:cNvSpPr/>
          <p:nvPr/>
        </p:nvSpPr>
        <p:spPr>
          <a:xfrm>
            <a:off x="7887026" y="5706537"/>
            <a:ext cx="1278889" cy="44414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A32575D-8D1D-4350-9A28-BE07FA1989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58041" y="5767534"/>
            <a:ext cx="911441" cy="347554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https://search.pstatic.net/sunny/?src=https%3A%2F%2Fic-cdn.flipboard.com%2Fedaily.co.kr%2Fd7097f1ebf54f9d366edf8bc56902314ba3f6735%2F_large.png&amp;type=sc960_832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30151" r="11990" b="30655"/>
          <a:stretch/>
        </p:blipFill>
        <p:spPr bwMode="auto">
          <a:xfrm>
            <a:off x="8076251" y="3465342"/>
            <a:ext cx="971034" cy="2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rch.pstatic.net/common/?src=http%3A%2F%2Fblogfiles.naver.net%2F20150513_234%2Fleecyhs_1431498768067XabOl_JPEG%2F150513_%25C7%25EC%25B7%25B2%25B5%25E5%25B0%25E6%25C1%25A62.jpg&amp;type=sc960_83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5902" r="7223" b="64287"/>
          <a:stretch/>
        </p:blipFill>
        <p:spPr bwMode="auto">
          <a:xfrm>
            <a:off x="9234649" y="3440926"/>
            <a:ext cx="909474" cy="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부산광역시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36" y="2034981"/>
            <a:ext cx="1047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2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DB032"/>
        </a:solidFill>
        <a:ln w="63500">
          <a:noFill/>
        </a:ln>
      </a:spPr>
      <a:bodyPr rtlCol="0" anchor="ctr"/>
      <a:lstStyle>
        <a:defPPr algn="ctr">
          <a:defRPr sz="1400" b="1" dirty="0">
            <a:ln w="6350">
              <a:solidFill>
                <a:srgbClr val="4D4D4D">
                  <a:alpha val="1000"/>
                </a:srgbClr>
              </a:solidFill>
            </a:ln>
            <a:solidFill>
              <a:schemeClr val="tx1">
                <a:lumMod val="75000"/>
                <a:lumOff val="25000"/>
              </a:schemeClr>
            </a:solidFill>
            <a:latin typeface="나눔바른고딕" pitchFamily="50" charset="-127"/>
            <a:ea typeface="나눔바른고딕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4317</TotalTime>
  <Words>2217</Words>
  <Application>Microsoft Office PowerPoint</Application>
  <PresentationFormat>와이드스크린</PresentationFormat>
  <Paragraphs>643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8" baseType="lpstr">
      <vt:lpstr>나눔바른고딕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docc-0945</cp:lastModifiedBy>
  <cp:revision>536</cp:revision>
  <dcterms:created xsi:type="dcterms:W3CDTF">2020-02-25T01:09:43Z</dcterms:created>
  <dcterms:modified xsi:type="dcterms:W3CDTF">2023-12-01T02:32:53Z</dcterms:modified>
</cp:coreProperties>
</file>