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03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729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4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92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34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57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39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69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486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32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571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78D0-2272-4A80-B527-609F2CC361E7}" type="datetimeFigureOut">
              <a:rPr lang="ko-KR" altLang="en-US" smtClean="0"/>
              <a:t>2022-03-24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AA301-C954-42A7-B9E5-ECA8DC2131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810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1C59386-11EA-4048-B97B-12E3DEF1B8B1}"/>
              </a:ext>
            </a:extLst>
          </p:cNvPr>
          <p:cNvSpPr txBox="1"/>
          <p:nvPr/>
        </p:nvSpPr>
        <p:spPr>
          <a:xfrm>
            <a:off x="3036523" y="1484784"/>
            <a:ext cx="3070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A884A9-79E0-4B72-B25A-C5D92B18234B}"/>
              </a:ext>
            </a:extLst>
          </p:cNvPr>
          <p:cNvSpPr txBox="1"/>
          <p:nvPr/>
        </p:nvSpPr>
        <p:spPr>
          <a:xfrm>
            <a:off x="2209816" y="2924944"/>
            <a:ext cx="47243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218" y="4619902"/>
            <a:ext cx="3611563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96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23359" y="795075"/>
            <a:ext cx="3810002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6.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 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Q&amp;A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190500" y="877009"/>
            <a:ext cx="7530754" cy="230425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1"/>
            <a:endParaRPr lang="ko-KR" altLang="en-US" sz="1600" dirty="0"/>
          </a:p>
          <a:p>
            <a:pPr marL="6127" indent="0" fontAlgn="base" latinLnBrk="1">
              <a:buNone/>
            </a:pPr>
            <a:r>
              <a:rPr lang="en-US" altLang="ko-KR" sz="1600" dirty="0"/>
              <a:t>4. </a:t>
            </a:r>
            <a:r>
              <a:rPr lang="ko-KR" altLang="en-US" sz="1600" dirty="0"/>
              <a:t>재생이 안돼요 </a:t>
            </a:r>
            <a:r>
              <a:rPr lang="en-US" altLang="ko-KR" sz="1600" dirty="0"/>
              <a:t>/ </a:t>
            </a:r>
            <a:r>
              <a:rPr lang="ko-KR" altLang="en-US" sz="1600" dirty="0" err="1"/>
              <a:t>진도율</a:t>
            </a:r>
            <a:r>
              <a:rPr lang="ko-KR" altLang="en-US" sz="1600" dirty="0"/>
              <a:t> 반영이 안돼요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문제가 </a:t>
            </a:r>
            <a:r>
              <a:rPr lang="ko-KR" altLang="en-US" sz="1600" dirty="0"/>
              <a:t>지속적으로 발생하는 경우 수강과정 명을 실습 담당자에게 남겨주세요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marL="6127" lvl="0" indent="0" fontAlgn="base" latinLnBrk="1">
              <a:buNone/>
            </a:pPr>
            <a:r>
              <a:rPr lang="en-US" altLang="ko-KR" sz="1600" dirty="0"/>
              <a:t>-</a:t>
            </a:r>
            <a:r>
              <a:rPr lang="ko-KR" altLang="en-US" sz="1600" dirty="0" smtClean="0"/>
              <a:t>사이버교육을 </a:t>
            </a:r>
            <a:r>
              <a:rPr lang="ko-KR" altLang="en-US" sz="1600" dirty="0"/>
              <a:t>켜둔 채 장시간 방치하면 세션이 끊기고</a:t>
            </a:r>
            <a:r>
              <a:rPr lang="en-US" altLang="ko-KR" sz="1600" dirty="0"/>
              <a:t>,</a:t>
            </a:r>
            <a:endParaRPr lang="ko-KR" altLang="en-US" sz="1600" dirty="0"/>
          </a:p>
          <a:p>
            <a:pPr marL="6127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세션이 </a:t>
            </a:r>
            <a:r>
              <a:rPr lang="ko-KR" altLang="en-US" sz="1600" dirty="0"/>
              <a:t>끊긴 뒤에는 교육 </a:t>
            </a:r>
            <a:r>
              <a:rPr lang="ko-KR" altLang="en-US" sz="1600" dirty="0" err="1"/>
              <a:t>진도율이</a:t>
            </a:r>
            <a:r>
              <a:rPr lang="ko-KR" altLang="en-US" sz="1600" dirty="0"/>
              <a:t> 반영되지 않습니다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한번 </a:t>
            </a:r>
            <a:r>
              <a:rPr lang="ko-KR" altLang="en-US" sz="1600" dirty="0"/>
              <a:t>시작한 강의는 끝까지 들어주셔야 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-2</a:t>
            </a:r>
            <a:r>
              <a:rPr lang="ko-KR" altLang="en-US" sz="1600" dirty="0"/>
              <a:t>배속 강의 수강 안됩니다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fontAlgn="base" latinLnBrk="1"/>
            <a:endParaRPr lang="ko-KR" altLang="en-US" sz="16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87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23359" y="795075"/>
            <a:ext cx="3810002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6.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 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Q&amp;A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34076" y="1268760"/>
            <a:ext cx="7530754" cy="1048409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 fontAlgn="base" latinLnBrk="1">
              <a:buNone/>
            </a:pPr>
            <a:r>
              <a:rPr lang="en-US" altLang="ko-KR" sz="1600" dirty="0" smtClean="0"/>
              <a:t>5</a:t>
            </a:r>
            <a:r>
              <a:rPr lang="en-US" altLang="ko-KR" sz="1600" dirty="0"/>
              <a:t>. </a:t>
            </a:r>
            <a:r>
              <a:rPr lang="ko-KR" altLang="en-US" sz="1600" dirty="0"/>
              <a:t>간접실습을 마치면 어떻게 해야 하나요</a:t>
            </a:r>
            <a:r>
              <a:rPr lang="en-US" altLang="ko-KR" sz="1600" dirty="0"/>
              <a:t>?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최종적으로 </a:t>
            </a:r>
            <a:r>
              <a:rPr lang="ko-KR" altLang="en-US" sz="1600" dirty="0"/>
              <a:t>사이버교육을 시청한 후 목차 맨 하단에 보면 수료증인쇄 버튼이 있습니다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수료증 </a:t>
            </a:r>
            <a:r>
              <a:rPr lang="ko-KR" altLang="en-US" sz="1600" dirty="0"/>
              <a:t>발급 후 본교로 등기우편 </a:t>
            </a:r>
            <a:r>
              <a:rPr lang="ko-KR" altLang="en-US" sz="1600" dirty="0" err="1"/>
              <a:t>발송해야합니다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indent="0" fontAlgn="base" latinLnBrk="1">
              <a:buNone/>
            </a:pPr>
            <a:r>
              <a:rPr lang="en-US" altLang="ko-KR" sz="1600" dirty="0"/>
              <a:t>- </a:t>
            </a:r>
            <a:r>
              <a:rPr lang="ko-KR" altLang="en-US" sz="1600" dirty="0"/>
              <a:t>선택한 과정의 총 교육시간이 </a:t>
            </a:r>
            <a:r>
              <a:rPr lang="en-US" altLang="ko-KR" sz="1600" dirty="0"/>
              <a:t>40</a:t>
            </a:r>
            <a:r>
              <a:rPr lang="ko-KR" altLang="en-US" sz="1600" dirty="0"/>
              <a:t>시간</a:t>
            </a:r>
            <a:r>
              <a:rPr lang="en-US" altLang="ko-KR" sz="1600" dirty="0"/>
              <a:t>/80</a:t>
            </a:r>
            <a:r>
              <a:rPr lang="ko-KR" altLang="en-US" sz="1600" dirty="0"/>
              <a:t>시간이 </a:t>
            </a:r>
            <a:r>
              <a:rPr lang="ko-KR" altLang="en-US" sz="1600" dirty="0" err="1"/>
              <a:t>되어야합니다</a:t>
            </a:r>
            <a:r>
              <a:rPr lang="en-US" altLang="ko-KR" sz="1600" dirty="0"/>
              <a:t>. (</a:t>
            </a:r>
            <a:r>
              <a:rPr lang="ko-KR" altLang="en-US" sz="1600" dirty="0"/>
              <a:t>수료증 출력 시 표기됨</a:t>
            </a:r>
            <a:r>
              <a:rPr lang="en-US" altLang="ko-KR" sz="1600" dirty="0"/>
              <a:t>/</a:t>
            </a:r>
            <a:r>
              <a:rPr lang="ko-KR" altLang="en-US" sz="1600" dirty="0"/>
              <a:t>초과된 시간도 가능</a:t>
            </a:r>
            <a:r>
              <a:rPr lang="en-US" altLang="ko-KR" sz="1600" dirty="0"/>
              <a:t>.)</a:t>
            </a:r>
            <a:endParaRPr lang="ko-KR" altLang="en-US" sz="1600" dirty="0"/>
          </a:p>
          <a:p>
            <a:pPr marL="6127" indent="0" fontAlgn="base" latinLnBrk="1">
              <a:buNone/>
            </a:pPr>
            <a:endParaRPr lang="ko-KR" altLang="en-US" sz="16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1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37237" y="1196752"/>
            <a:ext cx="8583235" cy="4464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ko-KR" sz="2000" b="1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7" name="Picture 2" descr="C:\Users\smj\Desktop\간접실습 ~~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19"/>
            <a:ext cx="8526440" cy="564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직사각형 8"/>
          <p:cNvSpPr/>
          <p:nvPr/>
        </p:nvSpPr>
        <p:spPr>
          <a:xfrm>
            <a:off x="5040052" y="4509120"/>
            <a:ext cx="936104" cy="720080"/>
          </a:xfrm>
          <a:prstGeom prst="rect">
            <a:avLst/>
          </a:prstGeom>
          <a:noFill/>
          <a:ln w="127000">
            <a:solidFill>
              <a:srgbClr val="F3B8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7020272" y="3840007"/>
            <a:ext cx="1845181" cy="1487089"/>
          </a:xfrm>
          <a:prstGeom prst="rect">
            <a:avLst/>
          </a:prstGeom>
          <a:noFill/>
          <a:ln w="1270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868144" y="3804185"/>
            <a:ext cx="7200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진도율</a:t>
            </a:r>
            <a:endParaRPr lang="en-US" altLang="ko-KR" sz="11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sz="11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100%</a:t>
            </a:r>
          </a:p>
          <a:p>
            <a:pPr algn="ctr"/>
            <a:r>
              <a:rPr lang="ko-KR" altLang="en-US" sz="11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확인</a:t>
            </a:r>
            <a:endParaRPr lang="ko-KR" altLang="en-US" sz="11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761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37237" y="1052738"/>
            <a:ext cx="8583235" cy="4464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ko-KR" sz="2000" b="1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6733" y="1227524"/>
            <a:ext cx="85832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0">
              <a:buNone/>
            </a:pPr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7. </a:t>
            </a:r>
            <a:r>
              <a:rPr lang="ko-KR" altLang="en-US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실습서류 제출</a:t>
            </a:r>
            <a:endParaRPr lang="en-US" altLang="ko-KR" sz="2000" b="1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16000" lvl="1" indent="0">
              <a:buNone/>
            </a:pP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lang="en-US" altLang="ko-KR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기관작성서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류</a:t>
            </a:r>
            <a:endParaRPr lang="en-US" altLang="ko-KR" sz="2000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06126" lvl="2" indent="-342900">
              <a:buFontTx/>
              <a:buChar char="-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확인서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출근부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평가서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06126" lvl="2" indent="-342900">
              <a:buFont typeface="Wingdings"/>
              <a:buChar char="Ø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무조건 원본으로 등기우편발송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!!!!</a:t>
            </a:r>
          </a:p>
          <a:p>
            <a:pPr marL="463226" lvl="2"/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서울시 중랑구 망우로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353, C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동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9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층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한국열린사이버대학교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사회복지학과 현장실습담당자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앞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우편번호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02087) </a:t>
            </a:r>
          </a:p>
          <a:p>
            <a:pPr marL="806126" lvl="2" indent="-342900">
              <a:buFont typeface="Wingdings"/>
              <a:buChar char="Ø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이수자는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간접실습 수료증 인쇄 후 수료증 등기우편 발송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63226" lvl="2"/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16000" lvl="1" indent="0"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</a:t>
            </a:r>
            <a:r>
              <a:rPr lang="en-US" altLang="ko-KR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실습생작성서류</a:t>
            </a:r>
            <a:endParaRPr lang="en-US" altLang="ko-KR" sz="2000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06126" lvl="2" indent="-342900">
              <a:buFontTx/>
              <a:buChar char="-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분석보고서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중간평가서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종결평가서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일지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서약서</a:t>
            </a:r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06126" lvl="2" indent="-342900">
              <a:buFont typeface="Wingdings"/>
              <a:buChar char="Ø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사이버강의실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과제제출란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한 파일로 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압축하여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제출</a:t>
            </a:r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06126" lvl="2" indent="-342900">
              <a:buFont typeface="Wingdings"/>
              <a:buChar char="Ø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일지에 사진 첨부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X</a:t>
            </a: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476248" y="5363703"/>
            <a:ext cx="8344224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&gt;&gt;&gt; 22.06.03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까지  모든 서류 제출해야 함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04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0" y="815329"/>
            <a:ext cx="8583235" cy="5205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1.</a:t>
            </a:r>
            <a:r>
              <a:rPr lang="ko-KR" altLang="en-US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실습생 자격요건</a:t>
            </a:r>
            <a:endParaRPr lang="en-US" altLang="ko-KR" sz="2000" b="1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l"/>
            <a:endParaRPr lang="ko-KR" altLang="en-US" sz="2000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 대상자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실습선수조건에 충족한 </a:t>
            </a:r>
            <a:r>
              <a:rPr lang="en-US" altLang="ko-KR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학년 또는 </a:t>
            </a:r>
            <a:r>
              <a:rPr lang="en-US" altLang="ko-KR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학년</a:t>
            </a:r>
            <a:endParaRPr lang="en-US" altLang="ko-KR" sz="2000" u="sng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실습선수조건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아래의 과목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전공필수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중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개 과목 이상을 이수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사회복지기초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사회복지학개론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인간행동과사회환경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사회복지조사론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사회복지실천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사회복지실천론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사회복지실천기술론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지역사회복지론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사회복지정책과 제도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사회복지정책론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사회복지행정론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사회복지법제와실천</a:t>
            </a:r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en-US" altLang="ko-KR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2.</a:t>
            </a: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실습시간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120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 160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</a:t>
            </a:r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en-US" altLang="ko-KR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3.</a:t>
            </a: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실습기관 선정기준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보건복지부장관의 승인을 받은 기관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※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한국사회복지사협회 자격관리센터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(http://lic.welfare.net)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공지사항 참고</a:t>
            </a:r>
            <a:endParaRPr lang="ko-KR" altLang="en-US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05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7573" y="817165"/>
            <a:ext cx="8583235" cy="4464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20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4.</a:t>
            </a:r>
            <a:r>
              <a:rPr lang="ko-KR" altLang="en-US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실습신청방법</a:t>
            </a:r>
          </a:p>
          <a:p>
            <a:pPr lvl="1"/>
            <a:r>
              <a:rPr lang="ko-KR" altLang="en-US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실습신청서와 실습생소개서는 실습하기 전 </a:t>
            </a:r>
            <a:r>
              <a:rPr lang="en-US" altLang="ko-KR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주전에 </a:t>
            </a:r>
            <a:r>
              <a:rPr lang="en-US" altLang="ko-KR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실습신청게시판</a:t>
            </a:r>
            <a:r>
              <a:rPr lang="en-US" altLang="ko-KR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20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 온라인상에서 직접작성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한다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이것을 토대로 실습기관에 실습의뢰 공문 발송 진행함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/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실습신청서를 작성하면 맨 하단에 “확인대기”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로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표시된다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lvl="1"/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학교에서 확인 후 “실습승인”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으로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표시가 변경되면 실습생은 실습을 진행할 수 있다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lvl="1"/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/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‘”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공문발송“으로 변경되면 실습기관의 실습지도자에게 공문이 발송되며 실습을 진행할 수 있다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25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37237" y="1196752"/>
            <a:ext cx="8583235" cy="4464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+mj-lt"/>
              <a:buAutoNum type="arabicPeriod" startAt="5"/>
            </a:pPr>
            <a:r>
              <a:rPr lang="ko-KR" altLang="en-US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사회복지현장실습의 기준</a:t>
            </a:r>
            <a:endParaRPr lang="en-US" altLang="ko-KR" sz="2000" b="1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16000" lvl="1" indent="0">
              <a:buNone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실습 기관</a:t>
            </a:r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920426" lvl="2" indent="-457200">
              <a:buAutoNum type="arabicParenR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기관실습 시간은 직접실습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간접실습을 포함하여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120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이상으로 할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920426" lvl="2" indent="-457200">
              <a:buAutoNum type="arabicParenR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기관실습 실시기관은 다음의 요건을 모두 갖추었을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558000" lvl="3" indent="0">
              <a:buNone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가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사회복지사업을 수행하는 기관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법인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시설 또는 단체일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558000" lvl="3" indent="0">
              <a:buNone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나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보건복지부장관으로부터 선정되었을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558000" lvl="3" indent="0">
              <a:buNone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다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다음의 요건을 모두 갖춘 기관실습 지도자가 </a:t>
            </a:r>
            <a:r>
              <a:rPr lang="en-US" altLang="ko-KR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명 이상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상근할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558000" lvl="3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	(1)  1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급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자격증을 취득한 이후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년 이상의 사회복지사업 실무경험이 있거나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급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사회복지사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자격증을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취득한 이후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년 이상의 사회복지사업 실무경험이 있을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558000" lvl="3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	(2) 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기관실습이 실시되는 연도의 전년도에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이상의 보수교육을 받았을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920426" lvl="2" indent="-457200">
              <a:buAutoNum type="arabicParenR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기관실습 지도자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명이 동시에 지도할 수 있는 학생 수는 </a:t>
            </a:r>
            <a:r>
              <a:rPr lang="en-US" altLang="ko-KR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명 이내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29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37237" y="1196752"/>
            <a:ext cx="8583235" cy="4464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ko-KR" sz="2000" b="1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66733" y="1227524"/>
            <a:ext cx="85832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5"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사회복지현장실습의 기준</a:t>
            </a:r>
            <a:endParaRPr lang="en-US" altLang="ko-KR" sz="2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16000" lvl="1" indent="0"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</a:t>
            </a:r>
            <a:r>
              <a:rPr lang="en-US" altLang="ko-KR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실습세미나</a:t>
            </a:r>
            <a:endParaRPr lang="en-US" altLang="ko-KR" sz="2000" dirty="0" smtClean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920426" lvl="2" indent="-457200">
              <a:buAutoNum type="arabicParenR"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회당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이상의 실습세미나를 총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15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회 이상 실시할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 경우 정보통신망을 이용한 온라인 교육을 실시하는 교육기관의 실습세미나에는 </a:t>
            </a: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비대면 방식의 세미나가 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총 </a:t>
            </a:r>
            <a:r>
              <a:rPr lang="en-US" altLang="ko-KR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회 이상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포함되어야 한다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en-US" altLang="ko-KR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주 </a:t>
            </a:r>
            <a:r>
              <a:rPr lang="en-US" altLang="ko-KR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회</a:t>
            </a:r>
            <a:r>
              <a:rPr lang="en-US" altLang="ko-KR" sz="2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2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920426" lvl="2" indent="-457200">
              <a:buAutoNum type="arabicParenR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학사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석사 또는 박사 학위 중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개 이상의 학위를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전공으로 취득한 사람으로서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년 이상의 </a:t>
            </a:r>
            <a:r>
              <a:rPr lang="ko-KR" altLang="en-US" sz="20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사회복지학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교육경험 또는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년 이상의 사회복지사업 실무경험이 있는 교수가 지도할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920426" lvl="2" indent="-457200">
              <a:buAutoNum type="arabicParenR"/>
            </a:pP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한 세미나에 참여하는 학생 수는 </a:t>
            </a:r>
            <a:r>
              <a:rPr lang="en-US" altLang="ko-KR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30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명 이내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 것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463226" lvl="2" indent="0">
              <a:buNone/>
            </a:pPr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16000" lvl="1" indent="0"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lang="en-US" altLang="ko-KR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기관실습 지도자가 부여한 평가점수와 실습세미나 교수가 부여한 평가점수를 합산한 최종 평가점수를 실습세미나 교수가 부여한다</a:t>
            </a:r>
            <a:r>
              <a:rPr lang="en-US" altLang="ko-KR" sz="20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20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81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383458" y="908720"/>
            <a:ext cx="3810002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6.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xmlns="" id="{D2C554EB-3A45-4EA1-BBD8-4E301B18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426216"/>
              </p:ext>
            </p:extLst>
          </p:nvPr>
        </p:nvGraphicFramePr>
        <p:xfrm>
          <a:off x="377476" y="1503806"/>
          <a:ext cx="8472491" cy="1349130"/>
        </p:xfrm>
        <a:graphic>
          <a:graphicData uri="http://schemas.openxmlformats.org/drawingml/2006/table">
            <a:tbl>
              <a:tblPr/>
              <a:tblGrid>
                <a:gridCol w="1159663">
                  <a:extLst>
                    <a:ext uri="{9D8B030D-6E8A-4147-A177-3AD203B41FA5}">
                      <a16:colId xmlns:a16="http://schemas.microsoft.com/office/drawing/2014/main" xmlns="" val="144838187"/>
                    </a:ext>
                  </a:extLst>
                </a:gridCol>
                <a:gridCol w="7312828">
                  <a:extLst>
                    <a:ext uri="{9D8B030D-6E8A-4147-A177-3AD203B41FA5}">
                      <a16:colId xmlns:a16="http://schemas.microsoft.com/office/drawing/2014/main" xmlns="" val="2046957282"/>
                    </a:ext>
                  </a:extLst>
                </a:gridCol>
              </a:tblGrid>
              <a:tr h="6399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120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EEF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직접실습  </a:t>
                      </a:r>
                      <a:r>
                        <a:rPr lang="en-US" altLang="ko-KR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80</a:t>
                      </a:r>
                      <a:r>
                        <a:rPr lang="ko-KR" altLang="en-US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 </a:t>
                      </a:r>
                      <a:r>
                        <a:rPr lang="en-US" altLang="ko-KR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+</a:t>
                      </a:r>
                      <a:r>
                        <a:rPr lang="ko-KR" altLang="en-US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간접실습 </a:t>
                      </a:r>
                      <a:r>
                        <a:rPr lang="en-US" altLang="ko-KR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40</a:t>
                      </a:r>
                      <a:r>
                        <a:rPr lang="ko-KR" altLang="en-US" sz="18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3043608"/>
                  </a:ext>
                </a:extLst>
              </a:tr>
              <a:tr h="70916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160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EEF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0" indent="-127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직접실습  </a:t>
                      </a:r>
                      <a:r>
                        <a:rPr lang="en-US" altLang="ko-KR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80</a:t>
                      </a:r>
                      <a:r>
                        <a:rPr lang="ko-KR" altLang="en-US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 </a:t>
                      </a:r>
                      <a:r>
                        <a:rPr lang="en-US" altLang="ko-KR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+ </a:t>
                      </a:r>
                      <a:r>
                        <a:rPr lang="ko-KR" altLang="en-US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간접실습 </a:t>
                      </a:r>
                      <a:r>
                        <a:rPr lang="en-US" altLang="ko-KR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80</a:t>
                      </a:r>
                      <a:r>
                        <a:rPr lang="ko-KR" altLang="en-US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 </a:t>
                      </a:r>
                      <a:r>
                        <a:rPr lang="en-US" altLang="ko-KR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+</a:t>
                      </a:r>
                      <a:r>
                        <a:rPr lang="ko-KR" altLang="en-US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세미나  </a:t>
                      </a:r>
                      <a:r>
                        <a:rPr lang="en-US" altLang="ko-KR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r>
                        <a:rPr lang="ko-KR" altLang="en-US" sz="1800" i="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 참석</a:t>
                      </a:r>
                      <a:endParaRPr lang="ko-KR" altLang="en-US" sz="1800" i="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8231667"/>
                  </a:ext>
                </a:extLst>
              </a:tr>
            </a:tbl>
          </a:graphicData>
        </a:graphic>
      </p:graphicFrame>
      <p:sp>
        <p:nvSpPr>
          <p:cNvPr id="11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32555" y="3101601"/>
            <a:ext cx="8817413" cy="332377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426" lvl="2" indent="-457200">
              <a:buAutoNum type="arabicParenR"/>
            </a:pP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간접실습도 실습교육으로 직접실습과 간접실습을 병행하여 진행할 때 합쳐서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이하로 하여야 함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920426" lvl="2" indent="-457200">
              <a:buAutoNum type="arabicParenR"/>
            </a:pP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간접실습만 진행하는 경우에도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1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이상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이하로 진행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63226" lvl="2" indent="0">
              <a:buNone/>
            </a:pPr>
            <a:r>
              <a:rPr lang="ko-KR" altLang="en-US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★ </a:t>
            </a:r>
            <a:r>
              <a:rPr lang="ko-KR" altLang="en-US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직접실습</a:t>
            </a:r>
            <a:r>
              <a:rPr lang="en-US" altLang="ko-KR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+</a:t>
            </a:r>
            <a:r>
              <a:rPr lang="ko-KR" altLang="en-US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간접실습이 </a:t>
            </a:r>
            <a:r>
              <a:rPr lang="en-US" altLang="ko-KR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 </a:t>
            </a:r>
            <a:r>
              <a:rPr lang="en-US" altLang="ko-KR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ko-KR" altLang="en-US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시간 초과한 경우</a:t>
            </a:r>
            <a:r>
              <a:rPr lang="en-US" altLang="ko-KR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자격증 발급 불가</a:t>
            </a:r>
            <a:endParaRPr lang="en-US" altLang="ko-KR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63226" lvl="2" indent="0">
              <a:buNone/>
            </a:pP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예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직접실습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+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&gt;&gt;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가능</a:t>
            </a:r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63226" lvl="2" indent="0">
              <a:buNone/>
            </a:pP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직접실습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+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시간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&gt;&gt;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불가능</a:t>
            </a:r>
            <a:endParaRPr lang="en-US" altLang="ko-KR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63226" lvl="2" indent="0">
              <a:buNone/>
            </a:pP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수강시간 기준 확인은 본인이 직접 확인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!!&gt;&gt;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학과에서 확인 </a:t>
            </a:r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X</a:t>
            </a:r>
          </a:p>
          <a:p>
            <a:pPr marL="463226" lvl="2" indent="0">
              <a:buNone/>
            </a:pPr>
            <a:endParaRPr lang="en-US" altLang="ko-KR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80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23359" y="795075"/>
            <a:ext cx="3810002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6.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637185448" descr="EMB000045400a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14" y="1196752"/>
            <a:ext cx="7776864" cy="146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353614" y="2664378"/>
            <a:ext cx="7530754" cy="476590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lvl="0" indent="0" fontAlgn="base" latinLnBrk="1">
              <a:buNone/>
            </a:pPr>
            <a:r>
              <a:rPr lang="ko-KR" altLang="en-US" sz="15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★수강시작 </a:t>
            </a:r>
            <a:r>
              <a:rPr lang="en-US" altLang="ko-KR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수강종료 날짜가 동일</a:t>
            </a:r>
            <a:r>
              <a:rPr lang="en-US" altLang="ko-KR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500" u="sng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진도율</a:t>
            </a:r>
            <a:r>
              <a:rPr lang="ko-KR" altLang="en-US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100%</a:t>
            </a:r>
            <a:r>
              <a:rPr lang="ko-KR" altLang="en-US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 되어야 함</a:t>
            </a:r>
            <a:r>
              <a:rPr lang="en-US" altLang="ko-KR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5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637163128" descr="EMB000045400ae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28122"/>
            <a:ext cx="7662934" cy="130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353614" y="4448051"/>
            <a:ext cx="8496354" cy="476590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lvl="0" indent="0" fontAlgn="base" latinLnBrk="1">
              <a:buNone/>
            </a:pPr>
            <a:r>
              <a:rPr lang="ko-KR" altLang="en-US" sz="1500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★수강시작 </a:t>
            </a:r>
            <a:r>
              <a:rPr lang="en-US" altLang="ko-KR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수강종료 날짜가 다를 경우 수강시간에서 제외되므로 꼭 학습종료버튼을 클릭하고 </a:t>
            </a:r>
            <a:r>
              <a:rPr lang="ko-KR" altLang="en-US" sz="1500" u="sng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진도율을</a:t>
            </a:r>
            <a:r>
              <a:rPr lang="ko-KR" altLang="en-US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확인해야 함</a:t>
            </a:r>
            <a:r>
              <a:rPr lang="en-US" altLang="ko-KR" sz="1500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5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02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23359" y="795075"/>
            <a:ext cx="3810002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6.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 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Q&amp;A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7984" y="1268760"/>
            <a:ext cx="7530754" cy="302433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1"/>
            <a:r>
              <a:rPr lang="ko-KR" altLang="en-US" sz="1600" dirty="0" smtClean="0"/>
              <a:t>사이버교육과정 </a:t>
            </a:r>
            <a:r>
              <a:rPr lang="en-US" altLang="ko-KR" sz="1600" dirty="0"/>
              <a:t>92</a:t>
            </a:r>
            <a:r>
              <a:rPr lang="ko-KR" altLang="en-US" sz="1600" dirty="0"/>
              <a:t>개 中 어떤 교육과정을 </a:t>
            </a:r>
            <a:r>
              <a:rPr lang="ko-KR" altLang="en-US" sz="1600" dirty="0" err="1"/>
              <a:t>수강해야하나요</a:t>
            </a:r>
            <a:r>
              <a:rPr lang="en-US" altLang="ko-KR" sz="1600" dirty="0" smtClean="0"/>
              <a:t>?</a:t>
            </a:r>
            <a:endParaRPr lang="en-US" altLang="ko-KR" sz="1600" dirty="0"/>
          </a:p>
          <a:p>
            <a:pPr marL="6127" indent="0" fontAlgn="base" latinLnBrk="1">
              <a:buNone/>
            </a:pPr>
            <a:r>
              <a:rPr lang="en-US" altLang="ko-KR" sz="1600" dirty="0" smtClean="0"/>
              <a:t>-92</a:t>
            </a:r>
            <a:r>
              <a:rPr lang="ko-KR" altLang="en-US" sz="1600" dirty="0"/>
              <a:t>개 교육과정 중 수강하고 싶은 교육과정을 선택하면 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선택한 </a:t>
            </a:r>
            <a:r>
              <a:rPr lang="ko-KR" altLang="en-US" sz="1600" dirty="0"/>
              <a:t>교육시간이 총 </a:t>
            </a:r>
            <a:r>
              <a:rPr lang="en-US" altLang="ko-KR" sz="1600" dirty="0"/>
              <a:t>40</a:t>
            </a:r>
            <a:r>
              <a:rPr lang="ko-KR" altLang="en-US" sz="1600" dirty="0"/>
              <a:t>시간</a:t>
            </a:r>
            <a:r>
              <a:rPr lang="en-US" altLang="ko-KR" sz="1600" dirty="0"/>
              <a:t>/ 80</a:t>
            </a:r>
            <a:r>
              <a:rPr lang="ko-KR" altLang="en-US" sz="1600" dirty="0"/>
              <a:t>시간 이어야 하고</a:t>
            </a:r>
            <a:r>
              <a:rPr lang="en-US" altLang="ko-KR" sz="1600" dirty="0"/>
              <a:t>, </a:t>
            </a:r>
            <a:r>
              <a:rPr lang="ko-KR" altLang="en-US" sz="1600" dirty="0"/>
              <a:t>부득이한 경우 초과된 시간도 괜찮습니다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한번 </a:t>
            </a:r>
            <a:r>
              <a:rPr lang="ko-KR" altLang="en-US" sz="1600" dirty="0"/>
              <a:t>시작한 강의는 끝까지 들어주셔야 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학습 </a:t>
            </a:r>
            <a:r>
              <a:rPr lang="ko-KR" altLang="en-US" sz="1600" dirty="0" err="1"/>
              <a:t>진도율이</a:t>
            </a:r>
            <a:r>
              <a:rPr lang="ko-KR" altLang="en-US" sz="1600" dirty="0"/>
              <a:t> </a:t>
            </a:r>
            <a:r>
              <a:rPr lang="en-US" altLang="ko-KR" sz="1600" dirty="0"/>
              <a:t>100%</a:t>
            </a:r>
            <a:r>
              <a:rPr lang="ko-KR" altLang="en-US" sz="1600" dirty="0"/>
              <a:t>가 되지 않을 경우 추후에 나머지 수강을 하게 되면 수강시작일과 수강종료일이 다르게 표시됩니다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indent="0" fontAlgn="base" latinLnBrk="1">
              <a:buNone/>
            </a:pPr>
            <a:r>
              <a:rPr lang="en-US" altLang="ko-KR" sz="1600" dirty="0"/>
              <a:t>&gt;&gt; </a:t>
            </a:r>
            <a:r>
              <a:rPr lang="ko-KR" altLang="en-US" sz="1600" dirty="0"/>
              <a:t>날짜가 다를 경우 간접실습 수강시간에서 제외되므로 꼭 학습종료버튼을 클릭하고 </a:t>
            </a:r>
            <a:r>
              <a:rPr lang="ko-KR" altLang="en-US" sz="1600" dirty="0" err="1"/>
              <a:t>진도율</a:t>
            </a:r>
            <a:r>
              <a:rPr lang="ko-KR" altLang="en-US" sz="1600" dirty="0"/>
              <a:t> </a:t>
            </a:r>
            <a:r>
              <a:rPr lang="en-US" altLang="ko-KR" sz="1600" dirty="0"/>
              <a:t>100%</a:t>
            </a:r>
            <a:r>
              <a:rPr lang="ko-KR" altLang="en-US" sz="1600" dirty="0"/>
              <a:t>를 </a:t>
            </a:r>
            <a:r>
              <a:rPr lang="ko-KR" altLang="en-US" sz="1600" dirty="0" err="1"/>
              <a:t>확인해야합니다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32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/>
          <p:cNvSpPr/>
          <p:nvPr/>
        </p:nvSpPr>
        <p:spPr>
          <a:xfrm>
            <a:off x="107504" y="116631"/>
            <a:ext cx="8928992" cy="6624737"/>
          </a:xfrm>
          <a:prstGeom prst="frame">
            <a:avLst>
              <a:gd name="adj1" fmla="val 113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8" name="_x266714816">
            <a:extLst>
              <a:ext uri="{FF2B5EF4-FFF2-40B4-BE49-F238E27FC236}">
                <a16:creationId xmlns:a16="http://schemas.microsoft.com/office/drawing/2014/main" xmlns="" id="{44481EDA-C40F-4A0B-B145-1959A8DC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7"/>
            <a:ext cx="3341864" cy="40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6733" y="795075"/>
            <a:ext cx="8583235" cy="5679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텍스트 개체 틀 7">
            <a:extLst>
              <a:ext uri="{FF2B5EF4-FFF2-40B4-BE49-F238E27FC236}">
                <a16:creationId xmlns:a16="http://schemas.microsoft.com/office/drawing/2014/main" xmlns="" id="{E707AE31-E3D3-4B40-8127-0DB3F39E7583}"/>
              </a:ext>
            </a:extLst>
          </p:cNvPr>
          <p:cNvSpPr txBox="1">
            <a:spLocks/>
          </p:cNvSpPr>
          <p:nvPr/>
        </p:nvSpPr>
        <p:spPr>
          <a:xfrm>
            <a:off x="190500" y="270680"/>
            <a:ext cx="4381499" cy="524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사회복지현장실습</a:t>
            </a:r>
            <a:endParaRPr lang="ko-KR" altLang="en-US" dirty="0">
              <a:solidFill>
                <a:schemeClr val="tx2">
                  <a:lumMod val="60000"/>
                  <a:lumOff val="4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23359" y="795075"/>
            <a:ext cx="3810002" cy="595086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>
              <a:buNone/>
            </a:pP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6.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간접실습  </a:t>
            </a:r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Q&amp;A</a:t>
            </a:r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67984" y="1268760"/>
            <a:ext cx="7530754" cy="2016224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 fontAlgn="base" latinLnBrk="1">
              <a:buNone/>
            </a:pPr>
            <a:r>
              <a:rPr lang="en-US" altLang="ko-KR" sz="1600" dirty="0"/>
              <a:t>2. </a:t>
            </a:r>
            <a:r>
              <a:rPr lang="ko-KR" altLang="en-US" sz="1600" dirty="0"/>
              <a:t>수료증이 </a:t>
            </a:r>
            <a:r>
              <a:rPr lang="ko-KR" altLang="en-US" sz="1600" dirty="0" err="1"/>
              <a:t>안나와요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</a:t>
            </a:r>
            <a:r>
              <a:rPr lang="ko-KR" altLang="en-US" sz="1600" dirty="0" smtClean="0"/>
              <a:t>사이버교육 </a:t>
            </a:r>
            <a:r>
              <a:rPr lang="ko-KR" altLang="en-US" sz="1600" dirty="0"/>
              <a:t>수료가 되기 위해서는 </a:t>
            </a:r>
            <a:r>
              <a:rPr lang="ko-KR" altLang="en-US" sz="1600" dirty="0" err="1"/>
              <a:t>진도율</a:t>
            </a:r>
            <a:r>
              <a:rPr lang="ko-KR" altLang="en-US" sz="1600" dirty="0"/>
              <a:t> </a:t>
            </a:r>
            <a:r>
              <a:rPr lang="en-US" altLang="ko-KR" sz="1600" dirty="0"/>
              <a:t>100%</a:t>
            </a:r>
            <a:r>
              <a:rPr lang="ko-KR" altLang="en-US" sz="1600" dirty="0"/>
              <a:t>가 되어야 합니다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marL="6127" lvl="0" indent="0" fontAlgn="base" latinLnBrk="1">
              <a:buNone/>
            </a:pPr>
            <a:r>
              <a:rPr lang="en-US" altLang="ko-KR" sz="1600" dirty="0"/>
              <a:t>-</a:t>
            </a:r>
            <a:r>
              <a:rPr lang="ko-KR" altLang="en-US" sz="1600" dirty="0" err="1" smtClean="0"/>
              <a:t>진도율이</a:t>
            </a:r>
            <a:r>
              <a:rPr lang="ko-KR" altLang="en-US" sz="1600" dirty="0" smtClean="0"/>
              <a:t> </a:t>
            </a:r>
            <a:r>
              <a:rPr lang="en-US" altLang="ko-KR" sz="1600" dirty="0"/>
              <a:t>100%</a:t>
            </a:r>
            <a:r>
              <a:rPr lang="ko-KR" altLang="en-US" sz="1600" dirty="0"/>
              <a:t>가 되기 위해서는 강의를 수강 후 학습종료버튼을 클릭하여야 합니다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96517" y="3634595"/>
            <a:ext cx="7530754" cy="2016224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 fontAlgn="base" latinLnBrk="1">
              <a:buNone/>
            </a:pPr>
            <a:endParaRPr lang="ko-KR" altLang="en-US" sz="1600" dirty="0"/>
          </a:p>
        </p:txBody>
      </p:sp>
      <p:sp>
        <p:nvSpPr>
          <p:cNvPr id="14" name="텍스트 개체 틀 6">
            <a:extLst>
              <a:ext uri="{FF2B5EF4-FFF2-40B4-BE49-F238E27FC236}">
                <a16:creationId xmlns:a16="http://schemas.microsoft.com/office/drawing/2014/main" xmlns="" id="{649DA641-AD0C-4E29-89E8-80D32E939FAD}"/>
              </a:ext>
            </a:extLst>
          </p:cNvPr>
          <p:cNvSpPr txBox="1">
            <a:spLocks/>
          </p:cNvSpPr>
          <p:nvPr/>
        </p:nvSpPr>
        <p:spPr>
          <a:xfrm>
            <a:off x="251520" y="3789040"/>
            <a:ext cx="7530754" cy="1440160"/>
          </a:xfrm>
          <a:prstGeom prst="rect">
            <a:avLst/>
          </a:prstGeom>
        </p:spPr>
        <p:txBody>
          <a:bodyPr lIns="50400" tIns="51009" rIns="51009" bIns="102019">
            <a:noAutofit/>
          </a:bodyPr>
          <a:lstStyle>
            <a:lvl1pPr marL="330127" indent="-324000" algn="l" defTabSz="1219170" rtl="0" eaLnBrk="1" fontAlgn="ctr" latinLnBrk="0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 sz="2200" b="1" kern="1200" spc="-13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540000" indent="-324000" algn="l" defTabSz="1219170" rtl="0" eaLnBrk="1" fontAlgn="ctr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+mj-ea"/>
              <a:buAutoNum type="circleNumDbPlain"/>
              <a:defRPr sz="21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87226" indent="-360000" algn="l" defTabSz="121917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A4A4A"/>
              </a:buClr>
              <a:buSzPct val="100000"/>
              <a:buFont typeface="Arial" panose="020B0604020202020204" pitchFamily="34" charset="0"/>
              <a:buChar char="•"/>
              <a:defRPr sz="20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3pPr>
            <a:lvl4pPr marL="882000" indent="-162000" algn="l" defTabSz="121917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4A4A4A"/>
              </a:buClr>
              <a:buFont typeface="Wingdings" panose="05000000000000000000" pitchFamily="2" charset="2"/>
              <a:buChar char="§"/>
              <a:defRPr sz="1900" b="1" kern="1200" spc="-130" baseline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lvl4pPr>
            <a:lvl5pPr marL="2743131" indent="-304792" algn="just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7" indent="0" fontAlgn="base" latinLnBrk="1">
              <a:buNone/>
            </a:pPr>
            <a:r>
              <a:rPr lang="en-US" altLang="ko-KR" sz="1600" dirty="0" smtClean="0"/>
              <a:t>3</a:t>
            </a:r>
            <a:r>
              <a:rPr lang="en-US" altLang="ko-KR" sz="1600" dirty="0"/>
              <a:t>. </a:t>
            </a:r>
            <a:r>
              <a:rPr lang="ko-KR" altLang="en-US" sz="1600" dirty="0" err="1"/>
              <a:t>모바일로도</a:t>
            </a:r>
            <a:r>
              <a:rPr lang="ko-KR" altLang="en-US" sz="1600" dirty="0"/>
              <a:t> 교육수강이 가능한가요</a:t>
            </a:r>
            <a:r>
              <a:rPr lang="en-US" altLang="ko-KR" sz="1600" dirty="0"/>
              <a:t>?</a:t>
            </a:r>
            <a:endParaRPr lang="ko-KR" altLang="en-US" sz="1600" dirty="0"/>
          </a:p>
          <a:p>
            <a:pPr marL="6127" lvl="0" indent="0" fontAlgn="base" latinLnBrk="1">
              <a:buNone/>
            </a:pPr>
            <a:r>
              <a:rPr lang="en-US" altLang="ko-KR" sz="1600" dirty="0" smtClean="0"/>
              <a:t>-PC</a:t>
            </a:r>
            <a:r>
              <a:rPr lang="ko-KR" altLang="en-US" sz="1600" dirty="0"/>
              <a:t>로만 수강이 가능합니다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marL="6127" indent="0" fontAlgn="base" latinLnBrk="1">
              <a:buNone/>
            </a:pP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907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767</Words>
  <Application>Microsoft Office PowerPoint</Application>
  <PresentationFormat>화면 슬라이드 쇼(4:3)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8</cp:revision>
  <dcterms:created xsi:type="dcterms:W3CDTF">2022-03-24T05:13:26Z</dcterms:created>
  <dcterms:modified xsi:type="dcterms:W3CDTF">2022-03-24T06:16:41Z</dcterms:modified>
</cp:coreProperties>
</file>