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3" r:id="rId3"/>
    <p:sldId id="267" r:id="rId4"/>
    <p:sldId id="257" r:id="rId5"/>
    <p:sldId id="258" r:id="rId6"/>
    <p:sldId id="259" r:id="rId7"/>
    <p:sldId id="260" r:id="rId8"/>
    <p:sldId id="261" r:id="rId9"/>
    <p:sldId id="262" r:id="rId10"/>
    <p:sldId id="264" r:id="rId11"/>
    <p:sldId id="265" r:id="rId12"/>
  </p:sldIdLst>
  <p:sldSz cx="9144000" cy="6858000" type="screen4x3"/>
  <p:notesSz cx="6797675" cy="99282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786" y="8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8648B-B5BA-4913-B37F-4D8C3F7BBA7A}" type="datetimeFigureOut">
              <a:rPr lang="ko-KR" altLang="en-US" smtClean="0"/>
              <a:t>2020-04-20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40010-781A-4EAE-B824-299F89FCA21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72396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8648B-B5BA-4913-B37F-4D8C3F7BBA7A}" type="datetimeFigureOut">
              <a:rPr lang="ko-KR" altLang="en-US" smtClean="0"/>
              <a:t>2020-04-20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40010-781A-4EAE-B824-299F89FCA21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4144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8648B-B5BA-4913-B37F-4D8C3F7BBA7A}" type="datetimeFigureOut">
              <a:rPr lang="ko-KR" altLang="en-US" smtClean="0"/>
              <a:t>2020-04-20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40010-781A-4EAE-B824-299F89FCA21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4873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8648B-B5BA-4913-B37F-4D8C3F7BBA7A}" type="datetimeFigureOut">
              <a:rPr lang="ko-KR" altLang="en-US" smtClean="0"/>
              <a:t>2020-04-20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40010-781A-4EAE-B824-299F89FCA21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2813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8648B-B5BA-4913-B37F-4D8C3F7BBA7A}" type="datetimeFigureOut">
              <a:rPr lang="ko-KR" altLang="en-US" smtClean="0"/>
              <a:t>2020-04-20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40010-781A-4EAE-B824-299F89FCA21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60779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8648B-B5BA-4913-B37F-4D8C3F7BBA7A}" type="datetimeFigureOut">
              <a:rPr lang="ko-KR" altLang="en-US" smtClean="0"/>
              <a:t>2020-04-20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40010-781A-4EAE-B824-299F89FCA21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60187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8648B-B5BA-4913-B37F-4D8C3F7BBA7A}" type="datetimeFigureOut">
              <a:rPr lang="ko-KR" altLang="en-US" smtClean="0"/>
              <a:t>2020-04-20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40010-781A-4EAE-B824-299F89FCA21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1614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8648B-B5BA-4913-B37F-4D8C3F7BBA7A}" type="datetimeFigureOut">
              <a:rPr lang="ko-KR" altLang="en-US" smtClean="0"/>
              <a:t>2020-04-20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40010-781A-4EAE-B824-299F89FCA21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14991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8648B-B5BA-4913-B37F-4D8C3F7BBA7A}" type="datetimeFigureOut">
              <a:rPr lang="ko-KR" altLang="en-US" smtClean="0"/>
              <a:t>2020-04-20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40010-781A-4EAE-B824-299F89FCA21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37328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8648B-B5BA-4913-B37F-4D8C3F7BBA7A}" type="datetimeFigureOut">
              <a:rPr lang="ko-KR" altLang="en-US" smtClean="0"/>
              <a:t>2020-04-20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40010-781A-4EAE-B824-299F89FCA21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20070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8648B-B5BA-4913-B37F-4D8C3F7BBA7A}" type="datetimeFigureOut">
              <a:rPr lang="ko-KR" altLang="en-US" smtClean="0"/>
              <a:t>2020-04-20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40010-781A-4EAE-B824-299F89FCA21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29282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A8648B-B5BA-4913-B37F-4D8C3F7BBA7A}" type="datetimeFigureOut">
              <a:rPr lang="ko-KR" altLang="en-US" smtClean="0"/>
              <a:t>2020-04-20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E40010-781A-4EAE-B824-299F89FCA21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52530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107504" y="44624"/>
            <a:ext cx="17763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>
                <a:solidFill>
                  <a:prstClr val="black"/>
                </a:solidFill>
              </a:rPr>
              <a:t>1. Approaching</a:t>
            </a:r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107504" y="548680"/>
            <a:ext cx="89289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200" dirty="0" smtClean="0">
                <a:solidFill>
                  <a:prstClr val="black"/>
                </a:solidFill>
                <a:latin typeface="바탕체"/>
                <a:ea typeface="바탕체"/>
              </a:rPr>
              <a:t>1. </a:t>
            </a:r>
            <a:r>
              <a:rPr lang="ko-KR" altLang="en-US" sz="1200" dirty="0" smtClean="0">
                <a:solidFill>
                  <a:prstClr val="black"/>
                </a:solidFill>
                <a:latin typeface="바탕체"/>
                <a:ea typeface="바탕체"/>
              </a:rPr>
              <a:t>대표님</a:t>
            </a:r>
            <a:r>
              <a:rPr lang="en-US" altLang="ko-KR" sz="1200" dirty="0">
                <a:solidFill>
                  <a:prstClr val="black"/>
                </a:solidFill>
                <a:latin typeface="바탕체"/>
                <a:ea typeface="바탕체"/>
              </a:rPr>
              <a:t>, </a:t>
            </a:r>
            <a:r>
              <a:rPr lang="ko-KR" altLang="en-US" sz="1200" dirty="0">
                <a:solidFill>
                  <a:prstClr val="black"/>
                </a:solidFill>
                <a:latin typeface="바탕체"/>
                <a:ea typeface="바탕체"/>
              </a:rPr>
              <a:t>국가는 지속적으로 세금을 강화하고 있다는 것을 잘 알고 계실 겁니다</a:t>
            </a:r>
            <a:r>
              <a:rPr lang="en-US" altLang="ko-KR" sz="1200" dirty="0">
                <a:solidFill>
                  <a:prstClr val="black"/>
                </a:solidFill>
                <a:latin typeface="바탕체"/>
                <a:ea typeface="바탕체"/>
              </a:rPr>
              <a:t>. </a:t>
            </a:r>
            <a:r>
              <a:rPr lang="ko-KR" altLang="en-US" sz="1200" dirty="0" smtClean="0">
                <a:solidFill>
                  <a:prstClr val="black"/>
                </a:solidFill>
                <a:latin typeface="바탕체"/>
                <a:ea typeface="바탕체"/>
              </a:rPr>
              <a:t>이번 대통령은 </a:t>
            </a:r>
            <a:r>
              <a:rPr lang="ko-KR" altLang="en-US" sz="1200" dirty="0">
                <a:solidFill>
                  <a:prstClr val="black"/>
                </a:solidFill>
                <a:latin typeface="바탕체"/>
                <a:ea typeface="바탕체"/>
              </a:rPr>
              <a:t>소득세율 </a:t>
            </a:r>
            <a:r>
              <a:rPr lang="en-US" altLang="ko-KR" sz="1200" dirty="0">
                <a:solidFill>
                  <a:prstClr val="black"/>
                </a:solidFill>
                <a:latin typeface="바탕체"/>
                <a:ea typeface="바탕체"/>
              </a:rPr>
              <a:t>5</a:t>
            </a:r>
            <a:r>
              <a:rPr lang="ko-KR" altLang="en-US" sz="1200" dirty="0" smtClean="0">
                <a:solidFill>
                  <a:prstClr val="black"/>
                </a:solidFill>
                <a:latin typeface="바탕체"/>
                <a:ea typeface="바탕체"/>
              </a:rPr>
              <a:t>억 </a:t>
            </a:r>
            <a:r>
              <a:rPr lang="ko-KR" altLang="en-US" sz="1200" dirty="0" err="1">
                <a:solidFill>
                  <a:prstClr val="black"/>
                </a:solidFill>
                <a:latin typeface="바탕체"/>
                <a:ea typeface="바탕체"/>
              </a:rPr>
              <a:t>초과분에</a:t>
            </a:r>
            <a:r>
              <a:rPr lang="ko-KR" altLang="en-US" sz="1200" dirty="0">
                <a:solidFill>
                  <a:prstClr val="black"/>
                </a:solidFill>
                <a:latin typeface="바탕체"/>
                <a:ea typeface="바탕체"/>
              </a:rPr>
              <a:t> </a:t>
            </a:r>
            <a:r>
              <a:rPr lang="en-US" altLang="ko-KR" sz="1200" dirty="0" smtClean="0">
                <a:solidFill>
                  <a:prstClr val="black"/>
                </a:solidFill>
                <a:latin typeface="바탕체"/>
                <a:ea typeface="바탕체"/>
              </a:rPr>
              <a:t>42%</a:t>
            </a:r>
            <a:r>
              <a:rPr lang="ko-KR" altLang="en-US" sz="1200" dirty="0">
                <a:solidFill>
                  <a:prstClr val="black"/>
                </a:solidFill>
                <a:latin typeface="바탕체"/>
                <a:ea typeface="바탕체"/>
              </a:rPr>
              <a:t>를 적용하겠다고 합니다</a:t>
            </a:r>
            <a:r>
              <a:rPr lang="en-US" altLang="ko-KR" sz="1200" dirty="0">
                <a:solidFill>
                  <a:prstClr val="black"/>
                </a:solidFill>
                <a:latin typeface="바탕체"/>
                <a:ea typeface="바탕체"/>
              </a:rPr>
              <a:t>. </a:t>
            </a:r>
            <a:r>
              <a:rPr lang="ko-KR" altLang="en-US" sz="1200" dirty="0">
                <a:solidFill>
                  <a:prstClr val="black"/>
                </a:solidFill>
                <a:latin typeface="바탕체"/>
                <a:ea typeface="바탕체"/>
              </a:rPr>
              <a:t>그럼 </a:t>
            </a:r>
            <a:r>
              <a:rPr lang="ko-KR" altLang="en-US" sz="1200" dirty="0" smtClean="0">
                <a:solidFill>
                  <a:prstClr val="black"/>
                </a:solidFill>
                <a:latin typeface="바탕체"/>
                <a:ea typeface="바탕체"/>
              </a:rPr>
              <a:t>지방세 포함 </a:t>
            </a:r>
            <a:r>
              <a:rPr lang="en-US" altLang="ko-KR" sz="1200" dirty="0" smtClean="0">
                <a:solidFill>
                  <a:prstClr val="black"/>
                </a:solidFill>
                <a:latin typeface="바탕체"/>
                <a:ea typeface="바탕체"/>
              </a:rPr>
              <a:t>46.2%</a:t>
            </a:r>
            <a:r>
              <a:rPr lang="ko-KR" altLang="en-US" sz="1200" dirty="0">
                <a:solidFill>
                  <a:prstClr val="black"/>
                </a:solidFill>
                <a:latin typeface="바탕체"/>
                <a:ea typeface="바탕체"/>
              </a:rPr>
              <a:t>가 됩니다</a:t>
            </a:r>
            <a:r>
              <a:rPr lang="en-US" altLang="ko-KR" sz="1200" dirty="0">
                <a:solidFill>
                  <a:prstClr val="black"/>
                </a:solidFill>
                <a:latin typeface="바탕체"/>
                <a:ea typeface="바탕체"/>
              </a:rPr>
              <a:t>.</a:t>
            </a:r>
            <a:endParaRPr lang="ko-KR" altLang="en-US" sz="1200" dirty="0">
              <a:solidFill>
                <a:prstClr val="black"/>
              </a:solidFill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07504" y="980728"/>
            <a:ext cx="89289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200" dirty="0" smtClean="0">
                <a:solidFill>
                  <a:prstClr val="black"/>
                </a:solidFill>
                <a:latin typeface="바탕체"/>
                <a:ea typeface="바탕체"/>
              </a:rPr>
              <a:t>2. </a:t>
            </a:r>
            <a:r>
              <a:rPr lang="ko-KR" altLang="en-US" sz="1200" dirty="0" smtClean="0">
                <a:solidFill>
                  <a:prstClr val="black"/>
                </a:solidFill>
                <a:latin typeface="바탕체"/>
                <a:ea typeface="바탕체"/>
              </a:rPr>
              <a:t>증여</a:t>
            </a:r>
            <a:r>
              <a:rPr lang="en-US" altLang="ko-KR" sz="1200" dirty="0">
                <a:solidFill>
                  <a:prstClr val="black"/>
                </a:solidFill>
                <a:latin typeface="바탕체"/>
                <a:ea typeface="바탕체"/>
              </a:rPr>
              <a:t>·</a:t>
            </a:r>
            <a:r>
              <a:rPr lang="ko-KR" altLang="en-US" sz="1200" dirty="0">
                <a:solidFill>
                  <a:prstClr val="black"/>
                </a:solidFill>
                <a:latin typeface="바탕체"/>
                <a:ea typeface="바탕체"/>
              </a:rPr>
              <a:t>상속 자진신고 세액공제도 </a:t>
            </a:r>
            <a:r>
              <a:rPr lang="en-US" altLang="ko-KR" sz="1200" dirty="0">
                <a:solidFill>
                  <a:prstClr val="black"/>
                </a:solidFill>
                <a:latin typeface="바탕체"/>
                <a:ea typeface="바탕체"/>
              </a:rPr>
              <a:t>7%</a:t>
            </a:r>
            <a:r>
              <a:rPr lang="ko-KR" altLang="en-US" sz="1200" dirty="0">
                <a:solidFill>
                  <a:prstClr val="black"/>
                </a:solidFill>
                <a:latin typeface="바탕체"/>
                <a:ea typeface="바탕체"/>
              </a:rPr>
              <a:t>로 축소되었으며 심지어 폐지하는 쪽으로 </a:t>
            </a:r>
            <a:r>
              <a:rPr lang="ko-KR" altLang="en-US" sz="1200" dirty="0" smtClean="0">
                <a:solidFill>
                  <a:prstClr val="black"/>
                </a:solidFill>
                <a:latin typeface="바탕체"/>
                <a:ea typeface="바탕체"/>
              </a:rPr>
              <a:t>가고 있습니다</a:t>
            </a:r>
            <a:r>
              <a:rPr lang="en-US" altLang="ko-KR" sz="1200" dirty="0">
                <a:solidFill>
                  <a:prstClr val="black"/>
                </a:solidFill>
                <a:latin typeface="바탕체"/>
                <a:ea typeface="바탕체"/>
              </a:rPr>
              <a:t>. </a:t>
            </a:r>
            <a:r>
              <a:rPr lang="ko-KR" altLang="en-US" sz="1200" dirty="0">
                <a:solidFill>
                  <a:prstClr val="black"/>
                </a:solidFill>
                <a:latin typeface="바탕체"/>
                <a:ea typeface="바탕체"/>
              </a:rPr>
              <a:t>또한 상속</a:t>
            </a:r>
            <a:r>
              <a:rPr lang="en-US" altLang="ko-KR" sz="1200" dirty="0">
                <a:solidFill>
                  <a:prstClr val="black"/>
                </a:solidFill>
                <a:latin typeface="바탕체"/>
                <a:ea typeface="바탕체"/>
              </a:rPr>
              <a:t>·</a:t>
            </a:r>
            <a:r>
              <a:rPr lang="ko-KR" altLang="en-US" sz="1200" dirty="0">
                <a:solidFill>
                  <a:prstClr val="black"/>
                </a:solidFill>
                <a:latin typeface="바탕체"/>
                <a:ea typeface="바탕체"/>
              </a:rPr>
              <a:t>증여세율 또한 </a:t>
            </a:r>
            <a:r>
              <a:rPr lang="en-US" altLang="ko-KR" sz="1200" dirty="0">
                <a:solidFill>
                  <a:prstClr val="black"/>
                </a:solidFill>
                <a:latin typeface="바탕체"/>
                <a:ea typeface="바탕체"/>
              </a:rPr>
              <a:t>50%</a:t>
            </a:r>
            <a:r>
              <a:rPr lang="ko-KR" altLang="en-US" sz="1200" dirty="0">
                <a:solidFill>
                  <a:prstClr val="black"/>
                </a:solidFill>
                <a:latin typeface="바탕체"/>
                <a:ea typeface="바탕체"/>
              </a:rPr>
              <a:t>에서 </a:t>
            </a:r>
            <a:r>
              <a:rPr lang="en-US" altLang="ko-KR" sz="1200" dirty="0">
                <a:solidFill>
                  <a:prstClr val="black"/>
                </a:solidFill>
                <a:latin typeface="바탕체"/>
                <a:ea typeface="바탕체"/>
              </a:rPr>
              <a:t>60% </a:t>
            </a:r>
            <a:r>
              <a:rPr lang="ko-KR" altLang="en-US" sz="1200" dirty="0">
                <a:solidFill>
                  <a:prstClr val="black"/>
                </a:solidFill>
                <a:latin typeface="바탕체"/>
                <a:ea typeface="바탕체"/>
              </a:rPr>
              <a:t>구간을 신설하겠다고 합니다</a:t>
            </a:r>
            <a:r>
              <a:rPr lang="en-US" altLang="ko-KR" sz="1200" dirty="0">
                <a:solidFill>
                  <a:prstClr val="black"/>
                </a:solidFill>
                <a:latin typeface="바탕체"/>
                <a:ea typeface="바탕체"/>
              </a:rPr>
              <a:t>. </a:t>
            </a:r>
            <a:r>
              <a:rPr lang="ko-KR" altLang="en-US" sz="1200" dirty="0" smtClean="0">
                <a:solidFill>
                  <a:prstClr val="black"/>
                </a:solidFill>
                <a:latin typeface="바탕체"/>
                <a:ea typeface="바탕체"/>
              </a:rPr>
              <a:t>소득세</a:t>
            </a:r>
            <a:r>
              <a:rPr lang="en-US" altLang="ko-KR" sz="1200" dirty="0">
                <a:solidFill>
                  <a:prstClr val="black"/>
                </a:solidFill>
                <a:latin typeface="바탕체"/>
                <a:ea typeface="바탕체"/>
              </a:rPr>
              <a:t>, </a:t>
            </a:r>
            <a:r>
              <a:rPr lang="ko-KR" altLang="en-US" sz="1200" dirty="0">
                <a:solidFill>
                  <a:prstClr val="black"/>
                </a:solidFill>
                <a:latin typeface="바탕체"/>
                <a:ea typeface="바탕체"/>
              </a:rPr>
              <a:t>증여</a:t>
            </a:r>
            <a:r>
              <a:rPr lang="en-US" altLang="ko-KR" sz="1200" dirty="0">
                <a:solidFill>
                  <a:prstClr val="black"/>
                </a:solidFill>
                <a:latin typeface="바탕체"/>
                <a:ea typeface="바탕체"/>
              </a:rPr>
              <a:t>·</a:t>
            </a:r>
            <a:r>
              <a:rPr lang="ko-KR" altLang="en-US" sz="1200" dirty="0">
                <a:solidFill>
                  <a:prstClr val="black"/>
                </a:solidFill>
                <a:latin typeface="바탕체"/>
                <a:ea typeface="바탕체"/>
              </a:rPr>
              <a:t>상속세 다 올리면 남는 재산이 있겠습니까</a:t>
            </a:r>
            <a:r>
              <a:rPr lang="en-US" altLang="ko-KR" sz="1200" dirty="0">
                <a:solidFill>
                  <a:prstClr val="black"/>
                </a:solidFill>
                <a:latin typeface="바탕체"/>
                <a:ea typeface="바탕체"/>
              </a:rPr>
              <a:t>?</a:t>
            </a:r>
            <a:endParaRPr lang="ko-KR" altLang="en-US" sz="1200" dirty="0">
              <a:solidFill>
                <a:prstClr val="black"/>
              </a:solidFill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107504" y="1437159"/>
            <a:ext cx="87849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200" dirty="0" smtClean="0">
                <a:solidFill>
                  <a:prstClr val="black"/>
                </a:solidFill>
                <a:latin typeface="바탕체"/>
                <a:ea typeface="바탕체"/>
              </a:rPr>
              <a:t>3. </a:t>
            </a:r>
            <a:r>
              <a:rPr lang="ko-KR" altLang="en-US" sz="1200" dirty="0" smtClean="0">
                <a:solidFill>
                  <a:prstClr val="black"/>
                </a:solidFill>
                <a:latin typeface="바탕체"/>
                <a:ea typeface="바탕체"/>
              </a:rPr>
              <a:t>대표님이 </a:t>
            </a:r>
            <a:r>
              <a:rPr lang="en-US" altLang="ko-KR" sz="1200" dirty="0">
                <a:solidFill>
                  <a:prstClr val="black"/>
                </a:solidFill>
                <a:latin typeface="바탕체"/>
                <a:ea typeface="바탕체"/>
              </a:rPr>
              <a:t>100</a:t>
            </a:r>
            <a:r>
              <a:rPr lang="ko-KR" altLang="en-US" sz="1200" dirty="0">
                <a:solidFill>
                  <a:prstClr val="black"/>
                </a:solidFill>
                <a:latin typeface="바탕체"/>
                <a:ea typeface="바탕체"/>
              </a:rPr>
              <a:t>이라는 이익을 얻었더니 법인세로 </a:t>
            </a:r>
            <a:r>
              <a:rPr lang="en-US" altLang="ko-KR" sz="1200" dirty="0">
                <a:solidFill>
                  <a:prstClr val="black"/>
                </a:solidFill>
                <a:latin typeface="바탕체"/>
                <a:ea typeface="바탕체"/>
              </a:rPr>
              <a:t>22%, </a:t>
            </a:r>
            <a:r>
              <a:rPr lang="ko-KR" altLang="en-US" sz="1200" dirty="0">
                <a:solidFill>
                  <a:prstClr val="black"/>
                </a:solidFill>
                <a:latin typeface="바탕체"/>
                <a:ea typeface="바탕체"/>
              </a:rPr>
              <a:t>소득세로 </a:t>
            </a:r>
            <a:r>
              <a:rPr lang="en-US" altLang="ko-KR" sz="1200" dirty="0">
                <a:solidFill>
                  <a:prstClr val="black"/>
                </a:solidFill>
                <a:latin typeface="바탕체"/>
                <a:ea typeface="바탕체"/>
              </a:rPr>
              <a:t>6.6% ~ 44%</a:t>
            </a:r>
            <a:r>
              <a:rPr lang="ko-KR" altLang="en-US" sz="1200" dirty="0">
                <a:solidFill>
                  <a:prstClr val="black"/>
                </a:solidFill>
                <a:latin typeface="바탕체"/>
                <a:ea typeface="바탕체"/>
              </a:rPr>
              <a:t>까지 </a:t>
            </a:r>
            <a:r>
              <a:rPr lang="ko-KR" altLang="en-US" sz="1200" dirty="0" smtClean="0">
                <a:solidFill>
                  <a:prstClr val="black"/>
                </a:solidFill>
                <a:latin typeface="바탕체"/>
                <a:ea typeface="바탕체"/>
              </a:rPr>
              <a:t>부과 합니다</a:t>
            </a:r>
            <a:r>
              <a:rPr lang="en-US" altLang="ko-KR" sz="1200" dirty="0">
                <a:solidFill>
                  <a:prstClr val="black"/>
                </a:solidFill>
                <a:latin typeface="바탕체"/>
                <a:ea typeface="바탕체"/>
              </a:rPr>
              <a:t>. </a:t>
            </a:r>
            <a:r>
              <a:rPr lang="ko-KR" altLang="en-US" sz="1200" dirty="0">
                <a:solidFill>
                  <a:prstClr val="black"/>
                </a:solidFill>
                <a:latin typeface="바탕체"/>
                <a:ea typeface="바탕체"/>
              </a:rPr>
              <a:t>정말 검소하게 대표님께서 </a:t>
            </a:r>
            <a:r>
              <a:rPr lang="ko-KR" altLang="en-US" sz="1200" dirty="0" err="1" smtClean="0">
                <a:solidFill>
                  <a:prstClr val="black"/>
                </a:solidFill>
                <a:latin typeface="바탕체"/>
                <a:ea typeface="바탕체"/>
              </a:rPr>
              <a:t>연급여</a:t>
            </a:r>
            <a:r>
              <a:rPr lang="ko-KR" altLang="en-US" sz="1200" dirty="0" smtClean="0">
                <a:solidFill>
                  <a:prstClr val="black"/>
                </a:solidFill>
                <a:latin typeface="바탕체"/>
                <a:ea typeface="바탕체"/>
              </a:rPr>
              <a:t> 를 </a:t>
            </a:r>
            <a:r>
              <a:rPr lang="en-US" altLang="ko-KR" sz="1200" dirty="0">
                <a:solidFill>
                  <a:prstClr val="black"/>
                </a:solidFill>
                <a:latin typeface="바탕체"/>
                <a:ea typeface="바탕체"/>
              </a:rPr>
              <a:t>4,600</a:t>
            </a:r>
            <a:r>
              <a:rPr lang="ko-KR" altLang="en-US" sz="1200" dirty="0">
                <a:solidFill>
                  <a:prstClr val="black"/>
                </a:solidFill>
                <a:latin typeface="바탕체"/>
                <a:ea typeface="바탕체"/>
              </a:rPr>
              <a:t>만원</a:t>
            </a:r>
            <a:r>
              <a:rPr lang="en-US" altLang="ko-KR" sz="1200" dirty="0">
                <a:solidFill>
                  <a:prstClr val="black"/>
                </a:solidFill>
                <a:latin typeface="바탕체"/>
                <a:ea typeface="바탕체"/>
              </a:rPr>
              <a:t>(or </a:t>
            </a:r>
            <a:r>
              <a:rPr lang="ko-KR" altLang="en-US" sz="1200" dirty="0">
                <a:solidFill>
                  <a:prstClr val="black"/>
                </a:solidFill>
                <a:latin typeface="바탕체"/>
                <a:ea typeface="바탕체"/>
              </a:rPr>
              <a:t>월급으로 </a:t>
            </a:r>
            <a:r>
              <a:rPr lang="en-US" altLang="ko-KR" sz="1200" dirty="0">
                <a:solidFill>
                  <a:prstClr val="black"/>
                </a:solidFill>
                <a:latin typeface="바탕체"/>
                <a:ea typeface="바탕체"/>
              </a:rPr>
              <a:t>380</a:t>
            </a:r>
            <a:r>
              <a:rPr lang="ko-KR" altLang="en-US" sz="1200" dirty="0">
                <a:solidFill>
                  <a:prstClr val="black"/>
                </a:solidFill>
                <a:latin typeface="바탕체"/>
                <a:ea typeface="바탕체"/>
              </a:rPr>
              <a:t>만원</a:t>
            </a:r>
            <a:r>
              <a:rPr lang="en-US" altLang="ko-KR" sz="1200" dirty="0">
                <a:solidFill>
                  <a:prstClr val="black"/>
                </a:solidFill>
                <a:latin typeface="바탕체"/>
                <a:ea typeface="바탕체"/>
              </a:rPr>
              <a:t>) </a:t>
            </a:r>
            <a:r>
              <a:rPr lang="ko-KR" altLang="en-US" sz="1200" dirty="0" smtClean="0">
                <a:solidFill>
                  <a:prstClr val="black"/>
                </a:solidFill>
                <a:latin typeface="바탕체"/>
                <a:ea typeface="바탕체"/>
              </a:rPr>
              <a:t>이하 로 </a:t>
            </a:r>
            <a:r>
              <a:rPr lang="ko-KR" altLang="en-US" sz="1200" dirty="0">
                <a:solidFill>
                  <a:prstClr val="black"/>
                </a:solidFill>
                <a:latin typeface="바탕체"/>
                <a:ea typeface="바탕체"/>
              </a:rPr>
              <a:t>책정해도 </a:t>
            </a:r>
            <a:r>
              <a:rPr lang="en-US" altLang="ko-KR" sz="1200" dirty="0">
                <a:solidFill>
                  <a:prstClr val="black"/>
                </a:solidFill>
                <a:latin typeface="바탕체"/>
                <a:ea typeface="바탕체"/>
              </a:rPr>
              <a:t>16.5%</a:t>
            </a:r>
            <a:r>
              <a:rPr lang="ko-KR" altLang="en-US" sz="1200" dirty="0">
                <a:solidFill>
                  <a:prstClr val="black"/>
                </a:solidFill>
                <a:latin typeface="바탕체"/>
                <a:ea typeface="바탕체"/>
              </a:rPr>
              <a:t>를 가져갑니다</a:t>
            </a:r>
            <a:r>
              <a:rPr lang="en-US" altLang="ko-KR" sz="1200" dirty="0">
                <a:solidFill>
                  <a:prstClr val="black"/>
                </a:solidFill>
                <a:latin typeface="바탕체"/>
                <a:ea typeface="바탕체"/>
              </a:rPr>
              <a:t>. </a:t>
            </a:r>
            <a:r>
              <a:rPr lang="ko-KR" altLang="en-US" sz="1200" dirty="0">
                <a:solidFill>
                  <a:prstClr val="black"/>
                </a:solidFill>
                <a:latin typeface="바탕체"/>
                <a:ea typeface="바탕체"/>
              </a:rPr>
              <a:t>여기서 끝이 아닙니다</a:t>
            </a:r>
            <a:r>
              <a:rPr lang="en-US" altLang="ko-KR" sz="1200" dirty="0">
                <a:solidFill>
                  <a:prstClr val="black"/>
                </a:solidFill>
                <a:latin typeface="바탕체"/>
                <a:ea typeface="바탕체"/>
              </a:rPr>
              <a:t>. </a:t>
            </a:r>
            <a:r>
              <a:rPr lang="ko-KR" altLang="en-US" sz="1200" dirty="0">
                <a:solidFill>
                  <a:prstClr val="black"/>
                </a:solidFill>
                <a:latin typeface="바탕체"/>
                <a:ea typeface="바탕체"/>
              </a:rPr>
              <a:t>건강보험료와 </a:t>
            </a:r>
            <a:r>
              <a:rPr lang="ko-KR" altLang="en-US" sz="1200" dirty="0" smtClean="0">
                <a:solidFill>
                  <a:prstClr val="black"/>
                </a:solidFill>
                <a:latin typeface="바탕체"/>
                <a:ea typeface="바탕체"/>
              </a:rPr>
              <a:t>장기요양 보험료로 </a:t>
            </a:r>
            <a:r>
              <a:rPr lang="en-US" altLang="ko-KR" sz="1200" dirty="0">
                <a:solidFill>
                  <a:prstClr val="black"/>
                </a:solidFill>
                <a:latin typeface="바탕체"/>
                <a:ea typeface="바탕체"/>
              </a:rPr>
              <a:t>6.52%</a:t>
            </a:r>
            <a:r>
              <a:rPr lang="ko-KR" altLang="en-US" sz="1200" dirty="0">
                <a:solidFill>
                  <a:prstClr val="black"/>
                </a:solidFill>
                <a:latin typeface="바탕체"/>
                <a:ea typeface="바탕체"/>
              </a:rPr>
              <a:t>를 추가로 떼어 가니 별로 </a:t>
            </a:r>
            <a:r>
              <a:rPr lang="ko-KR" altLang="en-US" sz="1200" dirty="0" smtClean="0">
                <a:solidFill>
                  <a:prstClr val="black"/>
                </a:solidFill>
                <a:latin typeface="바탕체"/>
                <a:ea typeface="바탕체"/>
              </a:rPr>
              <a:t>남는 게 </a:t>
            </a:r>
            <a:r>
              <a:rPr lang="ko-KR" altLang="en-US" sz="1200" dirty="0">
                <a:solidFill>
                  <a:prstClr val="black"/>
                </a:solidFill>
                <a:latin typeface="바탕체"/>
                <a:ea typeface="바탕체"/>
              </a:rPr>
              <a:t>없습니다</a:t>
            </a:r>
            <a:r>
              <a:rPr lang="en-US" altLang="ko-KR" sz="1200" dirty="0">
                <a:solidFill>
                  <a:prstClr val="black"/>
                </a:solidFill>
                <a:latin typeface="바탕체"/>
                <a:ea typeface="바탕체"/>
              </a:rPr>
              <a:t>.</a:t>
            </a:r>
            <a:endParaRPr lang="ko-KR" altLang="en-US" sz="1200" dirty="0">
              <a:solidFill>
                <a:prstClr val="black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07504" y="2056656"/>
            <a:ext cx="87849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200" dirty="0" smtClean="0">
                <a:solidFill>
                  <a:prstClr val="black"/>
                </a:solidFill>
                <a:latin typeface="바탕체"/>
                <a:ea typeface="바탕체"/>
              </a:rPr>
              <a:t>4. </a:t>
            </a:r>
            <a:r>
              <a:rPr lang="ko-KR" altLang="en-US" sz="1200" dirty="0" smtClean="0">
                <a:solidFill>
                  <a:prstClr val="black"/>
                </a:solidFill>
                <a:latin typeface="바탕체"/>
                <a:ea typeface="바탕체"/>
              </a:rPr>
              <a:t>이렇게 </a:t>
            </a:r>
            <a:r>
              <a:rPr lang="ko-KR" altLang="en-US" sz="1200" dirty="0">
                <a:solidFill>
                  <a:prstClr val="black"/>
                </a:solidFill>
                <a:latin typeface="바탕체"/>
                <a:ea typeface="바탕체"/>
              </a:rPr>
              <a:t>하면 </a:t>
            </a:r>
            <a:r>
              <a:rPr lang="en-US" altLang="ko-KR" sz="1200" dirty="0">
                <a:solidFill>
                  <a:prstClr val="black"/>
                </a:solidFill>
                <a:latin typeface="바탕체"/>
                <a:ea typeface="바탕체"/>
              </a:rPr>
              <a:t>60</a:t>
            </a:r>
            <a:r>
              <a:rPr lang="ko-KR" altLang="en-US" sz="1200" dirty="0">
                <a:solidFill>
                  <a:prstClr val="black"/>
                </a:solidFill>
                <a:latin typeface="바탕체"/>
                <a:ea typeface="바탕체"/>
              </a:rPr>
              <a:t>이 남습니다</a:t>
            </a:r>
            <a:r>
              <a:rPr lang="en-US" altLang="ko-KR" sz="1200" dirty="0">
                <a:solidFill>
                  <a:prstClr val="black"/>
                </a:solidFill>
                <a:latin typeface="바탕체"/>
                <a:ea typeface="바탕체"/>
              </a:rPr>
              <a:t>. </a:t>
            </a:r>
            <a:r>
              <a:rPr lang="ko-KR" altLang="en-US" sz="1200" dirty="0">
                <a:solidFill>
                  <a:prstClr val="black"/>
                </a:solidFill>
                <a:latin typeface="바탕체"/>
                <a:ea typeface="바탕체"/>
              </a:rPr>
              <a:t>여기에 퇴직을 하면 퇴직소득세율 </a:t>
            </a:r>
            <a:r>
              <a:rPr lang="en-US" altLang="ko-KR" sz="1200" dirty="0">
                <a:solidFill>
                  <a:prstClr val="black"/>
                </a:solidFill>
                <a:latin typeface="바탕체"/>
                <a:ea typeface="바탕체"/>
              </a:rPr>
              <a:t>20%</a:t>
            </a:r>
            <a:r>
              <a:rPr lang="ko-KR" altLang="en-US" sz="1200" dirty="0">
                <a:solidFill>
                  <a:prstClr val="black"/>
                </a:solidFill>
                <a:latin typeface="바탕체"/>
                <a:ea typeface="바탕체"/>
              </a:rPr>
              <a:t>만 적용해도 </a:t>
            </a:r>
            <a:r>
              <a:rPr lang="en-US" altLang="ko-KR" sz="1200" dirty="0" smtClean="0">
                <a:solidFill>
                  <a:prstClr val="black"/>
                </a:solidFill>
                <a:latin typeface="바탕체"/>
                <a:ea typeface="바탕체"/>
              </a:rPr>
              <a:t>48</a:t>
            </a:r>
            <a:r>
              <a:rPr lang="ko-KR" altLang="en-US" sz="1200" dirty="0" smtClean="0">
                <a:solidFill>
                  <a:prstClr val="black"/>
                </a:solidFill>
                <a:latin typeface="바탕체"/>
                <a:ea typeface="바탕체"/>
              </a:rPr>
              <a:t>이 </a:t>
            </a:r>
            <a:r>
              <a:rPr lang="ko-KR" altLang="en-US" sz="1200" dirty="0">
                <a:solidFill>
                  <a:prstClr val="black"/>
                </a:solidFill>
                <a:latin typeface="바탕체"/>
                <a:ea typeface="바탕체"/>
              </a:rPr>
              <a:t>되며</a:t>
            </a:r>
            <a:r>
              <a:rPr lang="en-US" altLang="ko-KR" sz="1200" dirty="0">
                <a:solidFill>
                  <a:prstClr val="black"/>
                </a:solidFill>
                <a:latin typeface="바탕체"/>
                <a:ea typeface="바탕체"/>
              </a:rPr>
              <a:t>, </a:t>
            </a:r>
            <a:r>
              <a:rPr lang="ko-KR" altLang="en-US" sz="1200" dirty="0">
                <a:solidFill>
                  <a:prstClr val="black"/>
                </a:solidFill>
                <a:latin typeface="바탕체"/>
                <a:ea typeface="바탕체"/>
              </a:rPr>
              <a:t>이 돈에 상속</a:t>
            </a:r>
            <a:r>
              <a:rPr lang="en-US" altLang="ko-KR" sz="1200" dirty="0">
                <a:solidFill>
                  <a:prstClr val="black"/>
                </a:solidFill>
                <a:latin typeface="바탕체"/>
                <a:ea typeface="바탕체"/>
              </a:rPr>
              <a:t>·</a:t>
            </a:r>
            <a:r>
              <a:rPr lang="ko-KR" altLang="en-US" sz="1200" dirty="0">
                <a:solidFill>
                  <a:prstClr val="black"/>
                </a:solidFill>
                <a:latin typeface="바탕체"/>
                <a:ea typeface="바탕체"/>
              </a:rPr>
              <a:t>증여세를 </a:t>
            </a:r>
            <a:r>
              <a:rPr lang="en-US" altLang="ko-KR" sz="1200" dirty="0">
                <a:solidFill>
                  <a:prstClr val="black"/>
                </a:solidFill>
                <a:latin typeface="바탕체"/>
                <a:ea typeface="바탕체"/>
              </a:rPr>
              <a:t>30%</a:t>
            </a:r>
            <a:r>
              <a:rPr lang="ko-KR" altLang="en-US" sz="1200" dirty="0">
                <a:solidFill>
                  <a:prstClr val="black"/>
                </a:solidFill>
                <a:latin typeface="바탕체"/>
                <a:ea typeface="바탕체"/>
              </a:rPr>
              <a:t>만 적용하면 약 </a:t>
            </a:r>
            <a:r>
              <a:rPr lang="en-US" altLang="ko-KR" sz="1200" dirty="0">
                <a:solidFill>
                  <a:prstClr val="black"/>
                </a:solidFill>
                <a:latin typeface="바탕체"/>
                <a:ea typeface="바탕체"/>
              </a:rPr>
              <a:t>34</a:t>
            </a:r>
            <a:r>
              <a:rPr lang="ko-KR" altLang="en-US" sz="1200" dirty="0">
                <a:solidFill>
                  <a:prstClr val="black"/>
                </a:solidFill>
                <a:latin typeface="바탕체"/>
                <a:ea typeface="바탕체"/>
              </a:rPr>
              <a:t>가 됩니다</a:t>
            </a:r>
            <a:r>
              <a:rPr lang="en-US" altLang="ko-KR" sz="1200" dirty="0">
                <a:solidFill>
                  <a:prstClr val="black"/>
                </a:solidFill>
                <a:latin typeface="바탕체"/>
                <a:ea typeface="바탕체"/>
              </a:rPr>
              <a:t>. 100</a:t>
            </a:r>
            <a:r>
              <a:rPr lang="ko-KR" altLang="en-US" sz="1200" dirty="0">
                <a:solidFill>
                  <a:prstClr val="black"/>
                </a:solidFill>
                <a:latin typeface="바탕체"/>
                <a:ea typeface="바탕체"/>
              </a:rPr>
              <a:t>에서 </a:t>
            </a:r>
            <a:r>
              <a:rPr lang="en-US" altLang="ko-KR" sz="1200" dirty="0">
                <a:solidFill>
                  <a:prstClr val="black"/>
                </a:solidFill>
                <a:latin typeface="바탕체"/>
                <a:ea typeface="바탕체"/>
              </a:rPr>
              <a:t>66</a:t>
            </a:r>
            <a:r>
              <a:rPr lang="ko-KR" altLang="en-US" sz="1200" dirty="0" smtClean="0">
                <a:solidFill>
                  <a:prstClr val="black"/>
                </a:solidFill>
                <a:latin typeface="바탕체"/>
                <a:ea typeface="바탕체"/>
              </a:rPr>
              <a:t>이 세금입니다</a:t>
            </a:r>
            <a:r>
              <a:rPr lang="en-US" altLang="ko-KR" sz="1200" dirty="0">
                <a:solidFill>
                  <a:prstClr val="black"/>
                </a:solidFill>
                <a:latin typeface="바탕체"/>
                <a:ea typeface="바탕체"/>
              </a:rPr>
              <a:t>. 3</a:t>
            </a:r>
            <a:r>
              <a:rPr lang="ko-KR" altLang="en-US" sz="1200" dirty="0">
                <a:solidFill>
                  <a:prstClr val="black"/>
                </a:solidFill>
                <a:latin typeface="바탕체"/>
                <a:ea typeface="바탕체"/>
              </a:rPr>
              <a:t>분의 </a:t>
            </a:r>
            <a:r>
              <a:rPr lang="en-US" altLang="ko-KR" sz="1200" dirty="0">
                <a:solidFill>
                  <a:prstClr val="black"/>
                </a:solidFill>
                <a:latin typeface="바탕체"/>
                <a:ea typeface="바탕체"/>
              </a:rPr>
              <a:t>1</a:t>
            </a:r>
            <a:r>
              <a:rPr lang="ko-KR" altLang="en-US" sz="1200" dirty="0">
                <a:solidFill>
                  <a:prstClr val="black"/>
                </a:solidFill>
                <a:latin typeface="바탕체"/>
                <a:ea typeface="바탕체"/>
              </a:rPr>
              <a:t>입니다</a:t>
            </a:r>
            <a:r>
              <a:rPr lang="en-US" altLang="ko-KR" sz="1200" dirty="0">
                <a:solidFill>
                  <a:prstClr val="black"/>
                </a:solidFill>
                <a:latin typeface="바탕체"/>
                <a:ea typeface="바탕체"/>
              </a:rPr>
              <a:t>. </a:t>
            </a:r>
            <a:r>
              <a:rPr lang="ko-KR" altLang="en-US" sz="1200" dirty="0">
                <a:solidFill>
                  <a:prstClr val="black"/>
                </a:solidFill>
                <a:latin typeface="바탕체"/>
                <a:ea typeface="바탕체"/>
              </a:rPr>
              <a:t>공동창업을 해도 이것보다는 나을 겁니다</a:t>
            </a:r>
            <a:r>
              <a:rPr lang="en-US" altLang="ko-KR" sz="1200" dirty="0">
                <a:solidFill>
                  <a:prstClr val="black"/>
                </a:solidFill>
                <a:latin typeface="바탕체"/>
                <a:ea typeface="바탕체"/>
              </a:rPr>
              <a:t>.</a:t>
            </a:r>
            <a:endParaRPr lang="ko-KR" altLang="en-US" sz="1200" dirty="0">
              <a:solidFill>
                <a:prstClr val="black"/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107504" y="2492896"/>
            <a:ext cx="87849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200" dirty="0" smtClean="0">
                <a:solidFill>
                  <a:prstClr val="black"/>
                </a:solidFill>
                <a:latin typeface="바탕체"/>
                <a:ea typeface="바탕체"/>
              </a:rPr>
              <a:t>5. </a:t>
            </a:r>
            <a:r>
              <a:rPr lang="ko-KR" altLang="en-US" sz="1200" dirty="0" smtClean="0">
                <a:solidFill>
                  <a:prstClr val="black"/>
                </a:solidFill>
                <a:latin typeface="바탕체"/>
                <a:ea typeface="바탕체"/>
              </a:rPr>
              <a:t>재산이 </a:t>
            </a:r>
            <a:r>
              <a:rPr lang="ko-KR" altLang="en-US" sz="1200" dirty="0">
                <a:solidFill>
                  <a:prstClr val="black"/>
                </a:solidFill>
                <a:latin typeface="바탕체"/>
                <a:ea typeface="바탕체"/>
              </a:rPr>
              <a:t>많다면 각종 세율이 올라 세금의 비중이 </a:t>
            </a:r>
            <a:r>
              <a:rPr lang="en-US" altLang="ko-KR" sz="1200" dirty="0">
                <a:solidFill>
                  <a:prstClr val="black"/>
                </a:solidFill>
                <a:latin typeface="바탕체"/>
                <a:ea typeface="바탕체"/>
              </a:rPr>
              <a:t>70 ~ 80% </a:t>
            </a:r>
            <a:r>
              <a:rPr lang="ko-KR" altLang="en-US" sz="1200" dirty="0">
                <a:solidFill>
                  <a:prstClr val="black"/>
                </a:solidFill>
                <a:latin typeface="바탕체"/>
                <a:ea typeface="바탕체"/>
              </a:rPr>
              <a:t>까지 올라갈 겁니다</a:t>
            </a:r>
            <a:r>
              <a:rPr lang="en-US" altLang="ko-KR" sz="1200" dirty="0">
                <a:solidFill>
                  <a:prstClr val="black"/>
                </a:solidFill>
                <a:latin typeface="바탕체"/>
                <a:ea typeface="바탕체"/>
              </a:rPr>
              <a:t>. </a:t>
            </a:r>
            <a:r>
              <a:rPr lang="ko-KR" altLang="en-US" sz="1200" dirty="0" smtClean="0">
                <a:solidFill>
                  <a:prstClr val="black"/>
                </a:solidFill>
                <a:latin typeface="바탕체"/>
                <a:ea typeface="바탕체"/>
              </a:rPr>
              <a:t>이렇게 </a:t>
            </a:r>
            <a:r>
              <a:rPr lang="ko-KR" altLang="en-US" sz="1200" dirty="0">
                <a:solidFill>
                  <a:prstClr val="black"/>
                </a:solidFill>
                <a:latin typeface="바탕체"/>
                <a:ea typeface="바탕체"/>
              </a:rPr>
              <a:t>많은 세금을 통해서 우리 소득이 결정된다는 것을 알고 계셨나요</a:t>
            </a:r>
            <a:r>
              <a:rPr lang="en-US" altLang="ko-KR" sz="1200" dirty="0">
                <a:solidFill>
                  <a:prstClr val="black"/>
                </a:solidFill>
                <a:latin typeface="바탕체"/>
                <a:ea typeface="바탕체"/>
              </a:rPr>
              <a:t>? </a:t>
            </a:r>
            <a:r>
              <a:rPr lang="ko-KR" altLang="en-US" sz="1200" dirty="0">
                <a:solidFill>
                  <a:prstClr val="black"/>
                </a:solidFill>
                <a:latin typeface="바탕체"/>
                <a:ea typeface="바탕체"/>
              </a:rPr>
              <a:t>일은 </a:t>
            </a:r>
            <a:r>
              <a:rPr lang="ko-KR" altLang="en-US" sz="1200" dirty="0" smtClean="0">
                <a:solidFill>
                  <a:prstClr val="black"/>
                </a:solidFill>
                <a:latin typeface="바탕체"/>
                <a:ea typeface="바탕체"/>
              </a:rPr>
              <a:t>우리가 하고 </a:t>
            </a:r>
            <a:r>
              <a:rPr lang="ko-KR" altLang="en-US" sz="1200" dirty="0">
                <a:solidFill>
                  <a:prstClr val="black"/>
                </a:solidFill>
                <a:latin typeface="바탕체"/>
                <a:ea typeface="바탕체"/>
              </a:rPr>
              <a:t>소득은 국가가 가져가고</a:t>
            </a:r>
            <a:r>
              <a:rPr lang="en-US" altLang="ko-KR" sz="1200" dirty="0">
                <a:solidFill>
                  <a:prstClr val="black"/>
                </a:solidFill>
                <a:latin typeface="바탕체"/>
                <a:ea typeface="바탕체"/>
              </a:rPr>
              <a:t>, </a:t>
            </a:r>
            <a:r>
              <a:rPr lang="ko-KR" altLang="en-US" sz="1200" dirty="0">
                <a:solidFill>
                  <a:prstClr val="black"/>
                </a:solidFill>
                <a:latin typeface="바탕체"/>
                <a:ea typeface="바탕체"/>
              </a:rPr>
              <a:t>남는 것은 아주 작은 재산입니다</a:t>
            </a:r>
            <a:r>
              <a:rPr lang="en-US" altLang="ko-KR" sz="1200" dirty="0">
                <a:solidFill>
                  <a:prstClr val="black"/>
                </a:solidFill>
                <a:latin typeface="바탕체"/>
                <a:ea typeface="바탕체"/>
              </a:rPr>
              <a:t>.</a:t>
            </a:r>
            <a:endParaRPr lang="ko-KR" altLang="en-US" sz="1200" dirty="0">
              <a:solidFill>
                <a:prstClr val="black"/>
              </a:solidFill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107504" y="2996952"/>
            <a:ext cx="88569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200" dirty="0" smtClean="0">
                <a:solidFill>
                  <a:prstClr val="black"/>
                </a:solidFill>
                <a:latin typeface="바탕체"/>
                <a:ea typeface="바탕체"/>
              </a:rPr>
              <a:t>6. </a:t>
            </a:r>
            <a:r>
              <a:rPr lang="ko-KR" altLang="en-US" sz="1200" dirty="0" smtClean="0">
                <a:solidFill>
                  <a:prstClr val="black"/>
                </a:solidFill>
                <a:latin typeface="바탕체"/>
                <a:ea typeface="바탕체"/>
              </a:rPr>
              <a:t>그러나 </a:t>
            </a:r>
            <a:r>
              <a:rPr lang="ko-KR" altLang="en-US" sz="1200" dirty="0">
                <a:solidFill>
                  <a:prstClr val="black"/>
                </a:solidFill>
                <a:latin typeface="바탕체"/>
                <a:ea typeface="바탕체"/>
              </a:rPr>
              <a:t>이렇게 </a:t>
            </a:r>
            <a:r>
              <a:rPr lang="en-US" altLang="ko-KR" sz="1200" dirty="0">
                <a:solidFill>
                  <a:prstClr val="black"/>
                </a:solidFill>
                <a:latin typeface="바탕체"/>
                <a:ea typeface="바탕체"/>
              </a:rPr>
              <a:t>70 ~ 80%</a:t>
            </a:r>
            <a:r>
              <a:rPr lang="ko-KR" altLang="en-US" sz="1200" dirty="0">
                <a:solidFill>
                  <a:prstClr val="black"/>
                </a:solidFill>
                <a:latin typeface="바탕체"/>
                <a:ea typeface="바탕체"/>
              </a:rPr>
              <a:t>에 해당하는 세금을 </a:t>
            </a:r>
            <a:r>
              <a:rPr lang="en-US" altLang="ko-KR" sz="1200" dirty="0">
                <a:solidFill>
                  <a:prstClr val="black"/>
                </a:solidFill>
                <a:latin typeface="바탕체"/>
                <a:ea typeface="바탕체"/>
              </a:rPr>
              <a:t>50% </a:t>
            </a:r>
            <a:r>
              <a:rPr lang="ko-KR" altLang="en-US" sz="1200" dirty="0">
                <a:solidFill>
                  <a:prstClr val="black"/>
                </a:solidFill>
                <a:latin typeface="바탕체"/>
                <a:ea typeface="바탕체"/>
              </a:rPr>
              <a:t>이하로 줄이는 방법이 있습니다</a:t>
            </a:r>
            <a:r>
              <a:rPr lang="en-US" altLang="ko-KR" sz="1200" dirty="0">
                <a:solidFill>
                  <a:prstClr val="black"/>
                </a:solidFill>
                <a:latin typeface="바탕체"/>
                <a:ea typeface="바탕체"/>
              </a:rPr>
              <a:t>. </a:t>
            </a:r>
            <a:r>
              <a:rPr lang="ko-KR" altLang="en-US" sz="1200" dirty="0" smtClean="0">
                <a:solidFill>
                  <a:prstClr val="black"/>
                </a:solidFill>
                <a:latin typeface="바탕체"/>
                <a:ea typeface="바탕체"/>
              </a:rPr>
              <a:t>삼분의 </a:t>
            </a:r>
            <a:r>
              <a:rPr lang="ko-KR" altLang="en-US" sz="1200" dirty="0">
                <a:solidFill>
                  <a:prstClr val="black"/>
                </a:solidFill>
                <a:latin typeface="바탕체"/>
                <a:ea typeface="바탕체"/>
              </a:rPr>
              <a:t>일도 안 되는 </a:t>
            </a:r>
            <a:r>
              <a:rPr lang="ko-KR" altLang="en-US" sz="1200" dirty="0" err="1">
                <a:solidFill>
                  <a:prstClr val="black"/>
                </a:solidFill>
                <a:latin typeface="바탕체"/>
                <a:ea typeface="바탕체"/>
              </a:rPr>
              <a:t>세후</a:t>
            </a:r>
            <a:r>
              <a:rPr lang="ko-KR" altLang="en-US" sz="1200" dirty="0">
                <a:solidFill>
                  <a:prstClr val="black"/>
                </a:solidFill>
                <a:latin typeface="바탕체"/>
                <a:ea typeface="바탕체"/>
              </a:rPr>
              <a:t> 재산을 절반 이상으로 만드는 법에 대해 </a:t>
            </a:r>
            <a:r>
              <a:rPr lang="ko-KR" altLang="en-US" sz="1200" dirty="0" smtClean="0">
                <a:solidFill>
                  <a:prstClr val="black"/>
                </a:solidFill>
                <a:latin typeface="바탕체"/>
                <a:ea typeface="바탕체"/>
              </a:rPr>
              <a:t>말씀 드리겠습니다</a:t>
            </a:r>
            <a:r>
              <a:rPr lang="en-US" altLang="ko-KR" sz="1200" dirty="0" smtClean="0">
                <a:solidFill>
                  <a:prstClr val="black"/>
                </a:solidFill>
                <a:latin typeface="바탕체"/>
                <a:ea typeface="바탕체"/>
              </a:rPr>
              <a:t>. 5</a:t>
            </a:r>
            <a:r>
              <a:rPr lang="ko-KR" altLang="en-US" sz="1200" dirty="0">
                <a:solidFill>
                  <a:prstClr val="black"/>
                </a:solidFill>
                <a:latin typeface="바탕체"/>
                <a:ea typeface="바탕체"/>
              </a:rPr>
              <a:t>단계의 세금을 </a:t>
            </a:r>
            <a:r>
              <a:rPr lang="en-US" altLang="ko-KR" sz="1200" dirty="0">
                <a:solidFill>
                  <a:prstClr val="black"/>
                </a:solidFill>
                <a:latin typeface="바탕체"/>
                <a:ea typeface="바탕체"/>
              </a:rPr>
              <a:t>2</a:t>
            </a:r>
            <a:r>
              <a:rPr lang="ko-KR" altLang="en-US" sz="1200" dirty="0">
                <a:solidFill>
                  <a:prstClr val="black"/>
                </a:solidFill>
                <a:latin typeface="바탕체"/>
                <a:ea typeface="바탕체"/>
              </a:rPr>
              <a:t>단계로 축소하여 재산을 만들고 지켜드리겠습니다</a:t>
            </a:r>
            <a:r>
              <a:rPr lang="en-US" altLang="ko-KR" sz="1200" dirty="0">
                <a:solidFill>
                  <a:prstClr val="black"/>
                </a:solidFill>
                <a:latin typeface="바탕체"/>
                <a:ea typeface="바탕체"/>
              </a:rPr>
              <a:t>.</a:t>
            </a:r>
            <a:endParaRPr lang="ko-KR" altLang="en-US" sz="1200" dirty="0">
              <a:solidFill>
                <a:prstClr val="black"/>
              </a:solidFill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107504" y="3464649"/>
            <a:ext cx="87129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200" dirty="0" smtClean="0">
                <a:solidFill>
                  <a:prstClr val="black"/>
                </a:solidFill>
                <a:latin typeface="바탕체"/>
                <a:ea typeface="바탕체"/>
              </a:rPr>
              <a:t>7. </a:t>
            </a:r>
            <a:r>
              <a:rPr lang="ko-KR" altLang="en-US" sz="1200" dirty="0" smtClean="0">
                <a:solidFill>
                  <a:prstClr val="black"/>
                </a:solidFill>
                <a:latin typeface="바탕체"/>
                <a:ea typeface="바탕체"/>
              </a:rPr>
              <a:t>대표님</a:t>
            </a:r>
            <a:r>
              <a:rPr lang="en-US" altLang="ko-KR" sz="1200" dirty="0">
                <a:solidFill>
                  <a:prstClr val="black"/>
                </a:solidFill>
                <a:latin typeface="바탕체"/>
                <a:ea typeface="바탕체"/>
              </a:rPr>
              <a:t>, </a:t>
            </a:r>
            <a:r>
              <a:rPr lang="ko-KR" altLang="en-US" sz="1200" dirty="0">
                <a:solidFill>
                  <a:prstClr val="black"/>
                </a:solidFill>
                <a:latin typeface="바탕체"/>
                <a:ea typeface="바탕체"/>
              </a:rPr>
              <a:t>법인의 재산은 어차피 퇴직하기 전까지는 법인에 머물러 있어야 한다는 </a:t>
            </a:r>
            <a:r>
              <a:rPr lang="ko-KR" altLang="en-US" sz="1200" dirty="0" smtClean="0">
                <a:solidFill>
                  <a:prstClr val="black"/>
                </a:solidFill>
                <a:latin typeface="바탕체"/>
                <a:ea typeface="바탕체"/>
              </a:rPr>
              <a:t>것에는 </a:t>
            </a:r>
            <a:r>
              <a:rPr lang="ko-KR" altLang="en-US" sz="1200" dirty="0">
                <a:solidFill>
                  <a:prstClr val="black"/>
                </a:solidFill>
                <a:latin typeface="바탕체"/>
                <a:ea typeface="바탕체"/>
              </a:rPr>
              <a:t>동의 하십니까</a:t>
            </a:r>
            <a:r>
              <a:rPr lang="en-US" altLang="ko-KR" sz="1200" dirty="0">
                <a:solidFill>
                  <a:prstClr val="black"/>
                </a:solidFill>
                <a:latin typeface="바탕체"/>
                <a:ea typeface="바탕체"/>
              </a:rPr>
              <a:t>? </a:t>
            </a:r>
            <a:r>
              <a:rPr lang="ko-KR" altLang="en-US" sz="1200" dirty="0">
                <a:solidFill>
                  <a:prstClr val="black"/>
                </a:solidFill>
                <a:latin typeface="바탕체"/>
                <a:ea typeface="바탕체"/>
              </a:rPr>
              <a:t>법인명의로 종신보험을 가입합니다</a:t>
            </a:r>
            <a:r>
              <a:rPr lang="en-US" altLang="ko-KR" sz="1200" dirty="0">
                <a:solidFill>
                  <a:prstClr val="black"/>
                </a:solidFill>
                <a:latin typeface="바탕체"/>
                <a:ea typeface="바탕체"/>
              </a:rPr>
              <a:t>. </a:t>
            </a:r>
            <a:r>
              <a:rPr lang="ko-KR" altLang="en-US" sz="1200" dirty="0">
                <a:solidFill>
                  <a:prstClr val="black"/>
                </a:solidFill>
                <a:latin typeface="바탕체"/>
                <a:ea typeface="바탕체"/>
              </a:rPr>
              <a:t>퇴직금 마련과 </a:t>
            </a:r>
            <a:r>
              <a:rPr lang="ko-KR" altLang="en-US" sz="1200" dirty="0" smtClean="0">
                <a:solidFill>
                  <a:prstClr val="black"/>
                </a:solidFill>
                <a:latin typeface="바탕체"/>
                <a:ea typeface="바탕체"/>
              </a:rPr>
              <a:t>유족보상금 </a:t>
            </a:r>
            <a:r>
              <a:rPr lang="ko-KR" altLang="en-US" sz="1200" dirty="0">
                <a:solidFill>
                  <a:prstClr val="black"/>
                </a:solidFill>
                <a:latin typeface="바탕체"/>
                <a:ea typeface="바탕체"/>
              </a:rPr>
              <a:t>목적으로 가입하는 겁니다</a:t>
            </a:r>
            <a:r>
              <a:rPr lang="en-US" altLang="ko-KR" sz="1200" dirty="0">
                <a:solidFill>
                  <a:prstClr val="black"/>
                </a:solidFill>
                <a:latin typeface="바탕체"/>
                <a:ea typeface="바탕체"/>
              </a:rPr>
              <a:t>. </a:t>
            </a:r>
            <a:r>
              <a:rPr lang="ko-KR" altLang="en-US" sz="1200" dirty="0">
                <a:solidFill>
                  <a:prstClr val="black"/>
                </a:solidFill>
                <a:latin typeface="바탕체"/>
                <a:ea typeface="바탕체"/>
              </a:rPr>
              <a:t>종신보험은 법인 단계에서 유고 시 법인 </a:t>
            </a:r>
            <a:r>
              <a:rPr lang="ko-KR" altLang="en-US" sz="1200" dirty="0" smtClean="0">
                <a:solidFill>
                  <a:prstClr val="black"/>
                </a:solidFill>
                <a:latin typeface="바탕체"/>
                <a:ea typeface="바탕체"/>
              </a:rPr>
              <a:t>대출상환 또는 </a:t>
            </a:r>
            <a:r>
              <a:rPr lang="ko-KR" altLang="en-US" sz="1200" dirty="0">
                <a:solidFill>
                  <a:prstClr val="black"/>
                </a:solidFill>
                <a:latin typeface="바탕체"/>
                <a:ea typeface="바탕체"/>
              </a:rPr>
              <a:t>자사주 취득자금 및 유족보상금 재원으로 사용될 것이고요</a:t>
            </a:r>
            <a:endParaRPr lang="ko-KR" altLang="en-US" sz="1200" dirty="0">
              <a:solidFill>
                <a:prstClr val="black"/>
              </a:solidFill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107504" y="4103092"/>
            <a:ext cx="87849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200" dirty="0" smtClean="0">
                <a:solidFill>
                  <a:prstClr val="black"/>
                </a:solidFill>
                <a:latin typeface="바탕체"/>
                <a:ea typeface="바탕체"/>
              </a:rPr>
              <a:t>8. </a:t>
            </a:r>
            <a:r>
              <a:rPr lang="ko-KR" altLang="en-US" sz="1200" dirty="0" smtClean="0">
                <a:solidFill>
                  <a:prstClr val="black"/>
                </a:solidFill>
                <a:latin typeface="바탕체"/>
                <a:ea typeface="바탕체"/>
              </a:rPr>
              <a:t>정상적인 </a:t>
            </a:r>
            <a:r>
              <a:rPr lang="ko-KR" altLang="en-US" sz="1200" dirty="0">
                <a:solidFill>
                  <a:prstClr val="black"/>
                </a:solidFill>
                <a:latin typeface="바탕체"/>
                <a:ea typeface="바탕체"/>
              </a:rPr>
              <a:t>퇴직을 하신다면 퇴직금으로 받아 가시면 됩니다</a:t>
            </a:r>
            <a:r>
              <a:rPr lang="en-US" altLang="ko-KR" sz="1200" dirty="0">
                <a:solidFill>
                  <a:prstClr val="black"/>
                </a:solidFill>
                <a:latin typeface="바탕체"/>
                <a:ea typeface="바탕체"/>
              </a:rPr>
              <a:t>. </a:t>
            </a:r>
            <a:r>
              <a:rPr lang="ko-KR" altLang="en-US" sz="1200" dirty="0">
                <a:solidFill>
                  <a:prstClr val="black"/>
                </a:solidFill>
                <a:latin typeface="바탕체"/>
                <a:ea typeface="바탕체"/>
              </a:rPr>
              <a:t>중간에 무슨 일이 </a:t>
            </a:r>
            <a:r>
              <a:rPr lang="ko-KR" altLang="en-US" sz="1200" dirty="0" smtClean="0">
                <a:solidFill>
                  <a:prstClr val="black"/>
                </a:solidFill>
                <a:latin typeface="바탕체"/>
                <a:ea typeface="바탕체"/>
              </a:rPr>
              <a:t>생길 경우 </a:t>
            </a:r>
            <a:r>
              <a:rPr lang="ko-KR" altLang="en-US" sz="1200" dirty="0">
                <a:solidFill>
                  <a:prstClr val="black"/>
                </a:solidFill>
                <a:latin typeface="바탕체"/>
                <a:ea typeface="바탕체"/>
              </a:rPr>
              <a:t>종신보험이 더 유리한 대신 연금</a:t>
            </a:r>
            <a:r>
              <a:rPr lang="en-US" altLang="ko-KR" sz="1200" dirty="0">
                <a:solidFill>
                  <a:prstClr val="black"/>
                </a:solidFill>
                <a:latin typeface="바탕체"/>
                <a:ea typeface="바탕체"/>
              </a:rPr>
              <a:t>·</a:t>
            </a:r>
            <a:r>
              <a:rPr lang="ko-KR" altLang="en-US" sz="1200" dirty="0">
                <a:solidFill>
                  <a:prstClr val="black"/>
                </a:solidFill>
                <a:latin typeface="바탕체"/>
                <a:ea typeface="바탕체"/>
              </a:rPr>
              <a:t>저축보험 보다는 수익률이 </a:t>
            </a:r>
            <a:r>
              <a:rPr lang="en-US" altLang="ko-KR" sz="1200" dirty="0">
                <a:solidFill>
                  <a:prstClr val="black"/>
                </a:solidFill>
                <a:latin typeface="바탕체"/>
                <a:ea typeface="바탕체"/>
              </a:rPr>
              <a:t>10%</a:t>
            </a:r>
            <a:r>
              <a:rPr lang="ko-KR" altLang="en-US" sz="1200" dirty="0">
                <a:solidFill>
                  <a:prstClr val="black"/>
                </a:solidFill>
                <a:latin typeface="바탕체"/>
                <a:ea typeface="바탕체"/>
              </a:rPr>
              <a:t>정도 안 </a:t>
            </a:r>
            <a:r>
              <a:rPr lang="ko-KR" altLang="en-US" sz="1200" dirty="0" smtClean="0">
                <a:solidFill>
                  <a:prstClr val="black"/>
                </a:solidFill>
                <a:latin typeface="바탕체"/>
                <a:ea typeface="바탕체"/>
              </a:rPr>
              <a:t>나오 는 </a:t>
            </a:r>
            <a:r>
              <a:rPr lang="ko-KR" altLang="en-US" sz="1200" dirty="0">
                <a:solidFill>
                  <a:prstClr val="black"/>
                </a:solidFill>
                <a:latin typeface="바탕체"/>
                <a:ea typeface="바탕체"/>
              </a:rPr>
              <a:t>게 일반적이었으나</a:t>
            </a:r>
            <a:r>
              <a:rPr lang="en-US" altLang="ko-KR" sz="1200" dirty="0">
                <a:solidFill>
                  <a:prstClr val="black"/>
                </a:solidFill>
                <a:latin typeface="바탕체"/>
                <a:ea typeface="바탕체"/>
              </a:rPr>
              <a:t>, </a:t>
            </a:r>
            <a:r>
              <a:rPr lang="ko-KR" altLang="en-US" sz="1200" dirty="0">
                <a:solidFill>
                  <a:prstClr val="black"/>
                </a:solidFill>
                <a:latin typeface="바탕체"/>
                <a:ea typeface="바탕체"/>
              </a:rPr>
              <a:t>요즘 종신은 그렇지 않습니다</a:t>
            </a:r>
            <a:r>
              <a:rPr lang="en-US" altLang="ko-KR" sz="1200" dirty="0">
                <a:solidFill>
                  <a:prstClr val="black"/>
                </a:solidFill>
                <a:latin typeface="바탕체"/>
                <a:ea typeface="바탕체"/>
              </a:rPr>
              <a:t>.</a:t>
            </a:r>
            <a:endParaRPr lang="ko-KR" altLang="en-US" sz="1200" dirty="0">
              <a:solidFill>
                <a:prstClr val="black"/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107504" y="4571603"/>
            <a:ext cx="87849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200" dirty="0" smtClean="0">
                <a:solidFill>
                  <a:prstClr val="black"/>
                </a:solidFill>
                <a:latin typeface="바탕체"/>
                <a:ea typeface="바탕체"/>
              </a:rPr>
              <a:t>9. </a:t>
            </a:r>
            <a:r>
              <a:rPr lang="ko-KR" altLang="en-US" sz="1200" dirty="0" smtClean="0">
                <a:solidFill>
                  <a:prstClr val="black"/>
                </a:solidFill>
                <a:latin typeface="바탕체"/>
                <a:ea typeface="바탕체"/>
              </a:rPr>
              <a:t>또 </a:t>
            </a:r>
            <a:r>
              <a:rPr lang="ko-KR" altLang="en-US" sz="1200" dirty="0">
                <a:solidFill>
                  <a:prstClr val="black"/>
                </a:solidFill>
                <a:latin typeface="바탕체"/>
                <a:ea typeface="바탕체"/>
              </a:rPr>
              <a:t>연금</a:t>
            </a:r>
            <a:r>
              <a:rPr lang="en-US" altLang="ko-KR" sz="1200" dirty="0">
                <a:solidFill>
                  <a:prstClr val="black"/>
                </a:solidFill>
                <a:latin typeface="바탕체"/>
                <a:ea typeface="바탕체"/>
              </a:rPr>
              <a:t>·</a:t>
            </a:r>
            <a:r>
              <a:rPr lang="ko-KR" altLang="en-US" sz="1200" dirty="0">
                <a:solidFill>
                  <a:prstClr val="black"/>
                </a:solidFill>
                <a:latin typeface="바탕체"/>
                <a:ea typeface="바탕체"/>
              </a:rPr>
              <a:t>저축보험은 </a:t>
            </a:r>
            <a:r>
              <a:rPr lang="en-US" altLang="ko-KR" sz="1200" dirty="0">
                <a:solidFill>
                  <a:prstClr val="black"/>
                </a:solidFill>
                <a:latin typeface="바탕체"/>
                <a:ea typeface="바탕체"/>
              </a:rPr>
              <a:t>1</a:t>
            </a:r>
            <a:r>
              <a:rPr lang="ko-KR" altLang="en-US" sz="1200" dirty="0">
                <a:solidFill>
                  <a:prstClr val="black"/>
                </a:solidFill>
                <a:latin typeface="바탕체"/>
                <a:ea typeface="바탕체"/>
              </a:rPr>
              <a:t>인당 월 </a:t>
            </a:r>
            <a:r>
              <a:rPr lang="en-US" altLang="ko-KR" sz="1200" dirty="0">
                <a:solidFill>
                  <a:prstClr val="black"/>
                </a:solidFill>
                <a:latin typeface="바탕체"/>
                <a:ea typeface="바탕체"/>
              </a:rPr>
              <a:t>150</a:t>
            </a:r>
            <a:r>
              <a:rPr lang="ko-KR" altLang="en-US" sz="1200" dirty="0">
                <a:solidFill>
                  <a:prstClr val="black"/>
                </a:solidFill>
                <a:latin typeface="바탕체"/>
                <a:ea typeface="바탕체"/>
              </a:rPr>
              <a:t>만 원 까지만 비과세이지만</a:t>
            </a:r>
            <a:r>
              <a:rPr lang="en-US" altLang="ko-KR" sz="1200" dirty="0">
                <a:solidFill>
                  <a:prstClr val="black"/>
                </a:solidFill>
                <a:latin typeface="바탕체"/>
                <a:ea typeface="바탕체"/>
              </a:rPr>
              <a:t>, </a:t>
            </a:r>
            <a:r>
              <a:rPr lang="ko-KR" altLang="en-US" sz="1200" dirty="0">
                <a:solidFill>
                  <a:prstClr val="black"/>
                </a:solidFill>
                <a:latin typeface="바탕체"/>
                <a:ea typeface="바탕체"/>
              </a:rPr>
              <a:t>종신보험은 </a:t>
            </a:r>
            <a:r>
              <a:rPr lang="ko-KR" altLang="en-US" sz="1200" dirty="0" smtClean="0">
                <a:solidFill>
                  <a:prstClr val="black"/>
                </a:solidFill>
                <a:latin typeface="바탕체"/>
                <a:ea typeface="바탕체"/>
              </a:rPr>
              <a:t>금액과 상관없이 </a:t>
            </a:r>
            <a:r>
              <a:rPr lang="ko-KR" altLang="en-US" sz="1200" dirty="0">
                <a:solidFill>
                  <a:prstClr val="black"/>
                </a:solidFill>
                <a:latin typeface="바탕체"/>
                <a:ea typeface="바탕체"/>
              </a:rPr>
              <a:t>무제한 비과세이므로 종신보험의 </a:t>
            </a:r>
            <a:r>
              <a:rPr lang="ko-KR" altLang="en-US" sz="1200" dirty="0" err="1">
                <a:solidFill>
                  <a:prstClr val="black"/>
                </a:solidFill>
                <a:latin typeface="바탕체"/>
                <a:ea typeface="바탕체"/>
              </a:rPr>
              <a:t>세후</a:t>
            </a:r>
            <a:r>
              <a:rPr lang="ko-KR" altLang="en-US" sz="1200" dirty="0">
                <a:solidFill>
                  <a:prstClr val="black"/>
                </a:solidFill>
                <a:latin typeface="바탕체"/>
                <a:ea typeface="바탕체"/>
              </a:rPr>
              <a:t> 수익률은 더욱 유리합니다</a:t>
            </a:r>
            <a:r>
              <a:rPr lang="en-US" altLang="ko-KR" sz="1200" dirty="0">
                <a:solidFill>
                  <a:prstClr val="black"/>
                </a:solidFill>
                <a:latin typeface="바탕체"/>
                <a:ea typeface="바탕체"/>
              </a:rPr>
              <a:t>.</a:t>
            </a:r>
            <a:endParaRPr lang="ko-KR" altLang="en-US" sz="1200" dirty="0">
              <a:solidFill>
                <a:prstClr val="black"/>
              </a:solidFill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107504" y="5157192"/>
            <a:ext cx="87129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200" dirty="0" smtClean="0">
                <a:solidFill>
                  <a:prstClr val="black"/>
                </a:solidFill>
                <a:latin typeface="바탕체"/>
                <a:ea typeface="바탕체"/>
              </a:rPr>
              <a:t>10.</a:t>
            </a:r>
            <a:r>
              <a:rPr lang="ko-KR" altLang="en-US" sz="1200" dirty="0" smtClean="0">
                <a:solidFill>
                  <a:prstClr val="black"/>
                </a:solidFill>
                <a:latin typeface="바탕체"/>
                <a:ea typeface="바탕체"/>
              </a:rPr>
              <a:t>즉</a:t>
            </a:r>
            <a:r>
              <a:rPr lang="en-US" altLang="ko-KR" sz="1200" dirty="0">
                <a:solidFill>
                  <a:prstClr val="black"/>
                </a:solidFill>
                <a:latin typeface="바탕체"/>
                <a:ea typeface="바탕체"/>
              </a:rPr>
              <a:t>, </a:t>
            </a:r>
            <a:r>
              <a:rPr lang="ko-KR" altLang="en-US" sz="1200" dirty="0">
                <a:solidFill>
                  <a:prstClr val="black"/>
                </a:solidFill>
                <a:latin typeface="바탕체"/>
                <a:ea typeface="바탕체"/>
              </a:rPr>
              <a:t>추가납입을 종신보험에 활용하면 무한 비과세가 되나 연금보험은 </a:t>
            </a:r>
            <a:r>
              <a:rPr lang="en-US" altLang="ko-KR" sz="1200" dirty="0">
                <a:solidFill>
                  <a:prstClr val="black"/>
                </a:solidFill>
                <a:latin typeface="바탕체"/>
                <a:ea typeface="바탕체"/>
              </a:rPr>
              <a:t>[</a:t>
            </a:r>
            <a:r>
              <a:rPr lang="ko-KR" altLang="en-US" sz="1200" dirty="0">
                <a:solidFill>
                  <a:prstClr val="black"/>
                </a:solidFill>
                <a:latin typeface="바탕체"/>
                <a:ea typeface="바탕체"/>
              </a:rPr>
              <a:t>기본</a:t>
            </a:r>
            <a:r>
              <a:rPr lang="en-US" altLang="ko-KR" sz="1200" dirty="0">
                <a:solidFill>
                  <a:prstClr val="black"/>
                </a:solidFill>
                <a:latin typeface="바탕체"/>
                <a:ea typeface="바탕체"/>
              </a:rPr>
              <a:t>+</a:t>
            </a:r>
            <a:r>
              <a:rPr lang="ko-KR" altLang="en-US" sz="1200" dirty="0">
                <a:solidFill>
                  <a:prstClr val="black"/>
                </a:solidFill>
                <a:latin typeface="바탕체"/>
                <a:ea typeface="바탕체"/>
              </a:rPr>
              <a:t>추가</a:t>
            </a:r>
            <a:r>
              <a:rPr lang="en-US" altLang="ko-KR" sz="1200" dirty="0" smtClean="0">
                <a:solidFill>
                  <a:prstClr val="black"/>
                </a:solidFill>
                <a:latin typeface="바탕체"/>
                <a:ea typeface="바탕체"/>
              </a:rPr>
              <a:t>]</a:t>
            </a:r>
            <a:r>
              <a:rPr lang="ko-KR" altLang="en-US" sz="1200" dirty="0" smtClean="0">
                <a:solidFill>
                  <a:prstClr val="black"/>
                </a:solidFill>
                <a:latin typeface="바탕체"/>
                <a:ea typeface="바탕체"/>
              </a:rPr>
              <a:t>보험료가 </a:t>
            </a:r>
            <a:r>
              <a:rPr lang="en-US" altLang="ko-KR" sz="1200" dirty="0">
                <a:solidFill>
                  <a:prstClr val="black"/>
                </a:solidFill>
                <a:latin typeface="바탕체"/>
                <a:ea typeface="바탕체"/>
              </a:rPr>
              <a:t>150</a:t>
            </a:r>
            <a:r>
              <a:rPr lang="ko-KR" altLang="en-US" sz="1200" dirty="0" err="1">
                <a:solidFill>
                  <a:prstClr val="black"/>
                </a:solidFill>
                <a:latin typeface="바탕체"/>
                <a:ea typeface="바탕체"/>
              </a:rPr>
              <a:t>万이상이면</a:t>
            </a:r>
            <a:r>
              <a:rPr lang="ko-KR" altLang="en-US" sz="1200" dirty="0">
                <a:solidFill>
                  <a:prstClr val="black"/>
                </a:solidFill>
                <a:latin typeface="바탕체"/>
                <a:ea typeface="바탕체"/>
              </a:rPr>
              <a:t> 과세가 되어 소득세와 건강보험료를 부과 받아 </a:t>
            </a:r>
            <a:r>
              <a:rPr lang="ko-KR" altLang="en-US" sz="1200" dirty="0" err="1">
                <a:solidFill>
                  <a:prstClr val="black"/>
                </a:solidFill>
                <a:latin typeface="바탕체"/>
                <a:ea typeface="바탕체"/>
              </a:rPr>
              <a:t>세후</a:t>
            </a:r>
            <a:r>
              <a:rPr lang="ko-KR" altLang="en-US" sz="1200" dirty="0">
                <a:solidFill>
                  <a:prstClr val="black"/>
                </a:solidFill>
                <a:latin typeface="바탕체"/>
                <a:ea typeface="바탕체"/>
              </a:rPr>
              <a:t> </a:t>
            </a:r>
            <a:r>
              <a:rPr lang="ko-KR" altLang="en-US" sz="1200" dirty="0" smtClean="0">
                <a:solidFill>
                  <a:prstClr val="black"/>
                </a:solidFill>
                <a:latin typeface="바탕체"/>
                <a:ea typeface="바탕체"/>
              </a:rPr>
              <a:t>수령액이 </a:t>
            </a:r>
            <a:r>
              <a:rPr lang="ko-KR" altLang="en-US" sz="1200" dirty="0">
                <a:solidFill>
                  <a:prstClr val="black"/>
                </a:solidFill>
                <a:latin typeface="바탕체"/>
                <a:ea typeface="바탕체"/>
              </a:rPr>
              <a:t>줄어듭니다</a:t>
            </a:r>
            <a:r>
              <a:rPr lang="en-US" altLang="ko-KR" sz="1200" dirty="0">
                <a:solidFill>
                  <a:prstClr val="black"/>
                </a:solidFill>
                <a:latin typeface="바탕체"/>
                <a:ea typeface="바탕체"/>
              </a:rPr>
              <a:t>. </a:t>
            </a:r>
            <a:r>
              <a:rPr lang="ko-KR" altLang="en-US" sz="1200" dirty="0">
                <a:solidFill>
                  <a:prstClr val="black"/>
                </a:solidFill>
                <a:latin typeface="바탕체"/>
                <a:ea typeface="바탕체"/>
              </a:rPr>
              <a:t>이제는 종신보험으로 위험 </a:t>
            </a:r>
            <a:r>
              <a:rPr lang="en-US" altLang="ko-KR" sz="1200" dirty="0">
                <a:solidFill>
                  <a:prstClr val="black"/>
                </a:solidFill>
                <a:latin typeface="바탕체"/>
                <a:ea typeface="바탕체"/>
              </a:rPr>
              <a:t>Risk hedge, </a:t>
            </a:r>
            <a:r>
              <a:rPr lang="ko-KR" altLang="en-US" sz="1200" dirty="0">
                <a:solidFill>
                  <a:prstClr val="black"/>
                </a:solidFill>
                <a:latin typeface="바탕체"/>
                <a:ea typeface="바탕체"/>
              </a:rPr>
              <a:t>저축 이자 상승</a:t>
            </a:r>
            <a:r>
              <a:rPr lang="en-US" altLang="ko-KR" sz="1200" dirty="0">
                <a:solidFill>
                  <a:prstClr val="black"/>
                </a:solidFill>
                <a:latin typeface="바탕체"/>
                <a:ea typeface="바탕체"/>
              </a:rPr>
              <a:t>, </a:t>
            </a:r>
            <a:r>
              <a:rPr lang="ko-KR" altLang="en-US" sz="1200" dirty="0">
                <a:solidFill>
                  <a:prstClr val="black"/>
                </a:solidFill>
                <a:latin typeface="바탕체"/>
                <a:ea typeface="바탕체"/>
              </a:rPr>
              <a:t>세금 </a:t>
            </a:r>
            <a:r>
              <a:rPr lang="ko-KR" altLang="en-US" sz="1200" dirty="0" smtClean="0">
                <a:solidFill>
                  <a:prstClr val="black"/>
                </a:solidFill>
                <a:latin typeface="바탕체"/>
                <a:ea typeface="바탕체"/>
              </a:rPr>
              <a:t>비과세</a:t>
            </a:r>
            <a:r>
              <a:rPr lang="en-US" altLang="ko-KR" sz="1200" dirty="0">
                <a:solidFill>
                  <a:prstClr val="black"/>
                </a:solidFill>
                <a:latin typeface="바탕체"/>
                <a:ea typeface="바탕체"/>
              </a:rPr>
              <a:t>, </a:t>
            </a:r>
            <a:r>
              <a:rPr lang="ko-KR" altLang="en-US" sz="1200" dirty="0">
                <a:solidFill>
                  <a:prstClr val="black"/>
                </a:solidFill>
                <a:latin typeface="바탕체"/>
                <a:ea typeface="바탕체"/>
              </a:rPr>
              <a:t>건강보험 </a:t>
            </a:r>
            <a:r>
              <a:rPr lang="ko-KR" altLang="en-US" sz="1200" dirty="0" err="1" smtClean="0">
                <a:solidFill>
                  <a:prstClr val="black"/>
                </a:solidFill>
                <a:latin typeface="바탕체"/>
                <a:ea typeface="바탕체"/>
              </a:rPr>
              <a:t>미부과</a:t>
            </a:r>
            <a:r>
              <a:rPr lang="ko-KR" altLang="en-US" sz="1200" dirty="0" smtClean="0">
                <a:solidFill>
                  <a:prstClr val="black"/>
                </a:solidFill>
                <a:latin typeface="바탕체"/>
                <a:ea typeface="바탕체"/>
              </a:rPr>
              <a:t> 의 </a:t>
            </a:r>
            <a:r>
              <a:rPr lang="en-US" altLang="ko-KR" sz="1200" dirty="0">
                <a:solidFill>
                  <a:prstClr val="black"/>
                </a:solidFill>
                <a:latin typeface="바탕체"/>
                <a:ea typeface="바탕체"/>
              </a:rPr>
              <a:t>4</a:t>
            </a:r>
            <a:r>
              <a:rPr lang="ko-KR" altLang="en-US" sz="1200" dirty="0">
                <a:solidFill>
                  <a:prstClr val="black"/>
                </a:solidFill>
                <a:latin typeface="바탕체"/>
                <a:ea typeface="바탕체"/>
              </a:rPr>
              <a:t>중 </a:t>
            </a:r>
            <a:r>
              <a:rPr lang="ko-KR" altLang="en-US" sz="1200" dirty="0" err="1" smtClean="0">
                <a:solidFill>
                  <a:prstClr val="black"/>
                </a:solidFill>
                <a:latin typeface="바탕체"/>
                <a:ea typeface="바탕체"/>
              </a:rPr>
              <a:t>안전망</a:t>
            </a:r>
            <a:r>
              <a:rPr lang="ko-KR" altLang="en-US" sz="1200" dirty="0" smtClean="0">
                <a:solidFill>
                  <a:prstClr val="black"/>
                </a:solidFill>
                <a:latin typeface="바탕체"/>
                <a:ea typeface="바탕체"/>
              </a:rPr>
              <a:t> 이 </a:t>
            </a:r>
            <a:r>
              <a:rPr lang="ko-KR" altLang="en-US" sz="1200" dirty="0">
                <a:solidFill>
                  <a:prstClr val="black"/>
                </a:solidFill>
                <a:latin typeface="바탕체"/>
                <a:ea typeface="바탕체"/>
              </a:rPr>
              <a:t>가능합니다</a:t>
            </a:r>
            <a:r>
              <a:rPr lang="en-US" altLang="ko-KR" sz="1200" dirty="0">
                <a:solidFill>
                  <a:prstClr val="black"/>
                </a:solidFill>
                <a:latin typeface="바탕체"/>
                <a:ea typeface="바탕체"/>
              </a:rPr>
              <a:t>.</a:t>
            </a:r>
            <a:endParaRPr lang="ko-KR" altLang="en-US" sz="1200" dirty="0">
              <a:solidFill>
                <a:prstClr val="black"/>
              </a:solidFill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107504" y="5888305"/>
            <a:ext cx="864096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200" dirty="0" smtClean="0">
                <a:solidFill>
                  <a:prstClr val="black"/>
                </a:solidFill>
                <a:latin typeface="바탕체"/>
                <a:ea typeface="바탕체"/>
              </a:rPr>
              <a:t>11. </a:t>
            </a:r>
            <a:r>
              <a:rPr lang="ko-KR" altLang="en-US" sz="1200" dirty="0" smtClean="0">
                <a:solidFill>
                  <a:prstClr val="black"/>
                </a:solidFill>
                <a:latin typeface="바탕체"/>
                <a:ea typeface="바탕체"/>
              </a:rPr>
              <a:t>종신보험으로 </a:t>
            </a:r>
            <a:r>
              <a:rPr lang="ko-KR" altLang="en-US" sz="1200" dirty="0">
                <a:solidFill>
                  <a:prstClr val="black"/>
                </a:solidFill>
                <a:latin typeface="바탕체"/>
                <a:ea typeface="바탕체"/>
              </a:rPr>
              <a:t>재산을 증식하고 부를 축적하는 시대가 온 것입니다</a:t>
            </a:r>
            <a:r>
              <a:rPr lang="en-US" altLang="ko-KR" sz="1200" dirty="0">
                <a:solidFill>
                  <a:prstClr val="black"/>
                </a:solidFill>
                <a:latin typeface="바탕체"/>
                <a:ea typeface="바탕체"/>
              </a:rPr>
              <a:t>.</a:t>
            </a:r>
            <a:endParaRPr lang="ko-KR" altLang="en-US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0853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179512" y="32224"/>
            <a:ext cx="26276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b="1" dirty="0">
                <a:latin typeface="굴림체-WinCharSetFFFF-H2"/>
              </a:rPr>
              <a:t>&lt; </a:t>
            </a:r>
            <a:r>
              <a:rPr lang="ko-KR" altLang="en-US" b="1" dirty="0">
                <a:latin typeface="굴림체-WinCharSetFFFF-H2"/>
              </a:rPr>
              <a:t>임원보수 </a:t>
            </a:r>
            <a:r>
              <a:rPr lang="ko-KR" altLang="en-US" b="1" dirty="0" smtClean="0">
                <a:latin typeface="굴림체-WinCharSetFFFF-H2"/>
              </a:rPr>
              <a:t>관련 법령 </a:t>
            </a:r>
            <a:r>
              <a:rPr lang="en-US" altLang="ko-KR" b="1" dirty="0">
                <a:latin typeface="굴림체-WinCharSetFFFF-H2"/>
              </a:rPr>
              <a:t>&gt;</a:t>
            </a:r>
            <a:endParaRPr lang="ko-KR" altLang="en-US" b="1" dirty="0"/>
          </a:p>
        </p:txBody>
      </p:sp>
      <p:sp>
        <p:nvSpPr>
          <p:cNvPr id="3" name="직사각형 2"/>
          <p:cNvSpPr/>
          <p:nvPr/>
        </p:nvSpPr>
        <p:spPr>
          <a:xfrm>
            <a:off x="18146" y="393932"/>
            <a:ext cx="912585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400" b="1" dirty="0">
                <a:solidFill>
                  <a:srgbClr val="0070C0"/>
                </a:solidFill>
                <a:latin typeface="굴림체-WinCharSetFFFF-H2"/>
              </a:rPr>
              <a:t>민법 제</a:t>
            </a:r>
            <a:r>
              <a:rPr lang="en-US" altLang="ko-KR" sz="1400" b="1" dirty="0">
                <a:solidFill>
                  <a:srgbClr val="0070C0"/>
                </a:solidFill>
                <a:latin typeface="굴림체-WinCharSetFFFF-H2"/>
              </a:rPr>
              <a:t>686</a:t>
            </a:r>
            <a:r>
              <a:rPr lang="ko-KR" altLang="en-US" sz="1400" b="1" dirty="0">
                <a:solidFill>
                  <a:srgbClr val="0070C0"/>
                </a:solidFill>
                <a:latin typeface="굴림체-WinCharSetFFFF-H2"/>
              </a:rPr>
              <a:t>조 </a:t>
            </a:r>
            <a:r>
              <a:rPr lang="en-US" altLang="ko-KR" sz="1400" b="1" dirty="0">
                <a:solidFill>
                  <a:srgbClr val="0070C0"/>
                </a:solidFill>
                <a:latin typeface="굴림체-WinCharSetFFFF-H2"/>
              </a:rPr>
              <a:t>(</a:t>
            </a:r>
            <a:r>
              <a:rPr lang="ko-KR" altLang="en-US" sz="1400" b="1" dirty="0">
                <a:solidFill>
                  <a:srgbClr val="0070C0"/>
                </a:solidFill>
                <a:latin typeface="굴림체-WinCharSetFFFF-H2"/>
              </a:rPr>
              <a:t>수임인의 보수청구권</a:t>
            </a:r>
            <a:r>
              <a:rPr lang="en-US" altLang="ko-KR" sz="1400" b="1" dirty="0">
                <a:solidFill>
                  <a:srgbClr val="0070C0"/>
                </a:solidFill>
                <a:latin typeface="굴림체-WinCharSetFFFF-H2"/>
              </a:rPr>
              <a:t>)</a:t>
            </a:r>
          </a:p>
          <a:p>
            <a:r>
              <a:rPr lang="ko-KR" altLang="en-US" sz="1400" b="1" dirty="0">
                <a:latin typeface="굴림체-WinCharSetFFFF-H2"/>
              </a:rPr>
              <a:t>① </a:t>
            </a:r>
            <a:r>
              <a:rPr lang="ko-KR" altLang="en-US" sz="1400" b="1" dirty="0" err="1">
                <a:latin typeface="굴림체-WinCharSetFFFF-H2"/>
              </a:rPr>
              <a:t>수임인은</a:t>
            </a:r>
            <a:r>
              <a:rPr lang="ko-KR" altLang="en-US" sz="1400" b="1" dirty="0">
                <a:latin typeface="굴림체-WinCharSetFFFF-H2"/>
              </a:rPr>
              <a:t> 특별한 약정이 없으면 </a:t>
            </a:r>
            <a:r>
              <a:rPr lang="ko-KR" altLang="en-US" sz="1400" b="1" dirty="0" err="1">
                <a:latin typeface="굴림체-WinCharSetFFFF-H2"/>
              </a:rPr>
              <a:t>위임인에</a:t>
            </a:r>
            <a:r>
              <a:rPr lang="ko-KR" altLang="en-US" sz="1400" b="1" dirty="0">
                <a:latin typeface="굴림체-WinCharSetFFFF-H2"/>
              </a:rPr>
              <a:t> 대하여 보수를 청구하지 못한다</a:t>
            </a:r>
            <a:r>
              <a:rPr lang="en-US" altLang="ko-KR" sz="1400" dirty="0">
                <a:latin typeface="굴림체-WinCharSetFFFF-H2"/>
              </a:rPr>
              <a:t>.</a:t>
            </a:r>
          </a:p>
          <a:p>
            <a:r>
              <a:rPr lang="ko-KR" altLang="en-US" sz="1400" dirty="0">
                <a:latin typeface="굴림체-WinCharSetFFFF-H2"/>
              </a:rPr>
              <a:t>② </a:t>
            </a:r>
            <a:r>
              <a:rPr lang="ko-KR" altLang="en-US" sz="1400" dirty="0" err="1">
                <a:latin typeface="굴림체-WinCharSetFFFF-H2"/>
              </a:rPr>
              <a:t>수임인이</a:t>
            </a:r>
            <a:r>
              <a:rPr lang="ko-KR" altLang="en-US" sz="1400" dirty="0">
                <a:latin typeface="굴림체-WinCharSetFFFF-H2"/>
              </a:rPr>
              <a:t> 보수를 받을 경우에는 위임사무를 완료한 후가 아니면 이를 청구하지 못한다</a:t>
            </a:r>
            <a:r>
              <a:rPr lang="en-US" altLang="ko-KR" sz="1400" dirty="0">
                <a:latin typeface="굴림체-WinCharSetFFFF-H2"/>
              </a:rPr>
              <a:t>. </a:t>
            </a:r>
            <a:endParaRPr lang="en-US" altLang="ko-KR" sz="1400" dirty="0" smtClean="0">
              <a:latin typeface="굴림체-WinCharSetFFFF-H2"/>
            </a:endParaRPr>
          </a:p>
          <a:p>
            <a:r>
              <a:rPr lang="ko-KR" altLang="en-US" sz="1400" dirty="0" smtClean="0">
                <a:latin typeface="굴림체-WinCharSetFFFF-H2"/>
              </a:rPr>
              <a:t>   그러나 </a:t>
            </a:r>
            <a:r>
              <a:rPr lang="ko-KR" altLang="en-US" sz="1400" dirty="0">
                <a:latin typeface="굴림체-WinCharSetFFFF-H2"/>
              </a:rPr>
              <a:t>기간으로 보수를 정한 때에는 그 기간이 경과한 후에 이를 청구할 수 있다</a:t>
            </a:r>
            <a:endParaRPr lang="ko-KR" altLang="en-US" sz="1400" dirty="0"/>
          </a:p>
        </p:txBody>
      </p:sp>
      <p:sp>
        <p:nvSpPr>
          <p:cNvPr id="4" name="직사각형 3"/>
          <p:cNvSpPr/>
          <p:nvPr/>
        </p:nvSpPr>
        <p:spPr>
          <a:xfrm>
            <a:off x="46282" y="1340768"/>
            <a:ext cx="88569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400" b="1" dirty="0">
                <a:latin typeface="굴림체-WinCharSetFFFF-H2"/>
              </a:rPr>
              <a:t>상법 제</a:t>
            </a:r>
            <a:r>
              <a:rPr lang="en-US" altLang="ko-KR" sz="1400" b="1" dirty="0">
                <a:latin typeface="굴림체-WinCharSetFFFF-H2"/>
              </a:rPr>
              <a:t>388</a:t>
            </a:r>
            <a:r>
              <a:rPr lang="ko-KR" altLang="en-US" sz="1400" b="1" dirty="0">
                <a:latin typeface="굴림체-WinCharSetFFFF-H2"/>
              </a:rPr>
              <a:t>조 </a:t>
            </a:r>
            <a:r>
              <a:rPr lang="en-US" altLang="ko-KR" sz="1400" b="1" dirty="0">
                <a:latin typeface="굴림체-WinCharSetFFFF-H2"/>
              </a:rPr>
              <a:t>(</a:t>
            </a:r>
            <a:r>
              <a:rPr lang="ko-KR" altLang="en-US" sz="1400" b="1" dirty="0">
                <a:latin typeface="굴림체-WinCharSetFFFF-H2"/>
              </a:rPr>
              <a:t>이사의 보수</a:t>
            </a:r>
            <a:r>
              <a:rPr lang="en-US" altLang="ko-KR" sz="1400" b="1" dirty="0">
                <a:latin typeface="굴림체-WinCharSetFFFF-H2"/>
              </a:rPr>
              <a:t>)</a:t>
            </a:r>
          </a:p>
          <a:p>
            <a:r>
              <a:rPr lang="ko-KR" altLang="en-US" sz="1400" b="1" dirty="0">
                <a:latin typeface="굴림체-WinCharSetFFFF-H2"/>
              </a:rPr>
              <a:t>이사의 보수는 </a:t>
            </a:r>
            <a:r>
              <a:rPr lang="ko-KR" altLang="en-US" sz="1400" b="1" u="sng" dirty="0">
                <a:solidFill>
                  <a:srgbClr val="FF0000"/>
                </a:solidFill>
                <a:latin typeface="굴림체-WinCharSetFFFF-H2"/>
              </a:rPr>
              <a:t>정관에 그 액을 정하지 아니한 때에는 </a:t>
            </a:r>
            <a:r>
              <a:rPr lang="ko-KR" altLang="en-US" sz="1400" b="1" dirty="0">
                <a:latin typeface="굴림체-WinCharSetFFFF-H2"/>
              </a:rPr>
              <a:t>주주총회의 결의로 이를 정한다</a:t>
            </a:r>
            <a:endParaRPr lang="ko-KR" altLang="en-US" sz="1400" b="1" dirty="0"/>
          </a:p>
        </p:txBody>
      </p:sp>
      <p:sp>
        <p:nvSpPr>
          <p:cNvPr id="5" name="직사각형 4"/>
          <p:cNvSpPr/>
          <p:nvPr/>
        </p:nvSpPr>
        <p:spPr>
          <a:xfrm>
            <a:off x="107504" y="1974319"/>
            <a:ext cx="8991419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400" b="1" dirty="0">
                <a:solidFill>
                  <a:srgbClr val="0070C0"/>
                </a:solidFill>
                <a:latin typeface="굴림체-WinCharSetFFFF-H2"/>
              </a:rPr>
              <a:t>법인세법 제</a:t>
            </a:r>
            <a:r>
              <a:rPr lang="en-US" altLang="ko-KR" sz="1400" b="1" dirty="0">
                <a:solidFill>
                  <a:srgbClr val="0070C0"/>
                </a:solidFill>
                <a:latin typeface="굴림체-WinCharSetFFFF-H2"/>
              </a:rPr>
              <a:t>26</a:t>
            </a:r>
            <a:r>
              <a:rPr lang="ko-KR" altLang="en-US" sz="1400" b="1" dirty="0">
                <a:solidFill>
                  <a:srgbClr val="0070C0"/>
                </a:solidFill>
                <a:latin typeface="굴림체-WinCharSetFFFF-H2"/>
              </a:rPr>
              <a:t>조 </a:t>
            </a:r>
            <a:r>
              <a:rPr lang="en-US" altLang="ko-KR" sz="1400" b="1" dirty="0">
                <a:solidFill>
                  <a:srgbClr val="0070C0"/>
                </a:solidFill>
                <a:latin typeface="굴림체-WinCharSetFFFF-H2"/>
              </a:rPr>
              <a:t>【</a:t>
            </a:r>
            <a:r>
              <a:rPr lang="ko-KR" altLang="en-US" sz="1400" b="1" dirty="0">
                <a:solidFill>
                  <a:srgbClr val="0070C0"/>
                </a:solidFill>
                <a:latin typeface="굴림체-WinCharSetFFFF-H2"/>
              </a:rPr>
              <a:t>과다경비 등의 </a:t>
            </a:r>
            <a:r>
              <a:rPr lang="ko-KR" altLang="en-US" sz="1400" b="1" dirty="0" err="1">
                <a:solidFill>
                  <a:srgbClr val="0070C0"/>
                </a:solidFill>
                <a:latin typeface="굴림체-WinCharSetFFFF-H2"/>
              </a:rPr>
              <a:t>손금불산입</a:t>
            </a:r>
            <a:r>
              <a:rPr lang="en-US" altLang="ko-KR" sz="1400" b="1" dirty="0">
                <a:solidFill>
                  <a:srgbClr val="0070C0"/>
                </a:solidFill>
                <a:latin typeface="굴림체-WinCharSetFFFF-H2"/>
              </a:rPr>
              <a:t>】</a:t>
            </a:r>
          </a:p>
          <a:p>
            <a:r>
              <a:rPr lang="ko-KR" altLang="en-US" sz="1400" dirty="0">
                <a:latin typeface="굴림체-WinCharSetFFFF-H2"/>
              </a:rPr>
              <a:t>다음 각 호의 </a:t>
            </a:r>
            <a:r>
              <a:rPr lang="ko-KR" altLang="en-US" sz="1400" dirty="0" err="1">
                <a:latin typeface="굴림체-WinCharSetFFFF-H2"/>
              </a:rPr>
              <a:t>손비</a:t>
            </a:r>
            <a:r>
              <a:rPr lang="ko-KR" altLang="en-US" sz="1400" dirty="0">
                <a:latin typeface="굴림체-WinCharSetFFFF-H2"/>
              </a:rPr>
              <a:t> 중 대통령령으로 정하는 바에 따라 과다하거나 부당하다고 인정하는 금액</a:t>
            </a:r>
          </a:p>
          <a:p>
            <a:r>
              <a:rPr lang="ko-KR" altLang="en-US" sz="1400" dirty="0">
                <a:latin typeface="굴림체-WinCharSetFFFF-H2"/>
              </a:rPr>
              <a:t>은 내국법인의 각 사업연도의 소득금액을 계산할 때 손금에 산입하지 아니한다</a:t>
            </a:r>
            <a:r>
              <a:rPr lang="en-US" altLang="ko-KR" sz="1400" dirty="0">
                <a:latin typeface="굴림체-WinCharSetFFFF-H2"/>
              </a:rPr>
              <a:t>.</a:t>
            </a:r>
          </a:p>
          <a:p>
            <a:r>
              <a:rPr lang="en-US" altLang="ko-KR" sz="1400" dirty="0">
                <a:latin typeface="굴림체-WinCharSetFFFF-H2"/>
              </a:rPr>
              <a:t>1. </a:t>
            </a:r>
            <a:r>
              <a:rPr lang="ko-KR" altLang="en-US" sz="1400" dirty="0">
                <a:latin typeface="굴림체-WinCharSetFFFF-H2"/>
              </a:rPr>
              <a:t>인건비</a:t>
            </a:r>
          </a:p>
          <a:p>
            <a:r>
              <a:rPr lang="en-US" altLang="ko-KR" sz="1400" dirty="0">
                <a:latin typeface="굴림체-WinCharSetFFFF-H2"/>
              </a:rPr>
              <a:t>2. </a:t>
            </a:r>
            <a:r>
              <a:rPr lang="ko-KR" altLang="en-US" sz="1400" dirty="0">
                <a:latin typeface="굴림체-WinCharSetFFFF-H2"/>
              </a:rPr>
              <a:t>복리후생비</a:t>
            </a:r>
          </a:p>
          <a:p>
            <a:r>
              <a:rPr lang="en-US" altLang="ko-KR" sz="1400" dirty="0">
                <a:latin typeface="굴림체-WinCharSetFFFF-H2"/>
              </a:rPr>
              <a:t>3. </a:t>
            </a:r>
            <a:r>
              <a:rPr lang="ko-KR" altLang="en-US" sz="1400" dirty="0">
                <a:latin typeface="굴림체-WinCharSetFFFF-H2"/>
              </a:rPr>
              <a:t>여비</a:t>
            </a:r>
            <a:r>
              <a:rPr lang="en-US" altLang="ko-KR" sz="1400" dirty="0">
                <a:latin typeface="굴림체-WinCharSetFFFF-H2"/>
              </a:rPr>
              <a:t>(</a:t>
            </a:r>
            <a:r>
              <a:rPr lang="ko-KR" altLang="en-US" sz="1400" dirty="0">
                <a:latin typeface="굴림체-WinCharSetFFFF-H2"/>
              </a:rPr>
              <a:t>여비</a:t>
            </a:r>
            <a:r>
              <a:rPr lang="en-US" altLang="ko-KR" sz="1400" dirty="0">
                <a:latin typeface="굴림체-WinCharSetFFFF-H2"/>
              </a:rPr>
              <a:t>) </a:t>
            </a:r>
            <a:r>
              <a:rPr lang="ko-KR" altLang="en-US" sz="1400" dirty="0">
                <a:latin typeface="굴림체-WinCharSetFFFF-H2"/>
              </a:rPr>
              <a:t>및 </a:t>
            </a:r>
            <a:r>
              <a:rPr lang="ko-KR" altLang="en-US" sz="1400" dirty="0" smtClean="0">
                <a:latin typeface="굴림체-WinCharSetFFFF-H2"/>
              </a:rPr>
              <a:t>교육훈련비</a:t>
            </a:r>
            <a:endParaRPr lang="ko-KR" altLang="en-US" sz="1400" dirty="0">
              <a:latin typeface="굴림체-WinCharSetFFFF-H2"/>
            </a:endParaRPr>
          </a:p>
          <a:p>
            <a:r>
              <a:rPr lang="en-US" altLang="ko-KR" sz="1400" dirty="0">
                <a:latin typeface="굴림체-WinCharSetFFFF-H2"/>
              </a:rPr>
              <a:t>4. </a:t>
            </a:r>
            <a:r>
              <a:rPr lang="ko-KR" altLang="en-US" sz="1400" dirty="0">
                <a:latin typeface="굴림체-WinCharSetFFFF-H2"/>
              </a:rPr>
              <a:t>법인이 그 법인 외의 자와 동일한 조직 또는 사업 등을 공동으로 운영하거나 경영함에 따</a:t>
            </a:r>
          </a:p>
          <a:p>
            <a:r>
              <a:rPr lang="ko-KR" altLang="en-US" sz="1400" dirty="0">
                <a:latin typeface="굴림체-WinCharSetFFFF-H2"/>
              </a:rPr>
              <a:t>라 발생되거나 지출된 </a:t>
            </a:r>
            <a:r>
              <a:rPr lang="ko-KR" altLang="en-US" sz="1400" dirty="0" err="1">
                <a:latin typeface="굴림체-WinCharSetFFFF-H2"/>
              </a:rPr>
              <a:t>손비</a:t>
            </a:r>
            <a:endParaRPr lang="ko-KR" altLang="en-US" sz="1400" dirty="0">
              <a:latin typeface="굴림체-WinCharSetFFFF-H2"/>
            </a:endParaRPr>
          </a:p>
          <a:p>
            <a:r>
              <a:rPr lang="en-US" altLang="ko-KR" sz="1400" dirty="0">
                <a:latin typeface="굴림체-WinCharSetFFFF-H2"/>
              </a:rPr>
              <a:t>5. </a:t>
            </a:r>
            <a:r>
              <a:rPr lang="ko-KR" altLang="en-US" sz="1400" dirty="0">
                <a:latin typeface="굴림체-WinCharSetFFFF-H2"/>
              </a:rPr>
              <a:t>제</a:t>
            </a:r>
            <a:r>
              <a:rPr lang="en-US" altLang="ko-KR" sz="1400" dirty="0">
                <a:latin typeface="굴림체-WinCharSetFFFF-H2"/>
              </a:rPr>
              <a:t>1</a:t>
            </a:r>
            <a:r>
              <a:rPr lang="ko-KR" altLang="en-US" sz="1400" dirty="0">
                <a:latin typeface="굴림체-WinCharSetFFFF-H2"/>
              </a:rPr>
              <a:t>호부터 제</a:t>
            </a:r>
            <a:r>
              <a:rPr lang="en-US" altLang="ko-KR" sz="1400" dirty="0">
                <a:latin typeface="굴림체-WinCharSetFFFF-H2"/>
              </a:rPr>
              <a:t>4</a:t>
            </a:r>
            <a:r>
              <a:rPr lang="ko-KR" altLang="en-US" sz="1400" dirty="0">
                <a:latin typeface="굴림체-WinCharSetFFFF-H2"/>
              </a:rPr>
              <a:t>호까지에 규정된 것 외에 법인의 업무와 직접 관련이 적다고 인정되는 경비</a:t>
            </a:r>
          </a:p>
          <a:p>
            <a:r>
              <a:rPr lang="ko-KR" altLang="en-US" sz="1400" dirty="0" err="1">
                <a:latin typeface="굴림체-WinCharSetFFFF-H2"/>
              </a:rPr>
              <a:t>로서</a:t>
            </a:r>
            <a:r>
              <a:rPr lang="ko-KR" altLang="en-US" sz="1400" dirty="0">
                <a:latin typeface="굴림체-WinCharSetFFFF-H2"/>
              </a:rPr>
              <a:t> 대통령령으로 정하는 것</a:t>
            </a:r>
            <a:endParaRPr lang="ko-KR" altLang="en-US" sz="1400" dirty="0"/>
          </a:p>
        </p:txBody>
      </p:sp>
      <p:sp>
        <p:nvSpPr>
          <p:cNvPr id="6" name="직사각형 5"/>
          <p:cNvSpPr/>
          <p:nvPr/>
        </p:nvSpPr>
        <p:spPr>
          <a:xfrm>
            <a:off x="107504" y="4351163"/>
            <a:ext cx="8919411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400" b="1" dirty="0">
                <a:solidFill>
                  <a:srgbClr val="0070C0"/>
                </a:solidFill>
                <a:latin typeface="굴림체-WinCharSetFFFF-H2"/>
              </a:rPr>
              <a:t>법인세법 시행령 제</a:t>
            </a:r>
            <a:r>
              <a:rPr lang="en-US" altLang="ko-KR" sz="1400" b="1" dirty="0">
                <a:solidFill>
                  <a:srgbClr val="0070C0"/>
                </a:solidFill>
                <a:latin typeface="굴림체-WinCharSetFFFF-H2"/>
              </a:rPr>
              <a:t>43</a:t>
            </a:r>
            <a:r>
              <a:rPr lang="ko-KR" altLang="en-US" sz="1400" b="1" dirty="0">
                <a:solidFill>
                  <a:srgbClr val="0070C0"/>
                </a:solidFill>
                <a:latin typeface="굴림체-WinCharSetFFFF-H2"/>
              </a:rPr>
              <a:t>조 </a:t>
            </a:r>
            <a:r>
              <a:rPr lang="en-US" altLang="ko-KR" sz="1400" b="1" dirty="0">
                <a:solidFill>
                  <a:srgbClr val="0070C0"/>
                </a:solidFill>
                <a:latin typeface="굴림체-WinCharSetFFFF-H2"/>
              </a:rPr>
              <a:t>【</a:t>
            </a:r>
            <a:r>
              <a:rPr lang="ko-KR" altLang="en-US" sz="1400" b="1" dirty="0">
                <a:solidFill>
                  <a:srgbClr val="0070C0"/>
                </a:solidFill>
                <a:latin typeface="굴림체-WinCharSetFFFF-H2"/>
              </a:rPr>
              <a:t>상여금 등의 </a:t>
            </a:r>
            <a:r>
              <a:rPr lang="ko-KR" altLang="en-US" sz="1400" b="1" dirty="0" err="1">
                <a:solidFill>
                  <a:srgbClr val="0070C0"/>
                </a:solidFill>
                <a:latin typeface="굴림체-WinCharSetFFFF-H2"/>
              </a:rPr>
              <a:t>손금불산입</a:t>
            </a:r>
            <a:r>
              <a:rPr lang="en-US" altLang="ko-KR" sz="1400" b="1" dirty="0">
                <a:solidFill>
                  <a:srgbClr val="0070C0"/>
                </a:solidFill>
                <a:latin typeface="굴림체-WinCharSetFFFF-H2"/>
              </a:rPr>
              <a:t>】</a:t>
            </a:r>
          </a:p>
          <a:p>
            <a:r>
              <a:rPr lang="ko-KR" altLang="en-US" sz="1400" dirty="0">
                <a:latin typeface="굴림체-WinCharSetFFFF-H2"/>
              </a:rPr>
              <a:t>① 법인이 그 임원 또는 사용인에게 이익처분에 의하여 지급하는 상여금</a:t>
            </a:r>
            <a:r>
              <a:rPr lang="en-US" altLang="ko-KR" sz="1400" dirty="0">
                <a:latin typeface="굴림체-WinCharSetFFFF-H2"/>
              </a:rPr>
              <a:t>(</a:t>
            </a:r>
            <a:r>
              <a:rPr lang="ko-KR" altLang="en-US" sz="1400" dirty="0">
                <a:latin typeface="굴림체-WinCharSetFFFF-H2"/>
              </a:rPr>
              <a:t>제</a:t>
            </a:r>
            <a:r>
              <a:rPr lang="en-US" altLang="ko-KR" sz="1400" dirty="0">
                <a:latin typeface="굴림체-WinCharSetFFFF-H2"/>
              </a:rPr>
              <a:t>20</a:t>
            </a:r>
            <a:r>
              <a:rPr lang="ko-KR" altLang="en-US" sz="1400" dirty="0">
                <a:latin typeface="굴림체-WinCharSetFFFF-H2"/>
              </a:rPr>
              <a:t>조제</a:t>
            </a:r>
            <a:r>
              <a:rPr lang="en-US" altLang="ko-KR" sz="1400" dirty="0">
                <a:latin typeface="굴림체-WinCharSetFFFF-H2"/>
              </a:rPr>
              <a:t>1</a:t>
            </a:r>
            <a:r>
              <a:rPr lang="ko-KR" altLang="en-US" sz="1400" dirty="0">
                <a:latin typeface="굴림체-WinCharSetFFFF-H2"/>
              </a:rPr>
              <a:t>항 각호의</a:t>
            </a:r>
          </a:p>
          <a:p>
            <a:r>
              <a:rPr lang="en-US" altLang="ko-KR" sz="1400" dirty="0">
                <a:latin typeface="굴림체-WinCharSetFFFF-H2"/>
              </a:rPr>
              <a:t>1</a:t>
            </a:r>
            <a:r>
              <a:rPr lang="ko-KR" altLang="en-US" sz="1400" dirty="0">
                <a:latin typeface="굴림체-WinCharSetFFFF-H2"/>
              </a:rPr>
              <a:t>에 해당하는 성과급을 제외한다</a:t>
            </a:r>
            <a:r>
              <a:rPr lang="en-US" altLang="ko-KR" sz="1400" dirty="0">
                <a:latin typeface="굴림체-WinCharSetFFFF-H2"/>
              </a:rPr>
              <a:t>)</a:t>
            </a:r>
            <a:r>
              <a:rPr lang="ko-KR" altLang="en-US" sz="1400" dirty="0">
                <a:latin typeface="굴림체-WinCharSetFFFF-H2"/>
              </a:rPr>
              <a:t>은 이를 손금에 산입하지 아니한다</a:t>
            </a:r>
            <a:r>
              <a:rPr lang="en-US" altLang="ko-KR" sz="1400" dirty="0">
                <a:latin typeface="굴림체-WinCharSetFFFF-H2"/>
              </a:rPr>
              <a:t>. </a:t>
            </a:r>
            <a:r>
              <a:rPr lang="ko-KR" altLang="en-US" sz="1400" dirty="0">
                <a:latin typeface="굴림체-WinCharSetFFFF-H2"/>
              </a:rPr>
              <a:t>이 경우 합명회사 또는</a:t>
            </a:r>
          </a:p>
          <a:p>
            <a:r>
              <a:rPr lang="ko-KR" altLang="en-US" sz="1400" dirty="0">
                <a:latin typeface="굴림체-WinCharSetFFFF-H2"/>
              </a:rPr>
              <a:t>합자회사의 노무출자사원에게 지급하는 보수는 이익처분에 의한 상여로 본다</a:t>
            </a:r>
            <a:r>
              <a:rPr lang="en-US" altLang="ko-KR" sz="1400" dirty="0">
                <a:latin typeface="굴림체-WinCharSetFFFF-H2"/>
              </a:rPr>
              <a:t>.</a:t>
            </a:r>
          </a:p>
          <a:p>
            <a:r>
              <a:rPr lang="ko-KR" altLang="en-US" sz="1400" dirty="0">
                <a:latin typeface="굴림체-WinCharSetFFFF-H2"/>
              </a:rPr>
              <a:t>② </a:t>
            </a:r>
            <a:r>
              <a:rPr lang="ko-KR" altLang="en-US" sz="1400" b="1" dirty="0">
                <a:latin typeface="굴림체-WinCharSetFFFF-H2"/>
              </a:rPr>
              <a:t>법인이 임원에게 지급하는 </a:t>
            </a:r>
            <a:r>
              <a:rPr lang="ko-KR" altLang="en-US" sz="1400" b="1" dirty="0" err="1">
                <a:solidFill>
                  <a:srgbClr val="FF0000"/>
                </a:solidFill>
                <a:latin typeface="굴림체-WinCharSetFFFF-H2"/>
              </a:rPr>
              <a:t>상여금중</a:t>
            </a:r>
            <a:r>
              <a:rPr lang="ko-KR" altLang="en-US" sz="1400" b="1" dirty="0">
                <a:solidFill>
                  <a:srgbClr val="FF0000"/>
                </a:solidFill>
                <a:latin typeface="굴림체-WinCharSetFFFF-H2"/>
              </a:rPr>
              <a:t> 정관</a:t>
            </a:r>
            <a:r>
              <a:rPr lang="en-US" altLang="ko-KR" sz="1400" b="1" dirty="0">
                <a:latin typeface="굴림체-WinCharSetFFFF-H2"/>
              </a:rPr>
              <a:t>·</a:t>
            </a:r>
            <a:r>
              <a:rPr lang="ko-KR" altLang="en-US" sz="1400" b="1" dirty="0">
                <a:latin typeface="굴림체-WinCharSetFFFF-H2"/>
              </a:rPr>
              <a:t>주주총회</a:t>
            </a:r>
            <a:r>
              <a:rPr lang="en-US" altLang="ko-KR" sz="1400" b="1" dirty="0">
                <a:latin typeface="굴림체-WinCharSetFFFF-H2"/>
              </a:rPr>
              <a:t>·</a:t>
            </a:r>
            <a:r>
              <a:rPr lang="ko-KR" altLang="en-US" sz="1400" b="1" dirty="0">
                <a:latin typeface="굴림체-WinCharSetFFFF-H2"/>
              </a:rPr>
              <a:t>사원총회 또는 이사회의 결의에 의하여</a:t>
            </a:r>
          </a:p>
          <a:p>
            <a:r>
              <a:rPr lang="ko-KR" altLang="en-US" sz="1400" b="1" dirty="0">
                <a:latin typeface="굴림체-WinCharSetFFFF-H2"/>
              </a:rPr>
              <a:t>결정된 급여지급기준에 의하여 지급하는 </a:t>
            </a:r>
            <a:r>
              <a:rPr lang="ko-KR" altLang="en-US" sz="1400" b="1" dirty="0">
                <a:solidFill>
                  <a:srgbClr val="FF0000"/>
                </a:solidFill>
                <a:latin typeface="굴림체-WinCharSetFFFF-H2"/>
              </a:rPr>
              <a:t>금액을 초과하여 지급한 경우 그 초과금액은 이를 손</a:t>
            </a:r>
          </a:p>
          <a:p>
            <a:r>
              <a:rPr lang="ko-KR" altLang="en-US" sz="1400" b="1" dirty="0">
                <a:solidFill>
                  <a:srgbClr val="FF0000"/>
                </a:solidFill>
                <a:latin typeface="굴림체-WinCharSetFFFF-H2"/>
              </a:rPr>
              <a:t>금에 산입하지 아니한다</a:t>
            </a:r>
            <a:r>
              <a:rPr lang="en-US" altLang="ko-KR" sz="1400" b="1" dirty="0">
                <a:solidFill>
                  <a:srgbClr val="FF0000"/>
                </a:solidFill>
                <a:latin typeface="굴림체-WinCharSetFFFF-H2"/>
              </a:rPr>
              <a:t>.</a:t>
            </a:r>
          </a:p>
          <a:p>
            <a:r>
              <a:rPr lang="ko-KR" altLang="en-US" sz="1400" dirty="0">
                <a:latin typeface="굴림체-WinCharSetFFFF-H2"/>
              </a:rPr>
              <a:t>③ 법인이 </a:t>
            </a:r>
            <a:r>
              <a:rPr lang="ko-KR" altLang="en-US" sz="1400" dirty="0" err="1">
                <a:latin typeface="굴림체-WinCharSetFFFF-H2"/>
              </a:rPr>
              <a:t>지배주주등</a:t>
            </a:r>
            <a:r>
              <a:rPr lang="en-US" altLang="ko-KR" sz="1400" dirty="0">
                <a:latin typeface="굴림체-WinCharSetFFFF-H2"/>
              </a:rPr>
              <a:t>(</a:t>
            </a:r>
            <a:r>
              <a:rPr lang="ko-KR" altLang="en-US" sz="1400" dirty="0">
                <a:latin typeface="굴림체-WinCharSetFFFF-H2"/>
              </a:rPr>
              <a:t>특수관계에 있는 자를 포함한다</a:t>
            </a:r>
            <a:r>
              <a:rPr lang="en-US" altLang="ko-KR" sz="1400" dirty="0">
                <a:latin typeface="굴림체-WinCharSetFFFF-H2"/>
              </a:rPr>
              <a:t>. </a:t>
            </a:r>
            <a:r>
              <a:rPr lang="ko-KR" altLang="en-US" sz="1400" dirty="0">
                <a:latin typeface="굴림체-WinCharSetFFFF-H2"/>
              </a:rPr>
              <a:t>이하 이 항에서 같다</a:t>
            </a:r>
            <a:r>
              <a:rPr lang="en-US" altLang="ko-KR" sz="1400" dirty="0">
                <a:latin typeface="굴림체-WinCharSetFFFF-H2"/>
              </a:rPr>
              <a:t>)</a:t>
            </a:r>
            <a:r>
              <a:rPr lang="ko-KR" altLang="en-US" sz="1400" dirty="0">
                <a:latin typeface="굴림체-WinCharSetFFFF-H2"/>
              </a:rPr>
              <a:t>인 임원 또는 사</a:t>
            </a:r>
          </a:p>
          <a:p>
            <a:r>
              <a:rPr lang="ko-KR" altLang="en-US" sz="1400" dirty="0">
                <a:latin typeface="굴림체-WinCharSetFFFF-H2"/>
              </a:rPr>
              <a:t>용인에게 정당한 </a:t>
            </a:r>
            <a:r>
              <a:rPr lang="ko-KR" altLang="en-US" sz="1400" dirty="0" err="1">
                <a:latin typeface="굴림체-WinCharSetFFFF-H2"/>
              </a:rPr>
              <a:t>사유없이</a:t>
            </a:r>
            <a:r>
              <a:rPr lang="ko-KR" altLang="en-US" sz="1400" dirty="0">
                <a:latin typeface="굴림체-WinCharSetFFFF-H2"/>
              </a:rPr>
              <a:t> 동일직위에 있는 </a:t>
            </a:r>
            <a:r>
              <a:rPr lang="ko-KR" altLang="en-US" sz="1400" dirty="0" err="1">
                <a:latin typeface="굴림체-WinCharSetFFFF-H2"/>
              </a:rPr>
              <a:t>지배주주등</a:t>
            </a:r>
            <a:r>
              <a:rPr lang="ko-KR" altLang="en-US" sz="1400" dirty="0">
                <a:latin typeface="굴림체-WinCharSetFFFF-H2"/>
              </a:rPr>
              <a:t> 외의 임원 또는 사용인에게 지급하는</a:t>
            </a:r>
          </a:p>
          <a:p>
            <a:r>
              <a:rPr lang="ko-KR" altLang="en-US" sz="1400" dirty="0">
                <a:latin typeface="굴림체-WinCharSetFFFF-H2"/>
              </a:rPr>
              <a:t>금액을 초과하여 보수를 지급한 경우 그 초과금액은 이를 손금에 산입하지 아니한다</a:t>
            </a:r>
            <a:r>
              <a:rPr lang="en-US" altLang="ko-KR" sz="1400" dirty="0">
                <a:latin typeface="굴림체-WinCharSetFFFF-H2"/>
              </a:rPr>
              <a:t>. &lt;</a:t>
            </a:r>
            <a:r>
              <a:rPr lang="ko-KR" altLang="en-US" sz="1400" dirty="0">
                <a:latin typeface="굴림체-WinCharSetFFFF-H2"/>
              </a:rPr>
              <a:t>개정</a:t>
            </a:r>
          </a:p>
          <a:p>
            <a:r>
              <a:rPr lang="en-US" altLang="ko-KR" sz="1400" dirty="0">
                <a:latin typeface="굴림체-WinCharSetFFFF-H2"/>
              </a:rPr>
              <a:t>2008.2.22&gt;</a:t>
            </a:r>
            <a:endParaRPr lang="ko-KR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8736864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548680"/>
            <a:ext cx="87129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ko-KR" altLang="en-US" sz="1200" dirty="0" smtClean="0"/>
              <a:t>발자취를 짚고 </a:t>
            </a:r>
            <a:r>
              <a:rPr lang="ko-KR" altLang="en-US" sz="1200" dirty="0" err="1" smtClean="0"/>
              <a:t>넘어가는것이</a:t>
            </a:r>
            <a:r>
              <a:rPr lang="ko-KR" altLang="en-US" sz="1200" dirty="0" smtClean="0"/>
              <a:t> 의미가 </a:t>
            </a:r>
            <a:r>
              <a:rPr lang="ko-KR" altLang="en-US" sz="1200" dirty="0" err="1" smtClean="0"/>
              <a:t>잇을것</a:t>
            </a:r>
            <a:r>
              <a:rPr lang="ko-KR" altLang="en-US" sz="1200" dirty="0" smtClean="0"/>
              <a:t> 갔습니다</a:t>
            </a:r>
            <a:endParaRPr lang="en-US" altLang="ko-KR" sz="1200" dirty="0" smtClean="0"/>
          </a:p>
          <a:p>
            <a:pPr marL="228600" indent="-228600">
              <a:buAutoNum type="arabicPeriod"/>
            </a:pPr>
            <a:r>
              <a:rPr lang="ko-KR" altLang="en-US" sz="1200" dirty="0" smtClean="0"/>
              <a:t>주식을 </a:t>
            </a:r>
            <a:r>
              <a:rPr lang="ko-KR" altLang="en-US" sz="1200" dirty="0" err="1" smtClean="0"/>
              <a:t>얼마주고</a:t>
            </a:r>
            <a:r>
              <a:rPr lang="ko-KR" altLang="en-US" sz="1200" dirty="0" smtClean="0"/>
              <a:t> 앞으로 배당을 얼마를 해야 하느냐</a:t>
            </a:r>
            <a:r>
              <a:rPr lang="en-US" altLang="ko-KR" sz="1200" dirty="0" smtClean="0"/>
              <a:t>?</a:t>
            </a:r>
          </a:p>
          <a:p>
            <a:pPr marL="228600" indent="-228600">
              <a:buAutoNum type="arabicPeriod"/>
            </a:pPr>
            <a:r>
              <a:rPr lang="ko-KR" altLang="en-US" sz="1200" dirty="0" smtClean="0"/>
              <a:t>자사주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상법상의 절차 위반</a:t>
            </a:r>
            <a:r>
              <a:rPr lang="en-US" altLang="ko-KR" sz="1200" dirty="0" smtClean="0"/>
              <a:t>/</a:t>
            </a:r>
            <a:r>
              <a:rPr lang="ko-KR" altLang="en-US" sz="1200" dirty="0" smtClean="0"/>
              <a:t>배당가능 이익위반</a:t>
            </a:r>
            <a:r>
              <a:rPr lang="en-US" altLang="ko-KR" sz="1200" dirty="0" smtClean="0"/>
              <a:t>(</a:t>
            </a:r>
            <a:r>
              <a:rPr lang="ko-KR" altLang="en-US" sz="1200" dirty="0" smtClean="0"/>
              <a:t>대출받아서 자사주 실행</a:t>
            </a:r>
            <a:r>
              <a:rPr lang="en-US" altLang="ko-KR" sz="1200" dirty="0" smtClean="0"/>
              <a:t>,</a:t>
            </a:r>
            <a:r>
              <a:rPr lang="ko-KR" altLang="en-US" sz="1200" dirty="0" smtClean="0"/>
              <a:t>매매목적</a:t>
            </a:r>
            <a:r>
              <a:rPr lang="en-US" altLang="ko-KR" sz="1200" dirty="0" smtClean="0"/>
              <a:t>,</a:t>
            </a:r>
            <a:r>
              <a:rPr lang="ko-KR" altLang="en-US" sz="1200" dirty="0" err="1" smtClean="0"/>
              <a:t>실행안하고</a:t>
            </a:r>
            <a:r>
              <a:rPr lang="ko-KR" altLang="en-US" sz="1200" dirty="0" smtClean="0"/>
              <a:t> 보유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시도 했다는  근거서류 준비</a:t>
            </a:r>
            <a:r>
              <a:rPr lang="en-US" altLang="ko-KR" sz="1200" dirty="0" smtClean="0"/>
              <a:t> 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639161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179512" y="141701"/>
            <a:ext cx="21852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>
                <a:latin typeface="HYGoThic-Extra"/>
                <a:ea typeface="HYGoThic-Extra"/>
              </a:rPr>
              <a:t>임원의 보수와 세금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179512" y="511033"/>
            <a:ext cx="8964488" cy="40421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200"/>
              </a:lnSpc>
            </a:pPr>
            <a:r>
              <a:rPr lang="en-US" altLang="ko-KR" sz="1400" dirty="0">
                <a:latin typeface="+mn-ea"/>
              </a:rPr>
              <a:t>1. </a:t>
            </a:r>
            <a:r>
              <a:rPr lang="ko-KR" altLang="en-US" sz="1400" dirty="0">
                <a:latin typeface="+mn-ea"/>
              </a:rPr>
              <a:t>임원의 보수는 영업상 어떤 의의를 가지고 있는가 하면 </a:t>
            </a:r>
            <a:r>
              <a:rPr lang="en-US" altLang="ko-KR" sz="1400" dirty="0">
                <a:latin typeface="+mn-ea"/>
              </a:rPr>
              <a:t>『</a:t>
            </a:r>
            <a:r>
              <a:rPr lang="ko-KR" altLang="en-US" sz="1400" b="1" dirty="0">
                <a:latin typeface="+mn-ea"/>
              </a:rPr>
              <a:t>경영자로서의 월급</a:t>
            </a:r>
            <a:r>
              <a:rPr lang="en-US" altLang="ko-KR" sz="1400" dirty="0">
                <a:latin typeface="+mn-ea"/>
              </a:rPr>
              <a:t>, </a:t>
            </a:r>
            <a:r>
              <a:rPr lang="ko-KR" altLang="en-US" sz="1400" b="1" dirty="0">
                <a:solidFill>
                  <a:srgbClr val="FF0000"/>
                </a:solidFill>
                <a:latin typeface="+mn-ea"/>
              </a:rPr>
              <a:t>투자자로서의 투자대금의 회수</a:t>
            </a:r>
          </a:p>
          <a:p>
            <a:pPr>
              <a:lnSpc>
                <a:spcPts val="2200"/>
              </a:lnSpc>
            </a:pPr>
            <a:r>
              <a:rPr lang="ko-KR" altLang="en-US" sz="1400" dirty="0">
                <a:latin typeface="+mn-ea"/>
              </a:rPr>
              <a:t>성격</a:t>
            </a:r>
            <a:r>
              <a:rPr lang="en-US" altLang="ko-KR" sz="1400" dirty="0">
                <a:latin typeface="+mn-ea"/>
              </a:rPr>
              <a:t>』</a:t>
            </a:r>
            <a:r>
              <a:rPr lang="ko-KR" altLang="en-US" sz="1400" dirty="0">
                <a:latin typeface="+mn-ea"/>
              </a:rPr>
              <a:t>을 가지고 있는데 일정한 요건을 갖추지 못하면 손금인정을 받을 수 </a:t>
            </a:r>
            <a:r>
              <a:rPr lang="ko-KR" altLang="en-US" sz="1400" dirty="0" smtClean="0">
                <a:latin typeface="+mn-ea"/>
              </a:rPr>
              <a:t>없습니다</a:t>
            </a:r>
            <a:endParaRPr lang="en-US" altLang="ko-KR" sz="1400" dirty="0" smtClean="0">
              <a:latin typeface="+mn-ea"/>
            </a:endParaRPr>
          </a:p>
          <a:p>
            <a:pPr>
              <a:lnSpc>
                <a:spcPts val="2200"/>
              </a:lnSpc>
            </a:pPr>
            <a:r>
              <a:rPr lang="en-US" altLang="ko-KR" sz="1400" dirty="0" smtClean="0">
                <a:latin typeface="+mn-ea"/>
              </a:rPr>
              <a:t>.</a:t>
            </a:r>
            <a:endParaRPr lang="en-US" altLang="ko-KR" sz="1400" dirty="0">
              <a:latin typeface="+mn-ea"/>
            </a:endParaRPr>
          </a:p>
          <a:p>
            <a:pPr>
              <a:lnSpc>
                <a:spcPts val="2200"/>
              </a:lnSpc>
            </a:pPr>
            <a:r>
              <a:rPr lang="en-US" altLang="ko-KR" sz="1400" b="1" dirty="0">
                <a:latin typeface="+mn-ea"/>
              </a:rPr>
              <a:t>2. </a:t>
            </a:r>
            <a:r>
              <a:rPr lang="ko-KR" altLang="en-US" sz="1400" b="1" dirty="0">
                <a:latin typeface="+mn-ea"/>
              </a:rPr>
              <a:t>임원과 법인은 근로계약일까요</a:t>
            </a:r>
            <a:r>
              <a:rPr lang="en-US" altLang="ko-KR" sz="1400" b="1" dirty="0">
                <a:latin typeface="+mn-ea"/>
              </a:rPr>
              <a:t>? </a:t>
            </a:r>
            <a:r>
              <a:rPr lang="ko-KR" altLang="en-US" sz="1400" b="1" dirty="0">
                <a:latin typeface="+mn-ea"/>
              </a:rPr>
              <a:t>위임계약인가요</a:t>
            </a:r>
            <a:r>
              <a:rPr lang="en-US" altLang="ko-KR" sz="1400" b="1" dirty="0">
                <a:latin typeface="+mn-ea"/>
              </a:rPr>
              <a:t>? </a:t>
            </a:r>
            <a:r>
              <a:rPr lang="ko-KR" altLang="en-US" sz="1400" b="1" dirty="0">
                <a:latin typeface="+mn-ea"/>
              </a:rPr>
              <a:t>임원은 원칙상 무보수가 원칙이며</a:t>
            </a:r>
            <a:r>
              <a:rPr lang="en-US" altLang="ko-KR" sz="1400" dirty="0">
                <a:latin typeface="+mn-ea"/>
              </a:rPr>
              <a:t>, </a:t>
            </a:r>
            <a:r>
              <a:rPr lang="ko-KR" altLang="en-US" sz="1400" dirty="0">
                <a:latin typeface="+mn-ea"/>
              </a:rPr>
              <a:t>민법상 위임규정을 </a:t>
            </a:r>
            <a:r>
              <a:rPr lang="ko-KR" altLang="en-US" sz="1400" dirty="0" smtClean="0">
                <a:latin typeface="+mn-ea"/>
              </a:rPr>
              <a:t>따르기 때문에 </a:t>
            </a:r>
            <a:r>
              <a:rPr lang="ko-KR" altLang="en-US" sz="1400" dirty="0">
                <a:latin typeface="+mn-ea"/>
              </a:rPr>
              <a:t>위임계약서를 쓰셔야 합니다</a:t>
            </a:r>
            <a:r>
              <a:rPr lang="en-US" altLang="ko-KR" sz="1400" dirty="0" smtClean="0">
                <a:latin typeface="+mn-ea"/>
              </a:rPr>
              <a:t>.</a:t>
            </a:r>
            <a:r>
              <a:rPr lang="ko-KR" altLang="en-US" sz="1400" dirty="0">
                <a:latin typeface="+mn-ea"/>
              </a:rPr>
              <a:t> </a:t>
            </a:r>
            <a:r>
              <a:rPr lang="ko-KR" altLang="en-US" sz="1400" dirty="0" smtClean="0">
                <a:latin typeface="+mn-ea"/>
              </a:rPr>
              <a:t>즉 정관에 명시가 되어 있어야 합니다</a:t>
            </a:r>
            <a:endParaRPr lang="en-US" altLang="ko-KR" sz="1400" dirty="0">
              <a:latin typeface="+mn-ea"/>
            </a:endParaRPr>
          </a:p>
          <a:p>
            <a:pPr>
              <a:lnSpc>
                <a:spcPts val="2200"/>
              </a:lnSpc>
            </a:pPr>
            <a:r>
              <a:rPr lang="en-US" altLang="ko-KR" sz="1400" dirty="0">
                <a:latin typeface="+mn-ea"/>
              </a:rPr>
              <a:t>3. </a:t>
            </a:r>
            <a:r>
              <a:rPr lang="ko-KR" altLang="en-US" sz="1400" dirty="0">
                <a:latin typeface="+mn-ea"/>
              </a:rPr>
              <a:t>임원의 보수와 관련하여 상법상 </a:t>
            </a:r>
            <a:r>
              <a:rPr lang="ko-KR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규정은 주주총회를 통하여 임원의 보수 규정을 정하게 되어 있습니다</a:t>
            </a:r>
            <a:r>
              <a:rPr lang="en-US" altLang="ko-KR" sz="1400" dirty="0">
                <a:latin typeface="+mn-ea"/>
              </a:rPr>
              <a:t>.</a:t>
            </a:r>
          </a:p>
          <a:p>
            <a:pPr>
              <a:lnSpc>
                <a:spcPts val="2200"/>
              </a:lnSpc>
            </a:pPr>
            <a:r>
              <a:rPr lang="en-US" altLang="ko-KR" sz="1400" dirty="0">
                <a:latin typeface="+mn-ea"/>
              </a:rPr>
              <a:t>4. </a:t>
            </a:r>
            <a:r>
              <a:rPr lang="ko-KR" altLang="en-US" sz="1400" dirty="0">
                <a:latin typeface="+mn-ea"/>
              </a:rPr>
              <a:t>상법상 규정을 준수하지 않고 임원이 보수를 수령할 경우 어떤 문제가 있는가 하면 세법상 </a:t>
            </a:r>
            <a:r>
              <a:rPr lang="ko-KR" altLang="en-US" sz="1400" dirty="0" err="1" smtClean="0">
                <a:latin typeface="+mn-ea"/>
              </a:rPr>
              <a:t>손금불산입</a:t>
            </a:r>
            <a:r>
              <a:rPr lang="ko-KR" altLang="en-US" sz="1400" dirty="0" smtClean="0">
                <a:latin typeface="+mn-ea"/>
              </a:rPr>
              <a:t> 을 받으며 형법상 </a:t>
            </a:r>
            <a:r>
              <a:rPr lang="ko-KR" altLang="en-US" sz="1400" dirty="0">
                <a:latin typeface="+mn-ea"/>
              </a:rPr>
              <a:t>횡령죄에 해당됩니다</a:t>
            </a:r>
            <a:r>
              <a:rPr lang="en-US" altLang="ko-KR" sz="1400" dirty="0">
                <a:latin typeface="+mn-ea"/>
              </a:rPr>
              <a:t>.</a:t>
            </a:r>
          </a:p>
          <a:p>
            <a:pPr>
              <a:lnSpc>
                <a:spcPts val="2200"/>
              </a:lnSpc>
            </a:pPr>
            <a:r>
              <a:rPr lang="en-US" altLang="ko-KR" sz="1400" dirty="0">
                <a:latin typeface="+mn-ea"/>
              </a:rPr>
              <a:t>5. </a:t>
            </a:r>
            <a:r>
              <a:rPr lang="ko-KR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세법상 보수는 근로소득과 퇴직소득으로 구분됩니다</a:t>
            </a:r>
            <a:r>
              <a:rPr lang="en-US" altLang="ko-KR" sz="1400" dirty="0">
                <a:latin typeface="+mn-ea"/>
              </a:rPr>
              <a:t>.</a:t>
            </a:r>
          </a:p>
          <a:p>
            <a:pPr>
              <a:lnSpc>
                <a:spcPts val="2200"/>
              </a:lnSpc>
            </a:pPr>
            <a:r>
              <a:rPr lang="en-US" altLang="ko-KR" sz="1400" dirty="0">
                <a:latin typeface="+mn-ea"/>
              </a:rPr>
              <a:t>6. </a:t>
            </a:r>
            <a:r>
              <a:rPr lang="ko-KR" altLang="en-US" sz="1400" dirty="0">
                <a:latin typeface="+mn-ea"/>
              </a:rPr>
              <a:t>임원보수와 관련된 상법상 규정은 </a:t>
            </a:r>
            <a:r>
              <a:rPr lang="ko-KR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상법 제</a:t>
            </a:r>
            <a:r>
              <a:rPr lang="en-US" altLang="ko-K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388</a:t>
            </a:r>
            <a:r>
              <a:rPr lang="ko-KR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조 이사의 보수에 </a:t>
            </a:r>
            <a:r>
              <a:rPr lang="en-US" altLang="ko-KR" sz="1400" b="1" dirty="0">
                <a:solidFill>
                  <a:srgbClr val="FF0000"/>
                </a:solidFill>
                <a:latin typeface="+mn-ea"/>
              </a:rPr>
              <a:t>『</a:t>
            </a:r>
            <a:r>
              <a:rPr lang="ko-KR" altLang="en-US" sz="1400" b="1" dirty="0">
                <a:solidFill>
                  <a:srgbClr val="FF0000"/>
                </a:solidFill>
                <a:latin typeface="+mn-ea"/>
              </a:rPr>
              <a:t>이사의 보수는 정관에 그 액을 정하지 </a:t>
            </a:r>
            <a:endParaRPr lang="en-US" altLang="ko-KR" sz="1400" b="1" dirty="0" smtClean="0">
              <a:solidFill>
                <a:srgbClr val="FF0000"/>
              </a:solidFill>
              <a:latin typeface="+mn-ea"/>
            </a:endParaRPr>
          </a:p>
          <a:p>
            <a:pPr>
              <a:lnSpc>
                <a:spcPts val="2200"/>
              </a:lnSpc>
            </a:pPr>
            <a:r>
              <a:rPr lang="ko-KR" altLang="en-US" sz="1400" b="1" dirty="0" smtClean="0">
                <a:solidFill>
                  <a:srgbClr val="FF0000"/>
                </a:solidFill>
                <a:latin typeface="+mn-ea"/>
              </a:rPr>
              <a:t>아니 한때에는</a:t>
            </a:r>
            <a:r>
              <a:rPr lang="ko-KR" altLang="en-US" sz="1400" dirty="0" smtClean="0">
                <a:latin typeface="+mn-ea"/>
              </a:rPr>
              <a:t> </a:t>
            </a:r>
            <a:r>
              <a:rPr lang="ko-KR" altLang="en-US" sz="1400" dirty="0">
                <a:latin typeface="+mn-ea"/>
              </a:rPr>
              <a:t>주주총회결의로 이를 정한다</a:t>
            </a:r>
            <a:r>
              <a:rPr lang="en-US" altLang="ko-KR" sz="1400" dirty="0">
                <a:latin typeface="+mn-ea"/>
              </a:rPr>
              <a:t>.』</a:t>
            </a:r>
            <a:r>
              <a:rPr lang="ko-KR" altLang="en-US" sz="1400" dirty="0">
                <a:latin typeface="+mn-ea"/>
              </a:rPr>
              <a:t>고 명시되어 있습니다</a:t>
            </a:r>
            <a:r>
              <a:rPr lang="en-US" altLang="ko-KR" sz="1400" dirty="0">
                <a:latin typeface="+mn-ea"/>
              </a:rPr>
              <a:t>.</a:t>
            </a:r>
          </a:p>
          <a:p>
            <a:pPr>
              <a:lnSpc>
                <a:spcPts val="2200"/>
              </a:lnSpc>
            </a:pPr>
            <a:r>
              <a:rPr lang="en-US" altLang="ko-KR" sz="1400" dirty="0">
                <a:latin typeface="+mn-ea"/>
              </a:rPr>
              <a:t>7. </a:t>
            </a:r>
            <a:r>
              <a:rPr lang="ko-KR" altLang="en-US" sz="1400" dirty="0">
                <a:latin typeface="+mn-ea"/>
              </a:rPr>
              <a:t>법인세법상 임원의 보수 중 지급규정이 반드시 있어야 하는 것은 임원의 보수는 민법상 위임규정이고</a:t>
            </a:r>
            <a:r>
              <a:rPr lang="en-US" altLang="ko-KR" sz="1400" dirty="0">
                <a:latin typeface="+mn-ea"/>
              </a:rPr>
              <a:t>, </a:t>
            </a:r>
            <a:r>
              <a:rPr lang="ko-KR" altLang="en-US" sz="1400" dirty="0" smtClean="0">
                <a:latin typeface="+mn-ea"/>
              </a:rPr>
              <a:t>무보수가 원칙이므로 </a:t>
            </a:r>
            <a:r>
              <a:rPr lang="ko-KR" altLang="en-US" sz="1400" dirty="0">
                <a:latin typeface="+mn-ea"/>
              </a:rPr>
              <a:t>보수를 지급하기 위해서는 주주총회결의로 정한 지급규정이 존재해야 하며 이를 위반한 경우</a:t>
            </a:r>
          </a:p>
          <a:p>
            <a:pPr>
              <a:lnSpc>
                <a:spcPts val="2200"/>
              </a:lnSpc>
            </a:pPr>
            <a:r>
              <a:rPr lang="ko-KR" altLang="en-US" sz="1400" dirty="0" smtClean="0">
                <a:latin typeface="+mn-ea"/>
              </a:rPr>
              <a:t>손금 </a:t>
            </a:r>
            <a:r>
              <a:rPr lang="ko-KR" altLang="en-US" sz="1400" dirty="0" err="1" smtClean="0">
                <a:latin typeface="+mn-ea"/>
              </a:rPr>
              <a:t>불산입은</a:t>
            </a:r>
            <a:r>
              <a:rPr lang="ko-KR" altLang="en-US" sz="1400" dirty="0" smtClean="0">
                <a:latin typeface="+mn-ea"/>
              </a:rPr>
              <a:t> </a:t>
            </a:r>
            <a:r>
              <a:rPr lang="ko-KR" altLang="en-US" sz="1400" dirty="0">
                <a:latin typeface="+mn-ea"/>
              </a:rPr>
              <a:t>물론</a:t>
            </a:r>
            <a:r>
              <a:rPr lang="en-US" altLang="ko-KR" sz="1400" dirty="0">
                <a:latin typeface="+mn-ea"/>
              </a:rPr>
              <a:t>, </a:t>
            </a:r>
            <a:r>
              <a:rPr lang="ko-KR" altLang="en-US" sz="1400" dirty="0">
                <a:latin typeface="+mn-ea"/>
              </a:rPr>
              <a:t>형법상 횡령죄에 해당됩니다</a:t>
            </a:r>
            <a:r>
              <a:rPr lang="en-US" altLang="ko-KR" sz="1400" dirty="0">
                <a:latin typeface="+mn-ea"/>
              </a:rPr>
              <a:t>.</a:t>
            </a:r>
            <a:endParaRPr lang="ko-KR" altLang="en-US" sz="14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902554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24150" y="147533"/>
            <a:ext cx="894033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/>
            <a:r>
              <a:rPr lang="en-US" altLang="ko-KR" sz="1200" kern="0" dirty="0" smtClean="0">
                <a:latin typeface="+mn-ea"/>
                <a:cs typeface="MalgunGothicRegular"/>
              </a:rPr>
              <a:t>1. </a:t>
            </a:r>
            <a:r>
              <a:rPr lang="ko-KR" altLang="ko-KR" sz="1200" kern="0" dirty="0" err="1" smtClean="0">
                <a:latin typeface="+mn-ea"/>
                <a:cs typeface="MalgunGothicRegular"/>
              </a:rPr>
              <a:t>매경미디어그룹은</a:t>
            </a:r>
            <a:r>
              <a:rPr lang="ko-KR" altLang="ko-KR" sz="1200" kern="0" dirty="0" smtClean="0">
                <a:latin typeface="+mn-ea"/>
                <a:cs typeface="MalgunGothicRegular"/>
              </a:rPr>
              <a:t> </a:t>
            </a:r>
            <a:r>
              <a:rPr lang="ko-KR" altLang="ko-KR" sz="1200" kern="0" dirty="0">
                <a:latin typeface="+mn-ea"/>
                <a:cs typeface="MalgunGothicRegular"/>
              </a:rPr>
              <a:t>아시죠</a:t>
            </a:r>
            <a:r>
              <a:rPr lang="en-US" altLang="ko-KR" sz="1200" kern="0" dirty="0">
                <a:latin typeface="+mn-ea"/>
                <a:cs typeface="MalgunGothicRegular"/>
              </a:rPr>
              <a:t>? </a:t>
            </a:r>
            <a:r>
              <a:rPr lang="ko-KR" altLang="ko-KR" sz="1200" kern="0" dirty="0" err="1">
                <a:latin typeface="+mn-ea"/>
                <a:cs typeface="MalgunGothicRegular"/>
              </a:rPr>
              <a:t>매일경제신문</a:t>
            </a:r>
            <a:r>
              <a:rPr lang="en-US" altLang="ko-KR" sz="1200" kern="0" dirty="0">
                <a:latin typeface="+mn-ea"/>
                <a:cs typeface="MalgunGothicRegular"/>
              </a:rPr>
              <a:t>, MBN, </a:t>
            </a:r>
            <a:r>
              <a:rPr lang="ko-KR" altLang="ko-KR" sz="1200" kern="0" dirty="0" err="1">
                <a:latin typeface="+mn-ea"/>
                <a:cs typeface="MalgunGothicRegular"/>
              </a:rPr>
              <a:t>매경닷컴</a:t>
            </a:r>
            <a:r>
              <a:rPr lang="ko-KR" altLang="ko-KR" sz="1200" kern="0" dirty="0">
                <a:latin typeface="+mn-ea"/>
                <a:cs typeface="MalgunGothicRegular"/>
              </a:rPr>
              <a:t> 등으로 구성된 종합 미디어 그룹입니다</a:t>
            </a:r>
            <a:r>
              <a:rPr lang="en-US" altLang="ko-KR" sz="1200" kern="0" dirty="0">
                <a:latin typeface="+mn-ea"/>
                <a:cs typeface="MalgunGothicRegular"/>
              </a:rPr>
              <a:t>. </a:t>
            </a:r>
            <a:r>
              <a:rPr lang="ko-KR" altLang="ko-KR" sz="1200" kern="0" dirty="0">
                <a:latin typeface="+mn-ea"/>
                <a:cs typeface="MalgunGothicRegular"/>
              </a:rPr>
              <a:t>이중 온라인매체인 </a:t>
            </a:r>
            <a:r>
              <a:rPr lang="ko-KR" altLang="ko-KR" sz="1200" kern="0" dirty="0" err="1">
                <a:latin typeface="+mn-ea"/>
                <a:cs typeface="MalgunGothicRegular"/>
              </a:rPr>
              <a:t>매경닷컴이</a:t>
            </a:r>
            <a:r>
              <a:rPr lang="ko-KR" altLang="ko-KR" sz="1200" kern="0" dirty="0">
                <a:latin typeface="+mn-ea"/>
                <a:cs typeface="MalgunGothicRegular"/>
              </a:rPr>
              <a:t> 중소기업의 경영효율화와 대표님들께서 겪는 애로사항 해결에 도움을 드리고자 법인컨설팅 전문기업인 </a:t>
            </a:r>
            <a:r>
              <a:rPr lang="ko-KR" altLang="ko-KR" sz="1200" kern="0" dirty="0" err="1">
                <a:latin typeface="+mn-ea"/>
                <a:cs typeface="MalgunGothicRegular"/>
              </a:rPr>
              <a:t>피플라이프와</a:t>
            </a:r>
            <a:r>
              <a:rPr lang="ko-KR" altLang="ko-KR" sz="1200" kern="0" dirty="0">
                <a:latin typeface="+mn-ea"/>
                <a:cs typeface="MalgunGothicRegular"/>
              </a:rPr>
              <a:t> 제휴하여 ‘</a:t>
            </a:r>
            <a:r>
              <a:rPr lang="ko-KR" altLang="ko-KR" sz="1200" kern="0" dirty="0" err="1">
                <a:latin typeface="+mn-ea"/>
                <a:cs typeface="MalgunGothicRegular"/>
              </a:rPr>
              <a:t>매경</a:t>
            </a:r>
            <a:r>
              <a:rPr lang="ko-KR" altLang="ko-KR" sz="1200" kern="0" dirty="0">
                <a:latin typeface="+mn-ea"/>
                <a:cs typeface="MalgunGothicRegular"/>
              </a:rPr>
              <a:t> 경영지원본부’를 출범하였고</a:t>
            </a:r>
            <a:r>
              <a:rPr lang="en-US" altLang="ko-KR" sz="1200" kern="0" dirty="0">
                <a:latin typeface="+mn-ea"/>
                <a:cs typeface="MalgunGothicRegular"/>
              </a:rPr>
              <a:t>, </a:t>
            </a:r>
            <a:r>
              <a:rPr lang="ko-KR" altLang="ko-KR" sz="1200" b="1" kern="0" dirty="0">
                <a:latin typeface="+mn-ea"/>
                <a:cs typeface="MalgunGothicRegular"/>
              </a:rPr>
              <a:t>무료 경영지원 컨설팅을</a:t>
            </a:r>
            <a:r>
              <a:rPr lang="ko-KR" altLang="ko-KR" sz="1200" kern="0" dirty="0">
                <a:latin typeface="+mn-ea"/>
                <a:cs typeface="MalgunGothicRegular"/>
              </a:rPr>
              <a:t> 제공하여 드리고 있습니다</a:t>
            </a:r>
            <a:r>
              <a:rPr lang="en-US" altLang="ko-KR" sz="1200" kern="0" dirty="0">
                <a:latin typeface="+mn-ea"/>
                <a:cs typeface="MalgunGothicRegular"/>
              </a:rPr>
              <a:t>. </a:t>
            </a:r>
            <a:r>
              <a:rPr lang="ko-KR" altLang="ko-KR" sz="1200" kern="0" dirty="0">
                <a:latin typeface="+mn-ea"/>
                <a:cs typeface="MalgunGothicRegular"/>
              </a:rPr>
              <a:t>수준 높은 컨설팅 서비스를 위해서 </a:t>
            </a:r>
            <a:r>
              <a:rPr lang="ko-KR" altLang="ko-KR" sz="1200" kern="0" dirty="0" err="1">
                <a:latin typeface="+mn-ea"/>
                <a:cs typeface="MalgunGothicRegular"/>
              </a:rPr>
              <a:t>매경닷컴에서</a:t>
            </a:r>
            <a:r>
              <a:rPr lang="ko-KR" altLang="ko-KR" sz="1200" kern="0" dirty="0">
                <a:latin typeface="+mn-ea"/>
                <a:cs typeface="MalgunGothicRegular"/>
              </a:rPr>
              <a:t> 지속적인 관리로 엄격한 품질관리를 하고 있어서 대표님께서도 </a:t>
            </a:r>
            <a:r>
              <a:rPr lang="ko-KR" altLang="ko-KR" sz="1200" kern="0" dirty="0" err="1">
                <a:latin typeface="+mn-ea"/>
                <a:cs typeface="MalgunGothicRegular"/>
              </a:rPr>
              <a:t>매경경영지원본부의</a:t>
            </a:r>
            <a:r>
              <a:rPr lang="ko-KR" altLang="ko-KR" sz="1200" kern="0" dirty="0">
                <a:latin typeface="+mn-ea"/>
                <a:cs typeface="MalgunGothicRegular"/>
              </a:rPr>
              <a:t> 경영지원컨설팅을 받아보시면 분명 만족하시게 될 것입니다</a:t>
            </a:r>
            <a:r>
              <a:rPr lang="en-US" altLang="ko-KR" sz="1200" kern="0" dirty="0">
                <a:solidFill>
                  <a:srgbClr val="FF0000"/>
                </a:solidFill>
                <a:cs typeface="MalgunGothicRegular"/>
              </a:rPr>
              <a:t>.  </a:t>
            </a:r>
            <a:r>
              <a:rPr lang="en-US" altLang="ko-KR" sz="1200" b="1" kern="0" dirty="0">
                <a:cs typeface="MalgunGothicRegular"/>
              </a:rPr>
              <a:t>TIP(</a:t>
            </a:r>
            <a:r>
              <a:rPr lang="ko-KR" altLang="ko-KR" sz="1200" b="1" kern="0" dirty="0">
                <a:cs typeface="MalgunGothicRegular"/>
              </a:rPr>
              <a:t>슬쩍 자료를 밀어 넣는다 자료는 손익계산 자료</a:t>
            </a:r>
            <a:r>
              <a:rPr lang="en-US" altLang="ko-KR" sz="1200" b="1" kern="0" dirty="0">
                <a:cs typeface="MalgunGothicRegular"/>
              </a:rPr>
              <a:t>)</a:t>
            </a:r>
            <a:endParaRPr lang="ko-KR" altLang="ko-KR" sz="1200" kern="100" dirty="0">
              <a:cs typeface="Times New Roman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-13882" y="1178595"/>
            <a:ext cx="88569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/>
            <a:r>
              <a:rPr lang="en-US" altLang="ko-KR" sz="1200" kern="0" dirty="0" smtClean="0">
                <a:latin typeface="+mn-ea"/>
                <a:cs typeface="MalgunGothicRegular"/>
              </a:rPr>
              <a:t>2. </a:t>
            </a:r>
            <a:r>
              <a:rPr lang="ko-KR" altLang="ko-KR" sz="1200" kern="0" dirty="0" smtClean="0">
                <a:latin typeface="+mn-ea"/>
                <a:cs typeface="MalgunGothicRegular"/>
              </a:rPr>
              <a:t>질문순서</a:t>
            </a:r>
            <a:endParaRPr lang="ko-KR" altLang="ko-KR" sz="1200" kern="100" dirty="0">
              <a:latin typeface="+mn-ea"/>
              <a:cs typeface="Times New Roman"/>
            </a:endParaRPr>
          </a:p>
          <a:p>
            <a:pPr algn="just"/>
            <a:r>
              <a:rPr lang="ko-KR" altLang="ko-KR" sz="1200" kern="100" dirty="0" err="1">
                <a:latin typeface="+mn-ea"/>
                <a:cs typeface="Times New Roman"/>
              </a:rPr>
              <a:t>첫번째</a:t>
            </a:r>
            <a:r>
              <a:rPr lang="en-US" altLang="ko-KR" sz="1200" kern="100" dirty="0">
                <a:latin typeface="+mn-ea"/>
                <a:cs typeface="Times New Roman"/>
              </a:rPr>
              <a:t>: </a:t>
            </a:r>
            <a:r>
              <a:rPr lang="ko-KR" altLang="ko-KR" sz="1200" kern="100" dirty="0">
                <a:latin typeface="+mn-ea"/>
                <a:cs typeface="Times New Roman"/>
              </a:rPr>
              <a:t>요즘 이쪽 업계의 경기 현황은 어떻습니까</a:t>
            </a:r>
            <a:r>
              <a:rPr lang="en-US" altLang="ko-KR" sz="1200" kern="100" dirty="0">
                <a:latin typeface="+mn-ea"/>
                <a:cs typeface="Times New Roman"/>
              </a:rPr>
              <a:t>?</a:t>
            </a:r>
            <a:endParaRPr lang="ko-KR" altLang="ko-KR" sz="1200" kern="100" dirty="0">
              <a:latin typeface="+mn-ea"/>
              <a:cs typeface="Times New Roman"/>
            </a:endParaRPr>
          </a:p>
          <a:p>
            <a:pPr algn="just"/>
            <a:r>
              <a:rPr lang="en-US" altLang="ko-KR" sz="1200" kern="100" dirty="0">
                <a:latin typeface="+mn-ea"/>
                <a:cs typeface="Times New Roman"/>
              </a:rPr>
              <a:t>(</a:t>
            </a:r>
            <a:r>
              <a:rPr lang="ko-KR" altLang="ko-KR" sz="1200" kern="100" dirty="0">
                <a:latin typeface="+mn-ea"/>
                <a:cs typeface="Times New Roman"/>
              </a:rPr>
              <a:t>철강</a:t>
            </a:r>
            <a:r>
              <a:rPr lang="en-US" altLang="ko-KR" sz="1200" kern="100" dirty="0">
                <a:latin typeface="+mn-ea"/>
                <a:cs typeface="Times New Roman"/>
              </a:rPr>
              <a:t>,</a:t>
            </a:r>
            <a:r>
              <a:rPr lang="ko-KR" altLang="ko-KR" sz="1200" kern="100" dirty="0">
                <a:latin typeface="+mn-ea"/>
                <a:cs typeface="Times New Roman"/>
              </a:rPr>
              <a:t>조선</a:t>
            </a:r>
            <a:r>
              <a:rPr lang="en-US" altLang="ko-KR" sz="1200" kern="100" dirty="0">
                <a:latin typeface="+mn-ea"/>
                <a:cs typeface="Times New Roman"/>
              </a:rPr>
              <a:t>,</a:t>
            </a:r>
            <a:r>
              <a:rPr lang="ko-KR" altLang="ko-KR" sz="1200" kern="100" dirty="0">
                <a:latin typeface="+mn-ea"/>
                <a:cs typeface="Times New Roman"/>
              </a:rPr>
              <a:t>건설</a:t>
            </a:r>
            <a:r>
              <a:rPr lang="en-US" altLang="ko-KR" sz="1200" kern="100" dirty="0">
                <a:latin typeface="+mn-ea"/>
                <a:cs typeface="Times New Roman"/>
              </a:rPr>
              <a:t>,</a:t>
            </a:r>
            <a:r>
              <a:rPr lang="ko-KR" altLang="ko-KR" sz="1200" kern="100" dirty="0">
                <a:latin typeface="+mn-ea"/>
                <a:cs typeface="Times New Roman"/>
              </a:rPr>
              <a:t>화학은 불황 </a:t>
            </a:r>
            <a:r>
              <a:rPr lang="ko-KR" altLang="ko-KR" sz="1200" kern="100" dirty="0" err="1">
                <a:latin typeface="+mn-ea"/>
                <a:cs typeface="Times New Roman"/>
              </a:rPr>
              <a:t>멘트</a:t>
            </a:r>
            <a:r>
              <a:rPr lang="en-US" altLang="ko-KR" sz="1200" kern="100" dirty="0">
                <a:latin typeface="+mn-ea"/>
                <a:cs typeface="Times New Roman"/>
              </a:rPr>
              <a:t>, </a:t>
            </a:r>
            <a:r>
              <a:rPr lang="ko-KR" altLang="ko-KR" sz="1200" kern="100" dirty="0">
                <a:latin typeface="+mn-ea"/>
                <a:cs typeface="Times New Roman"/>
              </a:rPr>
              <a:t>화장품</a:t>
            </a:r>
            <a:r>
              <a:rPr lang="en-US" altLang="ko-KR" sz="1200" kern="100" dirty="0">
                <a:latin typeface="+mn-ea"/>
                <a:cs typeface="Times New Roman"/>
              </a:rPr>
              <a:t>,</a:t>
            </a:r>
            <a:r>
              <a:rPr lang="ko-KR" altLang="ko-KR" sz="1200" kern="100" dirty="0">
                <a:latin typeface="+mn-ea"/>
                <a:cs typeface="Times New Roman"/>
              </a:rPr>
              <a:t>전자</a:t>
            </a:r>
            <a:r>
              <a:rPr lang="en-US" altLang="ko-KR" sz="1200" kern="100" dirty="0">
                <a:latin typeface="+mn-ea"/>
                <a:cs typeface="Times New Roman"/>
              </a:rPr>
              <a:t>,</a:t>
            </a:r>
            <a:r>
              <a:rPr lang="ko-KR" altLang="ko-KR" sz="1200" kern="100" dirty="0">
                <a:latin typeface="+mn-ea"/>
                <a:cs typeface="Times New Roman"/>
              </a:rPr>
              <a:t>…약진</a:t>
            </a:r>
            <a:r>
              <a:rPr lang="en-US" altLang="ko-KR" sz="1200" kern="100" dirty="0">
                <a:latin typeface="+mn-ea"/>
                <a:cs typeface="Times New Roman"/>
              </a:rPr>
              <a:t>)</a:t>
            </a:r>
            <a:endParaRPr lang="ko-KR" altLang="ko-KR" sz="1200" kern="100" dirty="0">
              <a:latin typeface="+mn-ea"/>
              <a:cs typeface="Times New Roman"/>
            </a:endParaRPr>
          </a:p>
          <a:p>
            <a:pPr algn="just"/>
            <a:r>
              <a:rPr lang="ko-KR" altLang="ko-KR" sz="1200" kern="100" dirty="0" err="1">
                <a:latin typeface="+mn-ea"/>
                <a:cs typeface="Times New Roman"/>
              </a:rPr>
              <a:t>두번째</a:t>
            </a:r>
            <a:r>
              <a:rPr lang="en-US" altLang="ko-KR" sz="1200" kern="100" dirty="0">
                <a:latin typeface="+mn-ea"/>
                <a:cs typeface="Times New Roman"/>
              </a:rPr>
              <a:t>: </a:t>
            </a:r>
            <a:r>
              <a:rPr lang="ko-KR" altLang="ko-KR" sz="1200" kern="100" dirty="0">
                <a:latin typeface="+mn-ea"/>
                <a:cs typeface="Times New Roman"/>
              </a:rPr>
              <a:t>올해는 작년에 비해 매출은 어떻습니까</a:t>
            </a:r>
            <a:r>
              <a:rPr lang="en-US" altLang="ko-KR" sz="1200" kern="100" dirty="0">
                <a:latin typeface="+mn-ea"/>
                <a:cs typeface="Times New Roman"/>
              </a:rPr>
              <a:t>? </a:t>
            </a:r>
            <a:endParaRPr lang="ko-KR" altLang="ko-KR" sz="1200" kern="100" dirty="0">
              <a:latin typeface="+mn-ea"/>
              <a:cs typeface="Times New Roman"/>
            </a:endParaRPr>
          </a:p>
          <a:p>
            <a:pPr algn="just"/>
            <a:r>
              <a:rPr lang="en-US" altLang="ko-KR" sz="1200" kern="100" dirty="0">
                <a:latin typeface="+mn-ea"/>
                <a:cs typeface="Times New Roman"/>
              </a:rPr>
              <a:t>(</a:t>
            </a:r>
            <a:r>
              <a:rPr lang="ko-KR" altLang="ko-KR" sz="1200" kern="100" dirty="0">
                <a:latin typeface="+mn-ea"/>
                <a:cs typeface="Times New Roman"/>
              </a:rPr>
              <a:t>대표님 최대 관심사항은 매출</a:t>
            </a:r>
            <a:r>
              <a:rPr lang="en-US" altLang="ko-KR" sz="1200" kern="100" dirty="0">
                <a:latin typeface="+mn-ea"/>
                <a:cs typeface="Times New Roman"/>
              </a:rPr>
              <a:t>, </a:t>
            </a:r>
            <a:r>
              <a:rPr lang="ko-KR" altLang="ko-KR" sz="1200" kern="100" dirty="0">
                <a:latin typeface="+mn-ea"/>
                <a:cs typeface="Times New Roman"/>
              </a:rPr>
              <a:t>인건비</a:t>
            </a:r>
            <a:r>
              <a:rPr lang="en-US" altLang="ko-KR" sz="1200" kern="100" dirty="0">
                <a:latin typeface="+mn-ea"/>
                <a:cs typeface="Times New Roman"/>
              </a:rPr>
              <a:t>,</a:t>
            </a:r>
            <a:r>
              <a:rPr lang="ko-KR" altLang="ko-KR" sz="1200" kern="100" dirty="0">
                <a:latin typeface="+mn-ea"/>
                <a:cs typeface="Times New Roman"/>
              </a:rPr>
              <a:t>임대료</a:t>
            </a:r>
            <a:r>
              <a:rPr lang="en-US" altLang="ko-KR" sz="1200" kern="100" dirty="0">
                <a:latin typeface="+mn-ea"/>
                <a:cs typeface="Times New Roman"/>
              </a:rPr>
              <a:t>,</a:t>
            </a:r>
            <a:r>
              <a:rPr lang="ko-KR" altLang="ko-KR" sz="1200" kern="100" dirty="0">
                <a:latin typeface="+mn-ea"/>
                <a:cs typeface="Times New Roman"/>
              </a:rPr>
              <a:t>세금</a:t>
            </a:r>
            <a:r>
              <a:rPr lang="en-US" altLang="ko-KR" sz="1200" kern="100" dirty="0">
                <a:latin typeface="+mn-ea"/>
                <a:cs typeface="Times New Roman"/>
              </a:rPr>
              <a:t>,</a:t>
            </a:r>
            <a:r>
              <a:rPr lang="ko-KR" altLang="ko-KR" sz="1200" kern="100" dirty="0">
                <a:latin typeface="+mn-ea"/>
                <a:cs typeface="Times New Roman"/>
              </a:rPr>
              <a:t>대금회수</a:t>
            </a:r>
            <a:r>
              <a:rPr lang="en-US" altLang="ko-KR" sz="1200" kern="100" dirty="0">
                <a:latin typeface="+mn-ea"/>
                <a:cs typeface="Times New Roman"/>
              </a:rPr>
              <a:t>)</a:t>
            </a:r>
            <a:endParaRPr lang="ko-KR" altLang="ko-KR" sz="1200" kern="100" dirty="0">
              <a:latin typeface="+mn-ea"/>
              <a:cs typeface="Times New Roman"/>
            </a:endParaRPr>
          </a:p>
          <a:p>
            <a:pPr algn="just"/>
            <a:r>
              <a:rPr lang="ko-KR" altLang="ko-KR" sz="1200" kern="100" dirty="0" err="1">
                <a:latin typeface="+mn-ea"/>
                <a:cs typeface="Times New Roman"/>
              </a:rPr>
              <a:t>세번째</a:t>
            </a:r>
            <a:r>
              <a:rPr lang="en-US" altLang="ko-KR" sz="1200" kern="100" dirty="0">
                <a:latin typeface="+mn-ea"/>
                <a:cs typeface="Times New Roman"/>
              </a:rPr>
              <a:t>: </a:t>
            </a:r>
            <a:r>
              <a:rPr lang="ko-KR" altLang="ko-KR" sz="1200" kern="100" dirty="0">
                <a:latin typeface="+mn-ea"/>
                <a:cs typeface="Times New Roman"/>
              </a:rPr>
              <a:t>명함에 새겨진 회사이름</a:t>
            </a:r>
            <a:r>
              <a:rPr lang="en-US" altLang="ko-KR" sz="1200" kern="100" dirty="0">
                <a:latin typeface="+mn-ea"/>
                <a:cs typeface="Times New Roman"/>
              </a:rPr>
              <a:t>,</a:t>
            </a:r>
            <a:r>
              <a:rPr lang="ko-KR" altLang="ko-KR" sz="1200" kern="100" dirty="0">
                <a:latin typeface="+mn-ea"/>
                <a:cs typeface="Times New Roman"/>
              </a:rPr>
              <a:t>회사로고에 대한 질문</a:t>
            </a:r>
            <a:r>
              <a:rPr lang="en-US" altLang="ko-KR" sz="1200" kern="100" dirty="0">
                <a:latin typeface="+mn-ea"/>
                <a:cs typeface="Times New Roman"/>
              </a:rPr>
              <a:t>, </a:t>
            </a:r>
            <a:r>
              <a:rPr lang="ko-KR" altLang="ko-KR" sz="1200" kern="100" dirty="0">
                <a:latin typeface="+mn-ea"/>
                <a:cs typeface="Times New Roman"/>
              </a:rPr>
              <a:t>상호를 </a:t>
            </a:r>
            <a:r>
              <a:rPr lang="ko-KR" altLang="ko-KR" sz="1200" kern="100" dirty="0" err="1">
                <a:latin typeface="+mn-ea"/>
                <a:cs typeface="Times New Roman"/>
              </a:rPr>
              <a:t>짓게된</a:t>
            </a:r>
            <a:r>
              <a:rPr lang="ko-KR" altLang="ko-KR" sz="1200" kern="100" dirty="0">
                <a:latin typeface="+mn-ea"/>
                <a:cs typeface="Times New Roman"/>
              </a:rPr>
              <a:t> 동기가 있으세요</a:t>
            </a:r>
            <a:r>
              <a:rPr lang="en-US" altLang="ko-KR" sz="1200" kern="100" dirty="0">
                <a:latin typeface="+mn-ea"/>
                <a:cs typeface="Times New Roman"/>
              </a:rPr>
              <a:t>?</a:t>
            </a:r>
            <a:endParaRPr lang="ko-KR" altLang="ko-KR" sz="1200" kern="100" dirty="0">
              <a:latin typeface="+mn-ea"/>
              <a:cs typeface="Times New Roman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07504" y="2852936"/>
            <a:ext cx="8856984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/>
            <a:r>
              <a:rPr lang="ko-KR" altLang="ko-KR" sz="1200" kern="0" dirty="0">
                <a:ea typeface="휴먼모음T"/>
                <a:cs typeface="MalgunGothicRegular"/>
              </a:rPr>
              <a:t>지금 바쁘니까 짧게 얘기 하고 가세요</a:t>
            </a:r>
            <a:endParaRPr lang="ko-KR" altLang="ko-KR" sz="1200" kern="100" dirty="0">
              <a:cs typeface="Times New Roman"/>
            </a:endParaRPr>
          </a:p>
          <a:p>
            <a:pPr latinLnBrk="0"/>
            <a:r>
              <a:rPr lang="en-US" altLang="ko-KR" sz="1200" kern="0" dirty="0">
                <a:latin typeface="휴먼모음T"/>
                <a:cs typeface="MalgunGothicRegular"/>
              </a:rPr>
              <a:t> </a:t>
            </a:r>
            <a:endParaRPr lang="ko-KR" altLang="ko-KR" sz="1200" kern="100" dirty="0">
              <a:cs typeface="Times New Roman"/>
            </a:endParaRPr>
          </a:p>
          <a:p>
            <a:pPr latinLnBrk="0"/>
            <a:r>
              <a:rPr lang="ko-KR" altLang="ko-KR" sz="1200" kern="0" dirty="0">
                <a:ea typeface="휴먼모음T"/>
                <a:cs typeface="MalgunGothicRegular"/>
              </a:rPr>
              <a:t>우리 회사는 세무사가 다 알아서 관리한다</a:t>
            </a:r>
            <a:r>
              <a:rPr lang="en-US" altLang="ko-KR" sz="1200" kern="0" dirty="0">
                <a:ea typeface="휴먼모음T"/>
                <a:cs typeface="MalgunGothicRegular"/>
              </a:rPr>
              <a:t>.</a:t>
            </a:r>
            <a:endParaRPr lang="ko-KR" altLang="ko-KR" sz="1200" kern="100" dirty="0">
              <a:cs typeface="Times New Roman"/>
            </a:endParaRPr>
          </a:p>
          <a:p>
            <a:pPr latinLnBrk="0"/>
            <a:r>
              <a:rPr lang="ko-KR" altLang="ko-KR" sz="1200" kern="0" dirty="0">
                <a:ea typeface="휴먼모음T"/>
                <a:cs typeface="MalgunGothicRegular"/>
              </a:rPr>
              <a:t>전혀 전문가의 손길이 </a:t>
            </a:r>
            <a:r>
              <a:rPr lang="ko-KR" altLang="ko-KR" sz="1200" kern="0" dirty="0" err="1">
                <a:ea typeface="휴먼모음T"/>
                <a:cs typeface="MalgunGothicRegular"/>
              </a:rPr>
              <a:t>느껴지</a:t>
            </a:r>
            <a:endParaRPr lang="ko-KR" altLang="ko-KR" sz="1200" kern="100" dirty="0">
              <a:cs typeface="Times New Roman"/>
            </a:endParaRPr>
          </a:p>
          <a:p>
            <a:pPr latinLnBrk="0"/>
            <a:r>
              <a:rPr lang="ko-KR" altLang="ko-KR" sz="1200" kern="0" dirty="0">
                <a:ea typeface="휴먼모음T"/>
                <a:cs typeface="MalgunGothicRegular"/>
              </a:rPr>
              <a:t>지 않던데요</a:t>
            </a:r>
            <a:r>
              <a:rPr lang="en-US" altLang="ko-KR" sz="1200" kern="0" dirty="0">
                <a:ea typeface="휴먼모음T"/>
                <a:cs typeface="MalgunGothicRegular"/>
              </a:rPr>
              <a:t>.. </a:t>
            </a:r>
            <a:r>
              <a:rPr lang="ko-KR" altLang="ko-KR" sz="1200" kern="0" dirty="0">
                <a:ea typeface="휴먼모음T"/>
                <a:cs typeface="MalgunGothicRegular"/>
              </a:rPr>
              <a:t>경영자로서 의사결정권자로서 대표님의 회사에 </a:t>
            </a:r>
            <a:r>
              <a:rPr lang="ko-KR" altLang="ko-KR" sz="1200" kern="0" dirty="0">
                <a:solidFill>
                  <a:srgbClr val="FF0000"/>
                </a:solidFill>
                <a:ea typeface="휴먼모음T"/>
                <a:cs typeface="MalgunGothicRegular"/>
              </a:rPr>
              <a:t>관한 재무제표를 간략하게 </a:t>
            </a:r>
            <a:r>
              <a:rPr lang="ko-KR" altLang="ko-KR" sz="1200" kern="0" dirty="0" err="1">
                <a:solidFill>
                  <a:srgbClr val="FF0000"/>
                </a:solidFill>
                <a:ea typeface="휴먼모음T"/>
                <a:cs typeface="MalgunGothicRegular"/>
              </a:rPr>
              <a:t>리뷰해드리겠습니다</a:t>
            </a:r>
            <a:r>
              <a:rPr lang="en-US" altLang="ko-KR" sz="1200" kern="0" dirty="0">
                <a:solidFill>
                  <a:srgbClr val="FF0000"/>
                </a:solidFill>
                <a:ea typeface="휴먼모음T"/>
                <a:cs typeface="MalgunGothicRegular"/>
              </a:rPr>
              <a:t>. </a:t>
            </a:r>
            <a:r>
              <a:rPr lang="ko-KR" altLang="ko-KR" sz="1200" kern="0" dirty="0">
                <a:solidFill>
                  <a:srgbClr val="FF0000"/>
                </a:solidFill>
                <a:ea typeface="휴먼모음T"/>
                <a:cs typeface="MalgunGothicRegular"/>
              </a:rPr>
              <a:t>이 자체로서도 대단히 </a:t>
            </a:r>
            <a:r>
              <a:rPr lang="ko-KR" altLang="ko-KR" sz="1200" kern="0" dirty="0" err="1">
                <a:solidFill>
                  <a:srgbClr val="FF0000"/>
                </a:solidFill>
                <a:ea typeface="휴먼모음T"/>
                <a:cs typeface="MalgunGothicRegular"/>
              </a:rPr>
              <a:t>의미있</a:t>
            </a:r>
            <a:r>
              <a:rPr lang="ko-KR" altLang="ko-KR" sz="1200" kern="0" dirty="0">
                <a:solidFill>
                  <a:srgbClr val="FF0000"/>
                </a:solidFill>
                <a:ea typeface="휴먼모음T"/>
                <a:cs typeface="MalgunGothicRegular"/>
              </a:rPr>
              <a:t> 는 시간이 되리라 확신합니다</a:t>
            </a:r>
            <a:r>
              <a:rPr lang="en-US" altLang="ko-KR" sz="1200" kern="0" dirty="0">
                <a:solidFill>
                  <a:srgbClr val="FF0000"/>
                </a:solidFill>
                <a:ea typeface="휴먼모음T"/>
                <a:cs typeface="MalgunGothicRegular"/>
              </a:rPr>
              <a:t>.</a:t>
            </a:r>
            <a:endParaRPr lang="ko-KR" altLang="ko-KR" sz="1200" kern="100" dirty="0">
              <a:cs typeface="Times New Roman"/>
            </a:endParaRPr>
          </a:p>
          <a:p>
            <a:pPr latinLnBrk="0"/>
            <a:r>
              <a:rPr lang="en-US" altLang="ko-KR" sz="1200" kern="0" dirty="0">
                <a:solidFill>
                  <a:srgbClr val="FF0000"/>
                </a:solidFill>
                <a:latin typeface="휴먼모음T"/>
                <a:cs typeface="MalgunGothicRegular"/>
              </a:rPr>
              <a:t> </a:t>
            </a:r>
            <a:endParaRPr lang="ko-KR" altLang="ko-KR" sz="1200" kern="100" dirty="0">
              <a:cs typeface="Times New Roman"/>
            </a:endParaRPr>
          </a:p>
          <a:p>
            <a:pPr latinLnBrk="0"/>
            <a:r>
              <a:rPr lang="ko-KR" altLang="ko-KR" sz="1200" kern="0" dirty="0">
                <a:solidFill>
                  <a:srgbClr val="FF0000"/>
                </a:solidFill>
                <a:ea typeface="휴먼모음T"/>
                <a:cs typeface="MalgunGothicRegular"/>
              </a:rPr>
              <a:t>대표님</a:t>
            </a:r>
            <a:r>
              <a:rPr lang="en-US" altLang="ko-KR" sz="1200" kern="0" dirty="0">
                <a:solidFill>
                  <a:srgbClr val="FF0000"/>
                </a:solidFill>
                <a:ea typeface="휴먼모음T"/>
                <a:cs typeface="MalgunGothicRegular"/>
              </a:rPr>
              <a:t>! </a:t>
            </a:r>
            <a:r>
              <a:rPr lang="ko-KR" altLang="ko-KR" sz="1200" kern="0" dirty="0">
                <a:solidFill>
                  <a:srgbClr val="FF0000"/>
                </a:solidFill>
                <a:ea typeface="휴먼모음T"/>
                <a:cs typeface="MalgunGothicRegular"/>
              </a:rPr>
              <a:t>재무제표는 위치에 따라서 </a:t>
            </a:r>
            <a:r>
              <a:rPr lang="ko-KR" altLang="ko-KR" sz="1200" kern="0" dirty="0">
                <a:ea typeface="휴먼모음T"/>
                <a:cs typeface="MalgunGothicRegular"/>
              </a:rPr>
              <a:t>세금의 포지션이 상당히 달라집니다</a:t>
            </a:r>
            <a:r>
              <a:rPr lang="en-US" altLang="ko-KR" sz="1200" kern="0" dirty="0">
                <a:ea typeface="휴먼모음T"/>
                <a:cs typeface="MalgunGothicRegular"/>
              </a:rPr>
              <a:t>. </a:t>
            </a:r>
            <a:r>
              <a:rPr lang="ko-KR" altLang="ko-KR" sz="1200" kern="0" dirty="0">
                <a:ea typeface="휴먼모음T"/>
                <a:cs typeface="MalgunGothicRegular"/>
              </a:rPr>
              <a:t>재무제표의 위치가 달라지면</a:t>
            </a:r>
            <a:r>
              <a:rPr lang="ko-KR" altLang="ko-KR" sz="1200" kern="0" dirty="0">
                <a:solidFill>
                  <a:srgbClr val="FF0000"/>
                </a:solidFill>
                <a:ea typeface="휴먼모음T"/>
                <a:cs typeface="MalgunGothicRegular"/>
              </a:rPr>
              <a:t> 소득의 유형을 달라지게 만드는데 이게</a:t>
            </a:r>
            <a:endParaRPr lang="ko-KR" altLang="ko-KR" sz="1200" kern="100" dirty="0">
              <a:cs typeface="Times New Roman"/>
            </a:endParaRPr>
          </a:p>
          <a:p>
            <a:pPr latinLnBrk="0"/>
            <a:r>
              <a:rPr lang="ko-KR" altLang="ko-KR" sz="1200" kern="0" dirty="0">
                <a:solidFill>
                  <a:srgbClr val="FF0000"/>
                </a:solidFill>
                <a:ea typeface="휴먼모음T"/>
                <a:cs typeface="MalgunGothicRegular"/>
              </a:rPr>
              <a:t>재무컨설팅의 요점입니다</a:t>
            </a:r>
            <a:r>
              <a:rPr lang="en-US" altLang="ko-KR" sz="1200" kern="0" dirty="0">
                <a:solidFill>
                  <a:srgbClr val="FF0000"/>
                </a:solidFill>
                <a:ea typeface="휴먼모음T"/>
                <a:cs typeface="MalgunGothicRegular"/>
              </a:rPr>
              <a:t>.</a:t>
            </a:r>
            <a:endParaRPr lang="ko-KR" altLang="ko-KR" sz="1200" kern="100" dirty="0">
              <a:cs typeface="Times New Roman"/>
            </a:endParaRPr>
          </a:p>
          <a:p>
            <a:pPr latinLnBrk="0"/>
            <a:r>
              <a:rPr lang="en-US" altLang="ko-KR" sz="1200" kern="0" dirty="0">
                <a:solidFill>
                  <a:srgbClr val="FF0000"/>
                </a:solidFill>
                <a:latin typeface="휴먼모음T"/>
                <a:cs typeface="MalgunGothicRegular"/>
              </a:rPr>
              <a:t> </a:t>
            </a:r>
            <a:endParaRPr lang="ko-KR" altLang="ko-KR" sz="1200" kern="100" dirty="0">
              <a:cs typeface="Times New Roman"/>
            </a:endParaRPr>
          </a:p>
          <a:p>
            <a:pPr latinLnBrk="0"/>
            <a:r>
              <a:rPr lang="ko-KR" altLang="ko-KR" sz="1200" kern="0" dirty="0">
                <a:solidFill>
                  <a:srgbClr val="FF0000"/>
                </a:solidFill>
                <a:ea typeface="휴먼모음T"/>
                <a:cs typeface="MalgunGothicRegular"/>
              </a:rPr>
              <a:t>칼이 의사에게 있으면 생명을 살리는 도구가 되지만</a:t>
            </a:r>
            <a:r>
              <a:rPr lang="en-US" altLang="ko-KR" sz="1200" kern="0" dirty="0">
                <a:solidFill>
                  <a:srgbClr val="FF0000"/>
                </a:solidFill>
                <a:ea typeface="휴먼모음T"/>
                <a:cs typeface="MalgunGothicRegular"/>
              </a:rPr>
              <a:t>, </a:t>
            </a:r>
            <a:r>
              <a:rPr lang="ko-KR" altLang="ko-KR" sz="1200" kern="0" dirty="0">
                <a:solidFill>
                  <a:srgbClr val="FF0000"/>
                </a:solidFill>
                <a:ea typeface="휴먼모음T"/>
                <a:cs typeface="MalgunGothicRegular"/>
              </a:rPr>
              <a:t>강도에게 있으면 생명을 죽이는 도구가 되듯이</a:t>
            </a:r>
            <a:endParaRPr lang="ko-KR" altLang="ko-KR" sz="1200" kern="100" dirty="0">
              <a:cs typeface="Times New Roman"/>
            </a:endParaRPr>
          </a:p>
          <a:p>
            <a:pPr latinLnBrk="0"/>
            <a:r>
              <a:rPr lang="ko-KR" altLang="ko-KR" sz="1200" kern="0" dirty="0">
                <a:ea typeface="휴먼모음T"/>
                <a:cs typeface="MalgunGothicRegular"/>
              </a:rPr>
              <a:t>재무제표의 계정과목이 어떤 위치에 있느냐에 따라 세금이 달라진다는 것을 알고 계신지요</a:t>
            </a:r>
            <a:r>
              <a:rPr lang="en-US" altLang="ko-KR" sz="1200" kern="0" dirty="0">
                <a:solidFill>
                  <a:srgbClr val="FF0000"/>
                </a:solidFill>
                <a:ea typeface="휴먼모음T"/>
                <a:cs typeface="MalgunGothicRegular"/>
              </a:rPr>
              <a:t>?</a:t>
            </a:r>
            <a:endParaRPr lang="ko-KR" altLang="ko-KR" sz="1200" kern="100" dirty="0">
              <a:cs typeface="Times New Roman"/>
            </a:endParaRPr>
          </a:p>
          <a:p>
            <a:pPr latinLnBrk="0"/>
            <a:r>
              <a:rPr lang="en-US" altLang="ko-KR" sz="1200" kern="0" dirty="0">
                <a:solidFill>
                  <a:srgbClr val="FF0000"/>
                </a:solidFill>
                <a:latin typeface="휴먼모음T"/>
                <a:cs typeface="MalgunGothicRegular"/>
              </a:rPr>
              <a:t> </a:t>
            </a:r>
            <a:endParaRPr lang="ko-KR" altLang="ko-KR" sz="1200" kern="100" dirty="0">
              <a:cs typeface="Times New Roman"/>
            </a:endParaRPr>
          </a:p>
          <a:p>
            <a:pPr latinLnBrk="0"/>
            <a:r>
              <a:rPr lang="ko-KR" altLang="ko-KR" sz="1200" kern="0" dirty="0">
                <a:solidFill>
                  <a:srgbClr val="FF0000"/>
                </a:solidFill>
                <a:ea typeface="휴먼모음T"/>
                <a:cs typeface="MalgunGothicRegular"/>
              </a:rPr>
              <a:t>그것은 </a:t>
            </a:r>
            <a:r>
              <a:rPr lang="ko-KR" altLang="ko-KR" sz="1200" kern="0" dirty="0">
                <a:ea typeface="휴먼모음T"/>
                <a:cs typeface="MalgunGothicRegular"/>
              </a:rPr>
              <a:t>전문가 입장에서 볼 때 대표님 회사에 컨설팅 해 줄 부분이 많기 때</a:t>
            </a:r>
            <a:endParaRPr lang="ko-KR" altLang="ko-KR" sz="1200" kern="100" dirty="0">
              <a:cs typeface="Times New Roman"/>
            </a:endParaRPr>
          </a:p>
          <a:p>
            <a:pPr latinLnBrk="0"/>
            <a:r>
              <a:rPr lang="ko-KR" altLang="ko-KR" sz="1200" kern="0" dirty="0">
                <a:ea typeface="휴먼모음T"/>
                <a:cs typeface="MalgunGothicRegular"/>
              </a:rPr>
              <a:t>문입니다</a:t>
            </a:r>
            <a:r>
              <a:rPr lang="en-US" altLang="ko-KR" sz="1200" kern="0" dirty="0">
                <a:ea typeface="휴먼모음T"/>
                <a:cs typeface="MalgunGothicRegular"/>
              </a:rPr>
              <a:t>.</a:t>
            </a:r>
            <a:endParaRPr lang="ko-KR" altLang="ko-KR" sz="1200" kern="100" dirty="0">
              <a:cs typeface="Times New Roman"/>
            </a:endParaRPr>
          </a:p>
          <a:p>
            <a:pPr latinLnBrk="0"/>
            <a:r>
              <a:rPr lang="ko-KR" altLang="ko-KR" sz="1200" kern="0" dirty="0">
                <a:solidFill>
                  <a:srgbClr val="FF0000"/>
                </a:solidFill>
                <a:ea typeface="휴먼모음T"/>
                <a:cs typeface="MalgunGothicRegular"/>
              </a:rPr>
              <a:t>대표님을 도와 드리기 위해 많이들 찾아오는데 그 분 들을 </a:t>
            </a:r>
            <a:r>
              <a:rPr lang="ko-KR" altLang="ko-KR" sz="1200" kern="0" dirty="0">
                <a:ea typeface="휴먼모음T"/>
                <a:cs typeface="MalgunGothicRegular"/>
              </a:rPr>
              <a:t>대상으로 옥석을 가려 활용 하시는 건 대표님 몫 입니다</a:t>
            </a:r>
            <a:r>
              <a:rPr lang="en-US" altLang="ko-KR" sz="1200" kern="0" dirty="0">
                <a:solidFill>
                  <a:srgbClr val="FF0000"/>
                </a:solidFill>
                <a:ea typeface="휴먼모음T"/>
                <a:cs typeface="MalgunGothicRegular"/>
              </a:rPr>
              <a:t>. </a:t>
            </a:r>
            <a:r>
              <a:rPr lang="ko-KR" altLang="ko-KR" sz="1200" kern="0" dirty="0">
                <a:solidFill>
                  <a:srgbClr val="FF0000"/>
                </a:solidFill>
                <a:ea typeface="휴먼모음T"/>
                <a:cs typeface="MalgunGothicRegular"/>
              </a:rPr>
              <a:t>그러니 대표님께서는</a:t>
            </a:r>
            <a:endParaRPr lang="ko-KR" altLang="ko-KR" sz="1200" kern="100" dirty="0">
              <a:cs typeface="Times New Roman"/>
            </a:endParaRPr>
          </a:p>
          <a:p>
            <a:pPr latinLnBrk="0"/>
            <a:r>
              <a:rPr lang="ko-KR" altLang="ko-KR" sz="1200" kern="0" dirty="0">
                <a:ea typeface="휴먼모음T"/>
                <a:cs typeface="MalgunGothicRegular"/>
              </a:rPr>
              <a:t>맘에 들고 실력 있는 컨설턴트를 활용하시는 일만 하시면 됩니다</a:t>
            </a:r>
            <a:r>
              <a:rPr lang="en-US" altLang="ko-KR" sz="1200" kern="0" dirty="0">
                <a:ea typeface="휴먼모음T"/>
                <a:cs typeface="MalgunGothicRegular"/>
              </a:rPr>
              <a:t>.  </a:t>
            </a:r>
            <a:r>
              <a:rPr lang="ko-KR" altLang="ko-KR" sz="1200" kern="0" dirty="0">
                <a:ea typeface="휴먼모음T"/>
                <a:cs typeface="MalgunGothicRegular"/>
              </a:rPr>
              <a:t>오늘 저도 대표님께 테스트를 받고 가겠습니다</a:t>
            </a:r>
            <a:r>
              <a:rPr lang="en-US" altLang="ko-KR" sz="1200" kern="0" dirty="0">
                <a:ea typeface="휴먼모음T"/>
                <a:cs typeface="MalgunGothicRegular"/>
              </a:rPr>
              <a:t>.</a:t>
            </a:r>
            <a:endParaRPr lang="ko-KR" altLang="ko-KR" sz="1200" kern="100" dirty="0"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5905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99919" y="44624"/>
            <a:ext cx="44935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b="0" i="0" u="none" strike="noStrike" baseline="0" dirty="0" smtClean="0">
                <a:latin typeface="HYGoThic-Extra"/>
                <a:ea typeface="HYGoThic-Extra"/>
              </a:rPr>
              <a:t>우리 회사는 세무사가 다 알아서 관리한다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99919" y="332656"/>
            <a:ext cx="8784976" cy="59522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600" b="0" i="0" u="none" strike="noStrike" baseline="0" dirty="0" smtClean="0">
                <a:latin typeface="YDI-Gothic"/>
              </a:rPr>
              <a:t>◈ 예</a:t>
            </a:r>
            <a:r>
              <a:rPr lang="en-US" altLang="ko-KR" sz="1600" b="0" i="0" u="none" strike="noStrike" baseline="0" dirty="0" smtClean="0">
                <a:latin typeface="YDI-Gothic"/>
              </a:rPr>
              <a:t>. </a:t>
            </a:r>
            <a:r>
              <a:rPr lang="ko-KR" altLang="en-US" sz="1600" b="0" i="0" u="none" strike="noStrike" baseline="0" dirty="0" smtClean="0">
                <a:latin typeface="YDI-Gothic"/>
              </a:rPr>
              <a:t>물론 </a:t>
            </a:r>
            <a:r>
              <a:rPr lang="en-US" altLang="ko-KR" sz="1600" b="0" i="0" u="none" strike="noStrike" baseline="0" dirty="0" smtClean="0">
                <a:latin typeface="YDI-Gothic"/>
              </a:rPr>
              <a:t>OO</a:t>
            </a:r>
            <a:r>
              <a:rPr lang="ko-KR" altLang="en-US" sz="1600" b="0" i="0" u="none" strike="noStrike" baseline="0" dirty="0" smtClean="0">
                <a:latin typeface="YDI-Gothic"/>
              </a:rPr>
              <a:t>회사들 안에는 세무사</a:t>
            </a:r>
            <a:r>
              <a:rPr lang="en-US" altLang="ko-KR" sz="1600" b="0" i="0" u="none" strike="noStrike" baseline="0" dirty="0" smtClean="0">
                <a:latin typeface="YDI-Gothic"/>
              </a:rPr>
              <a:t>, </a:t>
            </a:r>
            <a:r>
              <a:rPr lang="ko-KR" altLang="en-US" sz="1600" b="0" i="0" u="none" strike="noStrike" baseline="0" dirty="0" smtClean="0">
                <a:latin typeface="YDI-Gothic"/>
              </a:rPr>
              <a:t>법무사 등 전문가들이 다 있으시지요</a:t>
            </a:r>
            <a:r>
              <a:rPr lang="en-US" altLang="ko-KR" sz="1600" b="0" i="0" u="none" strike="noStrike" baseline="0" dirty="0" smtClean="0">
                <a:latin typeface="YDI-Gothic"/>
              </a:rPr>
              <a:t>. </a:t>
            </a:r>
            <a:r>
              <a:rPr lang="ko-KR" altLang="en-US" sz="1600" b="0" i="0" u="none" strike="noStrike" baseline="0" dirty="0" smtClean="0">
                <a:latin typeface="YDI-Gothic"/>
              </a:rPr>
              <a:t>그런데 제가 재무제표를 보니깐 전혀 전문가의 손길이 느껴지지 않던데요</a:t>
            </a:r>
            <a:r>
              <a:rPr lang="en-US" altLang="ko-KR" sz="1600" b="0" i="0" u="none" strike="noStrike" baseline="0" dirty="0" smtClean="0">
                <a:latin typeface="YDI-Gothic"/>
              </a:rPr>
              <a:t>.. </a:t>
            </a:r>
            <a:r>
              <a:rPr lang="ko-KR" altLang="en-US" sz="1600" b="0" i="0" u="none" strike="noStrike" baseline="0" dirty="0" smtClean="0">
                <a:latin typeface="YDI-Gothic"/>
              </a:rPr>
              <a:t>경영자로서 의사결정권자로서 대표님의 회사에 관한 재무제표를 간략하게 </a:t>
            </a:r>
            <a:r>
              <a:rPr lang="ko-KR" altLang="en-US" sz="1600" b="0" i="0" u="none" strike="noStrike" baseline="0" dirty="0" err="1" smtClean="0">
                <a:latin typeface="YDI-Gothic"/>
              </a:rPr>
              <a:t>리뷰해</a:t>
            </a:r>
            <a:r>
              <a:rPr lang="ko-KR" altLang="en-US" sz="1600" b="0" i="0" u="none" strike="noStrike" baseline="0" dirty="0" smtClean="0">
                <a:latin typeface="YDI-Gothic"/>
              </a:rPr>
              <a:t> 드리겠습니다</a:t>
            </a:r>
            <a:r>
              <a:rPr lang="en-US" altLang="ko-KR" sz="1600" b="0" i="0" u="none" strike="noStrike" baseline="0" dirty="0" smtClean="0">
                <a:latin typeface="YDI-Gothic"/>
              </a:rPr>
              <a:t>. </a:t>
            </a:r>
            <a:r>
              <a:rPr lang="ko-KR" altLang="en-US" sz="1600" b="0" i="0" u="none" strike="noStrike" baseline="0" dirty="0" smtClean="0">
                <a:latin typeface="YDI-Gothic"/>
              </a:rPr>
              <a:t>이 자체로서도 대단히 의미 있는 시간이 되리라 확신합니다</a:t>
            </a:r>
            <a:endParaRPr lang="en-US" altLang="ko-KR" sz="1600" b="0" i="0" u="none" strike="noStrike" baseline="0" dirty="0" smtClean="0">
              <a:latin typeface="YDI-Gothic"/>
            </a:endParaRPr>
          </a:p>
          <a:p>
            <a:pPr>
              <a:lnSpc>
                <a:spcPct val="150000"/>
              </a:lnSpc>
            </a:pPr>
            <a:r>
              <a:rPr lang="ko-KR" altLang="en-US" sz="1600" b="0" i="0" u="none" strike="noStrike" baseline="0" dirty="0" smtClean="0">
                <a:latin typeface="YDI-Gothic"/>
              </a:rPr>
              <a:t>대표님 회사는 어떤 관리를 받고 계신가요</a:t>
            </a:r>
            <a:r>
              <a:rPr lang="en-US" altLang="ko-KR" sz="1600" b="0" i="0" u="none" strike="noStrike" baseline="0" dirty="0" smtClean="0">
                <a:latin typeface="YDI-Gothic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ko-KR" altLang="en-US" sz="1600" b="0" i="0" u="none" strike="noStrike" baseline="0" dirty="0" smtClean="0">
                <a:latin typeface="YDI-Gothic"/>
              </a:rPr>
              <a:t>대표님 회사의 현안에는 </a:t>
            </a:r>
            <a:r>
              <a:rPr lang="en-US" altLang="ko-KR" sz="1600" b="0" i="0" u="none" strike="noStrike" baseline="0" dirty="0" smtClean="0">
                <a:latin typeface="YDI-Gothic"/>
              </a:rPr>
              <a:t>OOO, XXX</a:t>
            </a:r>
            <a:r>
              <a:rPr lang="ko-KR" altLang="en-US" sz="1600" b="0" i="0" u="none" strike="noStrike" baseline="0" dirty="0" smtClean="0">
                <a:latin typeface="YDI-Gothic"/>
              </a:rPr>
              <a:t>들이 있는데 혹시 그것에 대해 현재와 향후에 대표님 재산권에 어떤 영향을 줄지 정확히 알고 계신가요</a:t>
            </a:r>
            <a:r>
              <a:rPr lang="en-US" altLang="ko-KR" sz="1600" b="0" i="0" u="none" strike="noStrike" baseline="0" dirty="0" smtClean="0">
                <a:latin typeface="YDI-Gothic"/>
              </a:rPr>
              <a:t>? </a:t>
            </a:r>
            <a:r>
              <a:rPr lang="ko-KR" altLang="en-US" sz="1600" b="0" i="0" u="none" strike="noStrike" baseline="0" dirty="0" smtClean="0">
                <a:latin typeface="YDI-Gothic"/>
              </a:rPr>
              <a:t>또한 막대한 세금문제로 어려움을 겪을 수 있다는 사실도 알고 계신가요</a:t>
            </a:r>
            <a:r>
              <a:rPr lang="en-US" altLang="ko-KR" sz="1600" b="0" i="0" u="none" strike="noStrike" baseline="0" dirty="0" smtClean="0">
                <a:latin typeface="YDI-Gothic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ko-KR" altLang="en-US" sz="1600" b="0" i="0" u="none" strike="noStrike" baseline="0" dirty="0" smtClean="0">
                <a:latin typeface="YDI-Gothic"/>
              </a:rPr>
              <a:t>저희가 </a:t>
            </a:r>
            <a:r>
              <a:rPr lang="en-US" altLang="ko-KR" sz="1600" b="0" i="0" u="none" strike="noStrike" baseline="0" dirty="0" smtClean="0">
                <a:latin typeface="YDI-Gothic"/>
              </a:rPr>
              <a:t>OO</a:t>
            </a:r>
            <a:r>
              <a:rPr lang="ko-KR" altLang="en-US" sz="1600" b="0" i="0" u="none" strike="noStrike" baseline="0" dirty="0" smtClean="0">
                <a:latin typeface="YDI-Gothic"/>
              </a:rPr>
              <a:t>회사를 방문하기 전 먼저 </a:t>
            </a:r>
            <a:r>
              <a:rPr lang="en-US" altLang="ko-KR" sz="1600" b="0" i="0" u="none" strike="noStrike" baseline="0" dirty="0" smtClean="0">
                <a:latin typeface="YDI-Gothic"/>
              </a:rPr>
              <a:t>OO</a:t>
            </a:r>
            <a:r>
              <a:rPr lang="ko-KR" altLang="en-US" sz="1600" b="0" i="0" u="none" strike="noStrike" baseline="0" dirty="0" smtClean="0">
                <a:latin typeface="YDI-Gothic"/>
              </a:rPr>
              <a:t>회사의 재무제표를 보고 옵니다</a:t>
            </a:r>
            <a:r>
              <a:rPr lang="en-US" altLang="ko-KR" sz="1600" b="0" i="0" u="none" strike="noStrike" baseline="0" dirty="0" smtClean="0">
                <a:latin typeface="YDI-Gothic"/>
              </a:rPr>
              <a:t>. </a:t>
            </a:r>
            <a:r>
              <a:rPr lang="ko-KR" altLang="en-US" sz="1600" b="0" i="0" u="none" strike="noStrike" baseline="0" dirty="0" smtClean="0">
                <a:latin typeface="YDI-Gothic"/>
              </a:rPr>
              <a:t>물론</a:t>
            </a:r>
            <a:r>
              <a:rPr lang="en-US" altLang="ko-KR" sz="1600" b="0" i="0" u="none" strike="noStrike" baseline="0" dirty="0" smtClean="0">
                <a:latin typeface="YDI-Gothic"/>
              </a:rPr>
              <a:t>, </a:t>
            </a:r>
            <a:r>
              <a:rPr lang="ko-KR" altLang="en-US" sz="1600" b="0" i="0" u="none" strike="noStrike" baseline="0" dirty="0" smtClean="0">
                <a:latin typeface="YDI-Gothic"/>
              </a:rPr>
              <a:t>컨설팅이 필요 없다 라고 판단된 다면 방문을 하지 않습니다</a:t>
            </a:r>
            <a:r>
              <a:rPr lang="en-US" altLang="ko-KR" sz="1600" b="0" i="0" u="none" strike="noStrike" baseline="0" dirty="0" smtClean="0">
                <a:latin typeface="YDI-Gothic"/>
              </a:rPr>
              <a:t>. </a:t>
            </a:r>
            <a:r>
              <a:rPr lang="ko-KR" altLang="en-US" sz="1600" b="0" i="0" u="none" strike="noStrike" baseline="0" dirty="0" smtClean="0">
                <a:latin typeface="YDI-Gothic"/>
              </a:rPr>
              <a:t>하지만 검토를 하고 필요한 부분이 있으면 오늘처럼 방문을 해서 말씀을 드리는 것입니다</a:t>
            </a:r>
            <a:r>
              <a:rPr lang="en-US" altLang="ko-KR" sz="1600" b="0" i="0" u="none" strike="noStrike" baseline="0" dirty="0" smtClean="0">
                <a:latin typeface="YDI-Gothic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sz="1600" b="1" i="0" u="none" strike="noStrike" baseline="0" dirty="0" smtClean="0">
                <a:latin typeface="YDI-Gothic"/>
              </a:rPr>
              <a:t>대표님</a:t>
            </a:r>
            <a:r>
              <a:rPr lang="en-US" altLang="ko-KR" sz="1600" b="1" i="0" u="none" strike="noStrike" baseline="0" dirty="0" smtClean="0">
                <a:latin typeface="YDI-Gothic"/>
              </a:rPr>
              <a:t>! </a:t>
            </a:r>
            <a:r>
              <a:rPr lang="ko-KR" altLang="en-US" sz="1600" b="1" i="0" u="none" strike="noStrike" baseline="0" dirty="0" smtClean="0">
                <a:latin typeface="YDI-Gothic"/>
              </a:rPr>
              <a:t>재무제표는 위치에 따라서 세금의 포지션이 상당히 달라집니다</a:t>
            </a:r>
            <a:r>
              <a:rPr lang="en-US" altLang="ko-KR" sz="1600" b="0" i="0" u="none" strike="noStrike" baseline="0" dirty="0" smtClean="0">
                <a:latin typeface="YDI-Gothic"/>
              </a:rPr>
              <a:t>. </a:t>
            </a:r>
            <a:r>
              <a:rPr lang="ko-KR" altLang="en-US" sz="1600" b="0" i="0" u="none" strike="noStrike" baseline="0" dirty="0" smtClean="0">
                <a:latin typeface="YDI-Gothic"/>
              </a:rPr>
              <a:t>재무제표의 위치가 달라지면 소득의 유형을 달라지게 만드는데 이게 재무컨설팅의 요점입니다</a:t>
            </a:r>
            <a:r>
              <a:rPr lang="en-US" altLang="ko-KR" sz="1600" b="0" i="0" u="none" strike="noStrike" baseline="0" dirty="0" smtClean="0">
                <a:latin typeface="YDI-Gothic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sz="1600" b="0" i="0" u="none" strike="noStrike" baseline="0" dirty="0" smtClean="0">
                <a:latin typeface="YDI-Gothic"/>
              </a:rPr>
              <a:t>칼이 의사에게 있으면 생명을 살리는 도구가 되지만</a:t>
            </a:r>
            <a:r>
              <a:rPr lang="en-US" altLang="ko-KR" sz="1600" b="0" i="0" u="none" strike="noStrike" baseline="0" dirty="0" smtClean="0">
                <a:latin typeface="YDI-Gothic"/>
              </a:rPr>
              <a:t>, </a:t>
            </a:r>
            <a:r>
              <a:rPr lang="ko-KR" altLang="en-US" sz="1600" b="0" i="0" u="none" strike="noStrike" baseline="0" dirty="0" smtClean="0">
                <a:latin typeface="YDI-Gothic"/>
              </a:rPr>
              <a:t>강도에게 있으면 생명을 죽이는 도구가 되듯이 </a:t>
            </a:r>
            <a:r>
              <a:rPr lang="ko-KR" altLang="en-US" sz="1600" b="1" i="0" u="none" strike="noStrike" baseline="0" dirty="0" smtClean="0">
                <a:latin typeface="YDI-Gothic"/>
              </a:rPr>
              <a:t>재무제표의 계정과목이 어떤 위치에 있느냐에 따라 세금이 달라진다는 것을 알고 계신지요</a:t>
            </a:r>
            <a:r>
              <a:rPr lang="en-US" altLang="ko-KR" sz="1600" b="1" i="0" u="none" strike="noStrike" baseline="0" dirty="0" smtClean="0">
                <a:latin typeface="YDI-Gothic"/>
              </a:rPr>
              <a:t>?</a:t>
            </a:r>
            <a:endParaRPr lang="ko-KR" alt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489330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179512" y="116632"/>
            <a:ext cx="30508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b="0" i="0" u="none" strike="noStrike" baseline="0" dirty="0" smtClean="0">
                <a:latin typeface="HYGoThic-Extra"/>
                <a:ea typeface="HYGoThic-Extra"/>
              </a:rPr>
              <a:t>맨날 똑같은 얘기만 하더라</a:t>
            </a:r>
            <a:r>
              <a:rPr lang="en-US" altLang="ko-KR" b="0" i="0" u="none" strike="noStrike" baseline="0" dirty="0" smtClean="0">
                <a:latin typeface="HYGoThic-Extra"/>
                <a:ea typeface="HYGoThic-Extra"/>
              </a:rPr>
              <a:t>!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192156" y="692696"/>
            <a:ext cx="8628315" cy="5594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700"/>
              </a:lnSpc>
            </a:pPr>
            <a:r>
              <a:rPr lang="ko-KR" altLang="en-US" b="0" i="0" u="none" strike="noStrike" baseline="0" dirty="0" smtClean="0">
                <a:latin typeface="YDI-Gothic"/>
              </a:rPr>
              <a:t>◈ 대표님</a:t>
            </a:r>
            <a:r>
              <a:rPr lang="en-US" altLang="ko-KR" b="0" i="0" u="none" strike="noStrike" baseline="0" dirty="0" smtClean="0">
                <a:latin typeface="YDI-Gothic"/>
              </a:rPr>
              <a:t>! </a:t>
            </a:r>
            <a:r>
              <a:rPr lang="ko-KR" altLang="en-US" b="0" i="0" u="none" strike="noStrike" baseline="0" dirty="0" smtClean="0">
                <a:latin typeface="YDI-Gothic"/>
              </a:rPr>
              <a:t>그러시군요</a:t>
            </a:r>
            <a:r>
              <a:rPr lang="en-US" altLang="ko-KR" b="0" i="0" u="none" strike="noStrike" baseline="0" dirty="0" smtClean="0">
                <a:latin typeface="YDI-Gothic"/>
              </a:rPr>
              <a:t>. </a:t>
            </a:r>
            <a:r>
              <a:rPr lang="ko-KR" altLang="en-US" b="1" i="0" u="none" strike="noStrike" baseline="0" dirty="0" smtClean="0">
                <a:latin typeface="YDI-Gothic"/>
              </a:rPr>
              <a:t>그럼 어디까지 들어보셨나요</a:t>
            </a:r>
            <a:r>
              <a:rPr lang="en-US" altLang="ko-KR" b="0" i="0" u="none" strike="noStrike" baseline="0" dirty="0" smtClean="0">
                <a:latin typeface="YDI-Gothic"/>
              </a:rPr>
              <a:t>? </a:t>
            </a:r>
            <a:r>
              <a:rPr lang="ko-KR" altLang="en-US" b="0" i="0" u="none" strike="noStrike" baseline="0" dirty="0" smtClean="0">
                <a:latin typeface="YDI-Gothic"/>
              </a:rPr>
              <a:t>이것은 지식의 문제가 아니고</a:t>
            </a:r>
            <a:r>
              <a:rPr lang="en-US" altLang="ko-KR" b="0" i="0" u="none" strike="noStrike" baseline="0" dirty="0" smtClean="0">
                <a:latin typeface="YDI-Gothic"/>
              </a:rPr>
              <a:t>, </a:t>
            </a:r>
            <a:r>
              <a:rPr lang="ko-KR" altLang="en-US" b="1" i="0" u="none" strike="noStrike" baseline="0" dirty="0" smtClean="0">
                <a:latin typeface="YDI-Gothic"/>
              </a:rPr>
              <a:t>실행의 문제입니다</a:t>
            </a:r>
            <a:r>
              <a:rPr lang="en-US" altLang="ko-KR" b="0" i="0" u="none" strike="noStrike" baseline="0" dirty="0" smtClean="0">
                <a:latin typeface="YDI-Gothic"/>
              </a:rPr>
              <a:t>.</a:t>
            </a:r>
          </a:p>
          <a:p>
            <a:pPr>
              <a:lnSpc>
                <a:spcPts val="2700"/>
              </a:lnSpc>
            </a:pPr>
            <a:r>
              <a:rPr lang="ko-KR" altLang="en-US" b="0" i="0" u="none" strike="noStrike" baseline="0" dirty="0" smtClean="0">
                <a:latin typeface="YDI-Gothic"/>
              </a:rPr>
              <a:t>들어보시고 아니라고 판단되면 다시는 오지 않겠습니다</a:t>
            </a:r>
            <a:r>
              <a:rPr lang="en-US" altLang="ko-KR" b="0" i="0" u="none" strike="noStrike" baseline="0" dirty="0" smtClean="0">
                <a:latin typeface="YDI-Gothic"/>
              </a:rPr>
              <a:t>. </a:t>
            </a:r>
            <a:r>
              <a:rPr lang="ko-KR" altLang="en-US" b="1" i="0" u="none" strike="noStrike" baseline="0" dirty="0" smtClean="0">
                <a:latin typeface="YDI-Gothic"/>
              </a:rPr>
              <a:t>이것이 인연의 시작일 수 있고</a:t>
            </a:r>
            <a:r>
              <a:rPr lang="en-US" altLang="ko-KR" b="1" i="0" u="none" strike="noStrike" baseline="0" dirty="0" smtClean="0">
                <a:latin typeface="YDI-Gothic"/>
              </a:rPr>
              <a:t>, </a:t>
            </a:r>
            <a:r>
              <a:rPr lang="ko-KR" altLang="en-US" b="1" i="0" u="none" strike="noStrike" baseline="0" dirty="0" smtClean="0">
                <a:latin typeface="YDI-Gothic"/>
              </a:rPr>
              <a:t>아니면 단 한번의 만남일 수 있습니다</a:t>
            </a:r>
            <a:r>
              <a:rPr lang="en-US" altLang="ko-KR" b="1" i="0" u="none" strike="noStrike" baseline="0" dirty="0" smtClean="0">
                <a:latin typeface="YDI-Gothic"/>
              </a:rPr>
              <a:t>. </a:t>
            </a:r>
            <a:r>
              <a:rPr lang="ko-KR" altLang="en-US" b="1" i="0" u="none" strike="noStrike" baseline="0" dirty="0" smtClean="0">
                <a:latin typeface="YDI-Gothic"/>
              </a:rPr>
              <a:t>분명 </a:t>
            </a:r>
            <a:r>
              <a:rPr lang="ko-KR" altLang="en-US" b="1" i="0" u="none" strike="noStrike" baseline="0" dirty="0" err="1" smtClean="0">
                <a:latin typeface="YDI-Gothic"/>
              </a:rPr>
              <a:t>가치있는</a:t>
            </a:r>
            <a:r>
              <a:rPr lang="ko-KR" altLang="en-US" b="1" i="0" u="none" strike="noStrike" baseline="0" dirty="0" smtClean="0">
                <a:latin typeface="YDI-Gothic"/>
              </a:rPr>
              <a:t> 시간이 될 겁니다</a:t>
            </a:r>
            <a:r>
              <a:rPr lang="en-US" altLang="ko-KR" b="1" i="0" u="none" strike="noStrike" baseline="0" dirty="0" smtClean="0">
                <a:latin typeface="YDI-Gothic"/>
              </a:rPr>
              <a:t>.</a:t>
            </a:r>
          </a:p>
          <a:p>
            <a:pPr>
              <a:lnSpc>
                <a:spcPts val="2700"/>
              </a:lnSpc>
            </a:pPr>
            <a:r>
              <a:rPr lang="ko-KR" altLang="en-US" b="0" i="0" u="none" strike="noStrike" baseline="0" dirty="0" smtClean="0">
                <a:latin typeface="YDI-Gothic"/>
              </a:rPr>
              <a:t>운동이 건강에 좋고</a:t>
            </a:r>
            <a:r>
              <a:rPr lang="en-US" altLang="ko-KR" b="0" i="0" u="none" strike="noStrike" baseline="0" dirty="0" smtClean="0">
                <a:latin typeface="YDI-Gothic"/>
              </a:rPr>
              <a:t>, </a:t>
            </a:r>
            <a:r>
              <a:rPr lang="ko-KR" altLang="en-US" b="0" i="0" u="none" strike="noStrike" baseline="0" dirty="0" smtClean="0">
                <a:latin typeface="YDI-Gothic"/>
              </a:rPr>
              <a:t>금연</a:t>
            </a:r>
            <a:r>
              <a:rPr lang="en-US" altLang="ko-KR" b="0" i="0" u="none" strike="noStrike" baseline="0" dirty="0" smtClean="0">
                <a:latin typeface="YDI-Gothic"/>
              </a:rPr>
              <a:t>, </a:t>
            </a:r>
            <a:r>
              <a:rPr lang="ko-KR" altLang="en-US" b="0" i="0" u="none" strike="noStrike" baseline="0" dirty="0" smtClean="0">
                <a:latin typeface="YDI-Gothic"/>
              </a:rPr>
              <a:t>금주가 건강에 좋다는 것은 누구나 다 알고 있습니다</a:t>
            </a:r>
            <a:r>
              <a:rPr lang="en-US" altLang="ko-KR" b="0" i="0" u="none" strike="noStrike" baseline="0" dirty="0" smtClean="0">
                <a:latin typeface="YDI-Gothic"/>
              </a:rPr>
              <a:t>. </a:t>
            </a:r>
            <a:r>
              <a:rPr lang="ko-KR" altLang="en-US" b="0" i="0" u="none" strike="noStrike" baseline="0" dirty="0" smtClean="0">
                <a:latin typeface="YDI-Gothic"/>
              </a:rPr>
              <a:t>하지만 알고만 있지 실제로</a:t>
            </a:r>
          </a:p>
          <a:p>
            <a:pPr>
              <a:lnSpc>
                <a:spcPts val="2700"/>
              </a:lnSpc>
            </a:pPr>
            <a:r>
              <a:rPr lang="ko-KR" altLang="en-US" b="0" i="0" u="none" strike="noStrike" baseline="0" dirty="0" smtClean="0">
                <a:latin typeface="YDI-Gothic"/>
              </a:rPr>
              <a:t>행동으로 옮기는 사람은 그리 많지 않습니다</a:t>
            </a:r>
            <a:r>
              <a:rPr lang="en-US" altLang="ko-KR" b="0" i="0" u="none" strike="noStrike" baseline="0" dirty="0" smtClean="0">
                <a:latin typeface="YDI-Gothic"/>
              </a:rPr>
              <a:t>.</a:t>
            </a:r>
          </a:p>
          <a:p>
            <a:pPr>
              <a:lnSpc>
                <a:spcPts val="2700"/>
              </a:lnSpc>
            </a:pPr>
            <a:r>
              <a:rPr lang="ko-KR" altLang="en-US" b="0" i="0" u="none" strike="noStrike" baseline="0" dirty="0" smtClean="0">
                <a:latin typeface="YDI-Gothic"/>
              </a:rPr>
              <a:t>대표님도 다 알고 계시지만 제대로 실행하는 것은 아무 것도 없지 않습니까</a:t>
            </a:r>
            <a:r>
              <a:rPr lang="en-US" altLang="ko-KR" b="0" i="0" u="none" strike="noStrike" baseline="0" dirty="0" smtClean="0">
                <a:latin typeface="YDI-Gothic"/>
              </a:rPr>
              <a:t>? </a:t>
            </a:r>
            <a:r>
              <a:rPr lang="ko-KR" altLang="en-US" b="1" i="0" u="none" strike="noStrike" baseline="0" dirty="0" smtClean="0">
                <a:latin typeface="YDI-Gothic"/>
              </a:rPr>
              <a:t>제가 실행해 드리겠습니다</a:t>
            </a:r>
            <a:r>
              <a:rPr lang="en-US" altLang="ko-KR" b="1" i="0" u="none" strike="noStrike" baseline="0" dirty="0" smtClean="0">
                <a:latin typeface="YDI-Gothic"/>
              </a:rPr>
              <a:t>.</a:t>
            </a:r>
          </a:p>
          <a:p>
            <a:pPr>
              <a:lnSpc>
                <a:spcPts val="2700"/>
              </a:lnSpc>
            </a:pPr>
            <a:r>
              <a:rPr lang="ko-KR" altLang="en-US" b="1" i="0" u="none" strike="noStrike" baseline="0" dirty="0" smtClean="0">
                <a:latin typeface="YDI-Gothic"/>
              </a:rPr>
              <a:t>친구나 지인들 모임에 가면 몇 십만 원 술값을 계산하는 것도 대부분의 사람들은 부담스러워 하십니다</a:t>
            </a:r>
            <a:r>
              <a:rPr lang="en-US" altLang="ko-KR" b="1" i="0" u="none" strike="noStrike" baseline="0" dirty="0" smtClean="0">
                <a:latin typeface="YDI-Gothic"/>
              </a:rPr>
              <a:t>. </a:t>
            </a:r>
            <a:r>
              <a:rPr lang="ko-KR" altLang="en-US" b="1" i="0" u="none" strike="noStrike" baseline="0" dirty="0" smtClean="0">
                <a:latin typeface="YDI-Gothic"/>
              </a:rPr>
              <a:t>그런데 만약에 제가 </a:t>
            </a:r>
            <a:r>
              <a:rPr lang="en-US" altLang="ko-KR" b="1" i="0" u="none" strike="noStrike" baseline="0" dirty="0" smtClean="0">
                <a:latin typeface="YDI-Gothic"/>
              </a:rPr>
              <a:t>5~10</a:t>
            </a:r>
            <a:r>
              <a:rPr lang="ko-KR" altLang="en-US" b="1" i="0" u="none" strike="noStrike" baseline="0" dirty="0" smtClean="0">
                <a:latin typeface="YDI-Gothic"/>
              </a:rPr>
              <a:t>년 안에 수 억 원의 손실 비용을 막을 방법을 알려 드린다면 대표님은 저하고 </a:t>
            </a:r>
            <a:r>
              <a:rPr lang="en-US" altLang="ko-KR" b="1" i="0" u="none" strike="noStrike" baseline="0" dirty="0" smtClean="0">
                <a:latin typeface="YDI-Gothic"/>
              </a:rPr>
              <a:t>30</a:t>
            </a:r>
            <a:r>
              <a:rPr lang="ko-KR" altLang="en-US" b="1" i="0" u="none" strike="noStrike" baseline="0" dirty="0" smtClean="0">
                <a:latin typeface="YDI-Gothic"/>
              </a:rPr>
              <a:t>분에서</a:t>
            </a:r>
          </a:p>
          <a:p>
            <a:pPr>
              <a:lnSpc>
                <a:spcPts val="2700"/>
              </a:lnSpc>
            </a:pPr>
            <a:r>
              <a:rPr lang="en-US" altLang="ko-KR" b="1" i="0" u="none" strike="noStrike" baseline="0" dirty="0" smtClean="0">
                <a:latin typeface="YDI-Gothic"/>
              </a:rPr>
              <a:t>1</a:t>
            </a:r>
            <a:r>
              <a:rPr lang="ko-KR" altLang="en-US" b="1" i="0" u="none" strike="noStrike" baseline="0" dirty="0" smtClean="0">
                <a:latin typeface="YDI-Gothic"/>
              </a:rPr>
              <a:t>시간 가량 대화하는 시간을 아까워 하시겠습니까</a:t>
            </a:r>
            <a:r>
              <a:rPr lang="en-US" altLang="ko-KR" b="1" i="0" u="none" strike="noStrike" baseline="0" dirty="0" smtClean="0">
                <a:latin typeface="YDI-Gothic"/>
              </a:rPr>
              <a:t>?</a:t>
            </a:r>
          </a:p>
          <a:p>
            <a:pPr>
              <a:lnSpc>
                <a:spcPts val="2700"/>
              </a:lnSpc>
            </a:pPr>
            <a:r>
              <a:rPr lang="ko-KR" altLang="en-US" b="0" i="0" u="none" strike="noStrike" baseline="0" dirty="0" smtClean="0">
                <a:latin typeface="YDI-Gothic"/>
              </a:rPr>
              <a:t>이론상으로 나와 있는 퇴직금</a:t>
            </a:r>
            <a:r>
              <a:rPr lang="en-US" altLang="ko-KR" b="0" i="0" u="none" strike="noStrike" baseline="0" dirty="0" smtClean="0">
                <a:latin typeface="YDI-Gothic"/>
              </a:rPr>
              <a:t>, </a:t>
            </a:r>
            <a:r>
              <a:rPr lang="ko-KR" altLang="en-US" b="0" i="0" u="none" strike="noStrike" baseline="0" dirty="0" smtClean="0">
                <a:latin typeface="YDI-Gothic"/>
              </a:rPr>
              <a:t>정관</a:t>
            </a:r>
            <a:r>
              <a:rPr lang="en-US" altLang="ko-KR" b="0" i="0" u="none" strike="noStrike" baseline="0" dirty="0" smtClean="0">
                <a:latin typeface="YDI-Gothic"/>
              </a:rPr>
              <a:t>, </a:t>
            </a:r>
            <a:r>
              <a:rPr lang="ko-KR" altLang="en-US" b="0" i="0" u="none" strike="noStrike" baseline="0" dirty="0" smtClean="0">
                <a:latin typeface="YDI-Gothic"/>
              </a:rPr>
              <a:t>배당</a:t>
            </a:r>
            <a:r>
              <a:rPr lang="en-US" altLang="ko-KR" b="0" i="0" u="none" strike="noStrike" baseline="0" dirty="0" smtClean="0">
                <a:latin typeface="YDI-Gothic"/>
              </a:rPr>
              <a:t>, </a:t>
            </a:r>
            <a:r>
              <a:rPr lang="ko-KR" altLang="en-US" b="0" i="0" u="none" strike="noStrike" baseline="0" dirty="0" smtClean="0">
                <a:latin typeface="YDI-Gothic"/>
              </a:rPr>
              <a:t>자사주</a:t>
            </a:r>
            <a:r>
              <a:rPr lang="en-US" altLang="ko-KR" b="0" i="0" u="none" strike="noStrike" baseline="0" dirty="0" smtClean="0">
                <a:latin typeface="YDI-Gothic"/>
              </a:rPr>
              <a:t>, </a:t>
            </a:r>
            <a:r>
              <a:rPr lang="ko-KR" altLang="en-US" b="0" i="0" u="none" strike="noStrike" baseline="0" dirty="0" smtClean="0">
                <a:latin typeface="YDI-Gothic"/>
              </a:rPr>
              <a:t>유무상 감</a:t>
            </a:r>
            <a:r>
              <a:rPr lang="ko-KR" altLang="en-US" dirty="0">
                <a:latin typeface="YDI-Gothic"/>
              </a:rPr>
              <a:t>자</a:t>
            </a:r>
            <a:r>
              <a:rPr lang="en-US" altLang="ko-KR" b="0" i="0" u="none" strike="noStrike" baseline="0" dirty="0" smtClean="0">
                <a:latin typeface="YDI-Gothic"/>
              </a:rPr>
              <a:t>, </a:t>
            </a:r>
            <a:r>
              <a:rPr lang="ko-KR" altLang="en-US" b="0" i="0" u="none" strike="noStrike" baseline="0" dirty="0" smtClean="0">
                <a:latin typeface="YDI-Gothic"/>
              </a:rPr>
              <a:t>재무제표</a:t>
            </a:r>
            <a:r>
              <a:rPr lang="en-US" altLang="ko-KR" b="0" i="0" u="none" strike="noStrike" baseline="0" dirty="0" smtClean="0">
                <a:latin typeface="YDI-Gothic"/>
              </a:rPr>
              <a:t>, </a:t>
            </a:r>
            <a:r>
              <a:rPr lang="ko-KR" altLang="en-US" b="0" i="0" u="none" strike="noStrike" baseline="0" dirty="0" smtClean="0">
                <a:latin typeface="YDI-Gothic"/>
              </a:rPr>
              <a:t>주식양도</a:t>
            </a:r>
            <a:r>
              <a:rPr lang="en-US" altLang="ko-KR" b="0" i="0" u="none" strike="noStrike" baseline="0" dirty="0" smtClean="0">
                <a:latin typeface="YDI-Gothic"/>
              </a:rPr>
              <a:t>, </a:t>
            </a:r>
            <a:r>
              <a:rPr lang="ko-KR" altLang="en-US" b="0" i="0" u="none" strike="noStrike" baseline="0" dirty="0" smtClean="0">
                <a:latin typeface="YDI-Gothic"/>
              </a:rPr>
              <a:t>증여 등을 실무상으로 바꿔 드립니다</a:t>
            </a:r>
            <a:r>
              <a:rPr lang="en-US" altLang="ko-KR" b="0" i="0" u="none" strike="noStrike" baseline="0" dirty="0" smtClean="0">
                <a:latin typeface="YDI-Gothic"/>
              </a:rPr>
              <a:t>. </a:t>
            </a:r>
            <a:r>
              <a:rPr lang="ko-KR" altLang="en-US" b="0" i="0" u="none" strike="noStrike" baseline="0" dirty="0" smtClean="0">
                <a:latin typeface="YDI-Gothic"/>
              </a:rPr>
              <a:t>똑같은 이야기가 아니라 그 이야기를 실행으로 바꿔 드리겠습니다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25000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37164" y="-1732"/>
            <a:ext cx="33393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b="0" i="0" u="none" strike="noStrike" baseline="0" dirty="0" smtClean="0">
                <a:latin typeface="HYGoThic-Extra"/>
                <a:ea typeface="HYGoThic-Extra"/>
              </a:rPr>
              <a:t>법인 설립한지 얼마 안 된 경우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107504" y="283192"/>
            <a:ext cx="9036496" cy="66146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500"/>
              </a:lnSpc>
            </a:pPr>
            <a:r>
              <a:rPr lang="ko-KR" altLang="en-US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◈ 대표님 법인 설립 하신지 얼마 안되셨네요</a:t>
            </a:r>
            <a:r>
              <a:rPr lang="en-US" altLang="ko-KR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. </a:t>
            </a:r>
            <a:r>
              <a:rPr lang="ko-KR" altLang="en-US" sz="1600" b="1" i="0" u="none" strike="noStrike" baseline="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표준정관에 꼭 필요한 내용이 없어서 </a:t>
            </a:r>
            <a:endParaRPr lang="en-US" altLang="ko-KR" sz="1600" b="1" i="0" u="none" strike="noStrike" baseline="0" dirty="0" smtClean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itchFamily="18" charset="-127"/>
              <a:ea typeface="휴먼모음T" pitchFamily="18" charset="-127"/>
            </a:endParaRPr>
          </a:p>
          <a:p>
            <a:pPr>
              <a:lnSpc>
                <a:spcPts val="2500"/>
              </a:lnSpc>
            </a:pPr>
            <a:r>
              <a:rPr lang="ko-KR" altLang="en-US" sz="1600" b="0" i="0" u="none" strike="noStrike" baseline="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내용을 추가해 신 정관으로 바꿔 드리려고 왔습니다</a:t>
            </a:r>
            <a:r>
              <a:rPr lang="en-US" altLang="ko-KR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.</a:t>
            </a:r>
          </a:p>
          <a:p>
            <a:pPr>
              <a:lnSpc>
                <a:spcPts val="2500"/>
              </a:lnSpc>
            </a:pPr>
            <a:r>
              <a:rPr lang="ko-KR" altLang="en-US" sz="1600" b="0" i="0" u="none" strike="noStrike" baseline="0" dirty="0" err="1" smtClean="0">
                <a:latin typeface="휴먼모음T" pitchFamily="18" charset="-127"/>
                <a:ea typeface="휴먼모음T" pitchFamily="18" charset="-127"/>
              </a:rPr>
              <a:t>미처분</a:t>
            </a:r>
            <a:r>
              <a:rPr lang="ko-KR" altLang="en-US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 이익잉여금</a:t>
            </a:r>
            <a:r>
              <a:rPr lang="en-US" altLang="ko-KR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(</a:t>
            </a:r>
            <a:r>
              <a:rPr lang="ko-KR" altLang="en-US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유보자금</a:t>
            </a:r>
            <a:r>
              <a:rPr lang="en-US" altLang="ko-KR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)</a:t>
            </a:r>
            <a:r>
              <a:rPr lang="ko-KR" altLang="en-US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을 처리하는 방법으로 </a:t>
            </a:r>
            <a:r>
              <a:rPr lang="en-US" altLang="ko-KR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6</a:t>
            </a:r>
            <a:r>
              <a:rPr lang="ko-KR" altLang="en-US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가지 방법이 있습니다</a:t>
            </a:r>
            <a:r>
              <a:rPr lang="en-US" altLang="ko-KR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.</a:t>
            </a:r>
          </a:p>
          <a:p>
            <a:pPr>
              <a:lnSpc>
                <a:spcPts val="2500"/>
              </a:lnSpc>
            </a:pPr>
            <a:r>
              <a:rPr lang="ko-KR" altLang="en-US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첫 번째는 배당을 하는 방법이 있고요</a:t>
            </a:r>
            <a:r>
              <a:rPr lang="en-US" altLang="ko-KR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.</a:t>
            </a:r>
          </a:p>
          <a:p>
            <a:pPr>
              <a:lnSpc>
                <a:spcPts val="2500"/>
              </a:lnSpc>
            </a:pPr>
            <a:r>
              <a:rPr lang="ko-KR" altLang="en-US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두 번째는 자사주가 있습니다</a:t>
            </a:r>
            <a:r>
              <a:rPr lang="en-US" altLang="ko-KR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. </a:t>
            </a:r>
            <a:r>
              <a:rPr lang="ko-KR" altLang="en-US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대표님의 주식을 회사에 매각하는 겁니다</a:t>
            </a:r>
            <a:r>
              <a:rPr lang="en-US" altLang="ko-KR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.</a:t>
            </a:r>
          </a:p>
          <a:p>
            <a:pPr>
              <a:lnSpc>
                <a:spcPts val="2500"/>
              </a:lnSpc>
            </a:pPr>
            <a:r>
              <a:rPr lang="ko-KR" altLang="en-US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세 번째는 임원의 퇴직금입니다</a:t>
            </a:r>
            <a:r>
              <a:rPr lang="en-US" altLang="ko-KR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. (</a:t>
            </a:r>
            <a:r>
              <a:rPr lang="ko-KR" altLang="en-US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근속년수 * 가중치</a:t>
            </a:r>
            <a:r>
              <a:rPr lang="en-US" altLang="ko-KR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) </a:t>
            </a:r>
            <a:r>
              <a:rPr lang="ko-KR" altLang="en-US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산정하고 세율이 </a:t>
            </a:r>
            <a:r>
              <a:rPr lang="en-US" altLang="ko-KR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10% </a:t>
            </a:r>
            <a:r>
              <a:rPr lang="ko-KR" altLang="en-US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정도라서 유리합니다</a:t>
            </a:r>
            <a:r>
              <a:rPr lang="en-US" altLang="ko-KR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.</a:t>
            </a:r>
          </a:p>
          <a:p>
            <a:pPr>
              <a:lnSpc>
                <a:spcPts val="2500"/>
              </a:lnSpc>
            </a:pPr>
            <a:r>
              <a:rPr lang="ko-KR" altLang="en-US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네 번째는 </a:t>
            </a:r>
            <a:r>
              <a:rPr lang="ko-KR" altLang="en-US" sz="1600" b="0" i="0" u="none" strike="noStrike" baseline="0" dirty="0" err="1" smtClean="0">
                <a:latin typeface="휴먼모음T" pitchFamily="18" charset="-127"/>
                <a:ea typeface="휴먼모음T" pitchFamily="18" charset="-127"/>
              </a:rPr>
              <a:t>산재법에</a:t>
            </a:r>
            <a:r>
              <a:rPr lang="ko-KR" altLang="en-US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 의한 유족보상금입니다</a:t>
            </a:r>
            <a:r>
              <a:rPr lang="en-US" altLang="ko-KR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.</a:t>
            </a:r>
          </a:p>
          <a:p>
            <a:pPr>
              <a:lnSpc>
                <a:spcPts val="2500"/>
              </a:lnSpc>
            </a:pPr>
            <a:r>
              <a:rPr lang="en-US" altLang="ko-KR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3</a:t>
            </a:r>
            <a:r>
              <a:rPr lang="ko-KR" altLang="en-US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개월 월급의 일일 평균의 </a:t>
            </a:r>
            <a:r>
              <a:rPr lang="en-US" altLang="ko-KR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1,300</a:t>
            </a:r>
            <a:r>
              <a:rPr lang="ko-KR" altLang="en-US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일분 범위 내에서 임원의 </a:t>
            </a:r>
            <a:r>
              <a:rPr lang="ko-KR" altLang="en-US" sz="1600" b="0" i="0" u="none" strike="noStrike" baseline="0" dirty="0" err="1" smtClean="0">
                <a:latin typeface="휴먼모음T" pitchFamily="18" charset="-127"/>
                <a:ea typeface="휴먼모음T" pitchFamily="18" charset="-127"/>
              </a:rPr>
              <a:t>유고시</a:t>
            </a:r>
            <a:r>
              <a:rPr lang="ko-KR" altLang="en-US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 세금 없이 지급 가능합니다</a:t>
            </a:r>
            <a:r>
              <a:rPr lang="en-US" altLang="ko-KR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. </a:t>
            </a:r>
            <a:r>
              <a:rPr lang="ko-KR" altLang="en-US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그러지 않으면 간주배당으로 처리하여 과세 합니다</a:t>
            </a:r>
            <a:r>
              <a:rPr lang="en-US" altLang="ko-KR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. </a:t>
            </a:r>
            <a:r>
              <a:rPr lang="ko-KR" altLang="en-US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낮은 세율로 가져올 수 있다는 이야깁니다</a:t>
            </a:r>
            <a:r>
              <a:rPr lang="en-US" altLang="ko-KR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.</a:t>
            </a:r>
          </a:p>
          <a:p>
            <a:pPr>
              <a:lnSpc>
                <a:spcPts val="2500"/>
              </a:lnSpc>
            </a:pPr>
            <a:r>
              <a:rPr lang="ko-KR" altLang="en-US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가수금은</a:t>
            </a:r>
            <a:r>
              <a:rPr lang="en-US" altLang="ko-KR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? </a:t>
            </a:r>
            <a:r>
              <a:rPr lang="ko-KR" altLang="en-US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대표님 개인 돈을 회사에 빌려 주신 거고</a:t>
            </a:r>
            <a:r>
              <a:rPr lang="en-US" altLang="ko-KR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, </a:t>
            </a:r>
            <a:r>
              <a:rPr lang="ko-KR" altLang="en-US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그럼 다시 가져오면 되는 거지요</a:t>
            </a:r>
            <a:r>
              <a:rPr lang="en-US" altLang="ko-KR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.</a:t>
            </a:r>
          </a:p>
          <a:p>
            <a:pPr>
              <a:lnSpc>
                <a:spcPts val="2500"/>
              </a:lnSpc>
            </a:pPr>
            <a:r>
              <a:rPr lang="ko-KR" altLang="en-US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가지급금은 대표님이 회사에 갚아야 할 돈인데요</a:t>
            </a:r>
            <a:endParaRPr lang="en-US" altLang="ko-KR" sz="1600" b="0" i="0" u="none" strike="noStrike" baseline="0" dirty="0" smtClean="0">
              <a:latin typeface="휴먼모음T" pitchFamily="18" charset="-127"/>
              <a:ea typeface="휴먼모음T" pitchFamily="18" charset="-127"/>
            </a:endParaRPr>
          </a:p>
          <a:p>
            <a:pPr>
              <a:lnSpc>
                <a:spcPts val="2500"/>
              </a:lnSpc>
            </a:pPr>
            <a:r>
              <a:rPr lang="ko-KR" altLang="en-US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현재 장부상으로 쌓여 있습니다</a:t>
            </a:r>
            <a:r>
              <a:rPr lang="en-US" altLang="ko-KR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. </a:t>
            </a:r>
            <a:r>
              <a:rPr lang="ko-KR" altLang="en-US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실제로는 가져가지 않았어도 장부상으로는 대표님이 가져간 걸로 처리 </a:t>
            </a:r>
            <a:r>
              <a:rPr lang="ko-KR" altLang="en-US" sz="1600" b="0" i="0" u="none" strike="noStrike" baseline="0" dirty="0" err="1" smtClean="0">
                <a:latin typeface="휴먼모음T" pitchFamily="18" charset="-127"/>
                <a:ea typeface="휴먼모음T" pitchFamily="18" charset="-127"/>
              </a:rPr>
              <a:t>하니까요연리</a:t>
            </a:r>
            <a:r>
              <a:rPr lang="ko-KR" altLang="en-US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en-US" altLang="ko-KR" sz="1600" dirty="0" smtClean="0">
                <a:latin typeface="휴먼모음T" pitchFamily="18" charset="-127"/>
                <a:ea typeface="휴먼모음T" pitchFamily="18" charset="-127"/>
              </a:rPr>
              <a:t>4</a:t>
            </a:r>
            <a:r>
              <a:rPr lang="en-US" altLang="ko-KR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.5%</a:t>
            </a:r>
            <a:r>
              <a:rPr lang="ko-KR" altLang="en-US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로 인정이자까지 계속 발생하니 빨리 갚아야 합니다</a:t>
            </a:r>
            <a:r>
              <a:rPr lang="en-US" altLang="ko-KR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. </a:t>
            </a:r>
            <a:r>
              <a:rPr lang="ko-KR" altLang="en-US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매년 복리로 증가하니까 시간이 흐르면 부담이지요</a:t>
            </a:r>
            <a:r>
              <a:rPr lang="en-US" altLang="ko-KR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? </a:t>
            </a:r>
            <a:r>
              <a:rPr lang="ko-KR" altLang="en-US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그래서 그걸 합법적으로 털어 내야 합니다</a:t>
            </a:r>
            <a:r>
              <a:rPr lang="en-US" altLang="ko-KR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.</a:t>
            </a:r>
          </a:p>
          <a:p>
            <a:pPr>
              <a:lnSpc>
                <a:spcPts val="2500"/>
              </a:lnSpc>
            </a:pPr>
            <a:r>
              <a:rPr lang="ko-KR" altLang="en-US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정주영 회장님 퇴직금을 </a:t>
            </a:r>
            <a:r>
              <a:rPr lang="en-US" altLang="ko-KR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4</a:t>
            </a:r>
            <a:r>
              <a:rPr lang="ko-KR" altLang="en-US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배수로 받으신 기사 인데요</a:t>
            </a:r>
            <a:r>
              <a:rPr lang="en-US" altLang="ko-KR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. </a:t>
            </a:r>
            <a:r>
              <a:rPr lang="ko-KR" altLang="en-US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예전에는 </a:t>
            </a:r>
            <a:r>
              <a:rPr lang="en-US" altLang="ko-KR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10</a:t>
            </a:r>
            <a:r>
              <a:rPr lang="ko-KR" altLang="en-US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배수까지 가능했습니다만 </a:t>
            </a:r>
            <a:r>
              <a:rPr lang="en-US" altLang="ko-KR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2012</a:t>
            </a:r>
            <a:r>
              <a:rPr lang="ko-KR" altLang="en-US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년 부터는</a:t>
            </a:r>
            <a:r>
              <a:rPr lang="en-US" altLang="ko-KR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3</a:t>
            </a:r>
            <a:r>
              <a:rPr lang="ko-KR" altLang="en-US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배수만 가능합니다</a:t>
            </a:r>
            <a:r>
              <a:rPr lang="en-US" altLang="ko-KR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. </a:t>
            </a:r>
            <a:r>
              <a:rPr lang="ko-KR" altLang="en-US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퇴직금은 </a:t>
            </a:r>
            <a:r>
              <a:rPr lang="en-US" altLang="ko-KR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8~10% </a:t>
            </a:r>
            <a:r>
              <a:rPr lang="ko-KR" altLang="en-US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정도의 세율로 가능합니다</a:t>
            </a:r>
            <a:r>
              <a:rPr lang="en-US" altLang="ko-KR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.</a:t>
            </a:r>
          </a:p>
          <a:p>
            <a:pPr>
              <a:lnSpc>
                <a:spcPts val="2500"/>
              </a:lnSpc>
            </a:pPr>
            <a:r>
              <a:rPr lang="ko-KR" altLang="en-US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삼성전자 등기 이사 </a:t>
            </a:r>
            <a:r>
              <a:rPr lang="en-US" altLang="ko-KR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5</a:t>
            </a:r>
            <a:r>
              <a:rPr lang="ko-KR" altLang="en-US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명이 퇴직금으로 </a:t>
            </a:r>
            <a:r>
              <a:rPr lang="en-US" altLang="ko-KR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300</a:t>
            </a:r>
            <a:r>
              <a:rPr lang="ko-KR" altLang="en-US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억을 받았다는 기사입니다</a:t>
            </a:r>
            <a:r>
              <a:rPr lang="en-US" altLang="ko-KR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.</a:t>
            </a:r>
          </a:p>
          <a:p>
            <a:pPr>
              <a:lnSpc>
                <a:spcPts val="2500"/>
              </a:lnSpc>
            </a:pPr>
            <a:r>
              <a:rPr lang="ko-KR" altLang="en-US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주주총회를 열어서 정관개정의 승인 건</a:t>
            </a:r>
            <a:r>
              <a:rPr lang="en-US" altLang="ko-KR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, </a:t>
            </a:r>
            <a:r>
              <a:rPr lang="ko-KR" altLang="en-US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임원퇴직급여지급규정 심의 건</a:t>
            </a:r>
            <a:r>
              <a:rPr lang="en-US" altLang="ko-KR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, </a:t>
            </a:r>
            <a:r>
              <a:rPr lang="ko-KR" altLang="en-US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상여금 지급규정 심의 건</a:t>
            </a:r>
            <a:r>
              <a:rPr lang="en-US" altLang="ko-KR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, </a:t>
            </a:r>
            <a:r>
              <a:rPr lang="ko-KR" altLang="en-US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유족보상금지급규정 심의 건</a:t>
            </a:r>
            <a:r>
              <a:rPr lang="en-US" altLang="ko-KR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, </a:t>
            </a:r>
            <a:r>
              <a:rPr lang="ko-KR" altLang="en-US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주주의 동의에 의해서 했다라는 의사록 입니다</a:t>
            </a:r>
            <a:r>
              <a:rPr lang="en-US" altLang="ko-KR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. </a:t>
            </a:r>
            <a:r>
              <a:rPr lang="ko-KR" altLang="en-US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날인하고 공증까지 해 드립니다</a:t>
            </a:r>
            <a:endParaRPr lang="en-US" altLang="ko-KR" sz="1600" b="0" i="0" u="none" strike="noStrike" baseline="0" dirty="0" smtClean="0">
              <a:latin typeface="휴먼모음T" pitchFamily="18" charset="-127"/>
              <a:ea typeface="휴먼모음T" pitchFamily="18" charset="-127"/>
            </a:endParaRPr>
          </a:p>
          <a:p>
            <a:r>
              <a:rPr lang="ko-KR" altLang="en-US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퇴직금은 이익이 아무리 나도 내가 받아 갈 금액이 정해져 있다는 </a:t>
            </a:r>
            <a:r>
              <a:rPr lang="ko-KR" altLang="en-US" sz="1600" b="0" i="0" u="none" strike="noStrike" baseline="0" dirty="0" err="1" smtClean="0">
                <a:latin typeface="휴먼모음T" pitchFamily="18" charset="-127"/>
                <a:ea typeface="휴먼모음T" pitchFamily="18" charset="-127"/>
              </a:rPr>
              <a:t>것이구요</a:t>
            </a:r>
            <a:endParaRPr lang="ko-KR" altLang="en-US" sz="1600" b="0" i="0" u="none" strike="noStrike" baseline="0" dirty="0" smtClean="0">
              <a:latin typeface="휴먼모음T" pitchFamily="18" charset="-127"/>
              <a:ea typeface="휴먼모음T" pitchFamily="18" charset="-127"/>
            </a:endParaRPr>
          </a:p>
          <a:p>
            <a:r>
              <a:rPr lang="ko-KR" altLang="en-US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아무리 결손이 나더라도 역시 받아 갈 금액이 정해져 있다는 것입니다</a:t>
            </a:r>
            <a:endParaRPr lang="ko-KR" altLang="en-US" sz="1600" dirty="0">
              <a:latin typeface="휴먼모음T" pitchFamily="18" charset="-127"/>
              <a:ea typeface="휴먼모음T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390312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40472"/>
            <a:ext cx="43396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b="0" i="0" u="none" strike="noStrike" baseline="0" dirty="0" smtClean="0">
                <a:latin typeface="HYGoThic-Extra"/>
                <a:ea typeface="HYGoThic-Extra"/>
              </a:rPr>
              <a:t>우리 같이 조그만 회사 할 이야기가 없다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0" y="692696"/>
            <a:ext cx="9114906" cy="56118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400"/>
              </a:lnSpc>
            </a:pPr>
            <a:r>
              <a:rPr lang="ko-KR" altLang="en-US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◈ 네 대부분의 대표님들이 그리 말씀하십니다</a:t>
            </a:r>
            <a:r>
              <a:rPr lang="en-US" altLang="ko-KR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. </a:t>
            </a:r>
            <a:r>
              <a:rPr lang="ko-KR" altLang="en-US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하지만 조그맣다고 해서 예외를 두고 세법과 상법이 적용 되</a:t>
            </a:r>
          </a:p>
          <a:p>
            <a:pPr>
              <a:lnSpc>
                <a:spcPts val="2400"/>
              </a:lnSpc>
            </a:pPr>
            <a:r>
              <a:rPr lang="ko-KR" altLang="en-US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지는 않습니다</a:t>
            </a:r>
            <a:r>
              <a:rPr lang="en-US" altLang="ko-KR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. </a:t>
            </a:r>
            <a:r>
              <a:rPr lang="ko-KR" altLang="en-US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대부분 회사의 대표님들이 그런 것은 매출도 있고 이익이 어느 정도 있는 회사에 해당되기 때</a:t>
            </a:r>
          </a:p>
          <a:p>
            <a:pPr>
              <a:lnSpc>
                <a:spcPts val="2400"/>
              </a:lnSpc>
            </a:pPr>
            <a:r>
              <a:rPr lang="ko-KR" altLang="en-US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문에 많이들 </a:t>
            </a:r>
            <a:r>
              <a:rPr lang="ko-KR" altLang="en-US" sz="1600" b="0" i="0" u="none" strike="noStrike" baseline="0" dirty="0" err="1" smtClean="0">
                <a:latin typeface="휴먼모음T" pitchFamily="18" charset="-127"/>
                <a:ea typeface="휴먼모음T" pitchFamily="18" charset="-127"/>
              </a:rPr>
              <a:t>등안</a:t>
            </a:r>
            <a:r>
              <a:rPr lang="ko-KR" altLang="en-US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 시 하시는 경향이 있습니다</a:t>
            </a:r>
            <a:r>
              <a:rPr lang="en-US" altLang="ko-KR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.</a:t>
            </a:r>
          </a:p>
          <a:p>
            <a:pPr>
              <a:lnSpc>
                <a:spcPts val="2400"/>
              </a:lnSpc>
            </a:pPr>
            <a:r>
              <a:rPr lang="ko-KR" altLang="en-US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맞습니다</a:t>
            </a:r>
            <a:r>
              <a:rPr lang="en-US" altLang="ko-KR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. </a:t>
            </a:r>
            <a:r>
              <a:rPr lang="ko-KR" altLang="en-US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우리 회사의 규모가 크지 않기 때문에 오히려 대표님이 말씀하시는 큰 업체보다 훨씬 유리한 점도</a:t>
            </a:r>
          </a:p>
          <a:p>
            <a:pPr>
              <a:lnSpc>
                <a:spcPts val="2400"/>
              </a:lnSpc>
            </a:pPr>
            <a:r>
              <a:rPr lang="ko-KR" altLang="en-US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많습니다</a:t>
            </a:r>
            <a:r>
              <a:rPr lang="en-US" altLang="ko-KR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. </a:t>
            </a:r>
            <a:r>
              <a:rPr lang="ko-KR" altLang="en-US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저희가 예전에는 </a:t>
            </a:r>
            <a:r>
              <a:rPr lang="ko-KR" altLang="en-US" sz="1600" b="0" i="0" u="none" strike="noStrike" baseline="0" dirty="0" err="1" smtClean="0">
                <a:latin typeface="휴먼모음T" pitchFamily="18" charset="-127"/>
                <a:ea typeface="휴먼모음T" pitchFamily="18" charset="-127"/>
              </a:rPr>
              <a:t>업력이</a:t>
            </a:r>
            <a:r>
              <a:rPr lang="ko-KR" altLang="en-US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en-US" altLang="ko-KR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10</a:t>
            </a:r>
            <a:r>
              <a:rPr lang="ko-KR" altLang="en-US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년 이상이 된 회사를 많이 방문했습니다</a:t>
            </a:r>
            <a:r>
              <a:rPr lang="en-US" altLang="ko-KR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. </a:t>
            </a:r>
            <a:r>
              <a:rPr lang="ko-KR" altLang="en-US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소위</a:t>
            </a:r>
            <a:r>
              <a:rPr lang="en-US" altLang="ko-KR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, </a:t>
            </a:r>
            <a:r>
              <a:rPr lang="ko-KR" altLang="en-US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할 이야기가 많거든요</a:t>
            </a:r>
            <a:r>
              <a:rPr lang="en-US" altLang="ko-KR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.</a:t>
            </a:r>
          </a:p>
          <a:p>
            <a:pPr>
              <a:lnSpc>
                <a:spcPts val="2400"/>
              </a:lnSpc>
            </a:pPr>
            <a:r>
              <a:rPr lang="ko-KR" altLang="en-US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하지만 저희 실무 경험상 할 이야기는 많았지만</a:t>
            </a:r>
            <a:r>
              <a:rPr lang="en-US" altLang="ko-KR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, </a:t>
            </a:r>
            <a:r>
              <a:rPr lang="ko-KR" altLang="en-US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도움을 드리는 것은 한계가 있다라는 것을 저희 회사의 </a:t>
            </a:r>
            <a:r>
              <a:rPr lang="en-US" altLang="ko-KR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11</a:t>
            </a:r>
          </a:p>
          <a:p>
            <a:pPr>
              <a:lnSpc>
                <a:spcPts val="2400"/>
              </a:lnSpc>
            </a:pPr>
            <a:r>
              <a:rPr lang="ko-KR" altLang="en-US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년 노하우 결과 터득한 것입니다</a:t>
            </a:r>
            <a:r>
              <a:rPr lang="en-US" altLang="ko-KR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.</a:t>
            </a:r>
          </a:p>
          <a:p>
            <a:pPr>
              <a:lnSpc>
                <a:spcPts val="2400"/>
              </a:lnSpc>
            </a:pPr>
            <a:r>
              <a:rPr lang="ko-KR" altLang="en-US" sz="1600" b="0" i="0" u="none" strike="noStrike" baseline="0" dirty="0" err="1" smtClean="0">
                <a:latin typeface="휴먼모음T" pitchFamily="18" charset="-127"/>
                <a:ea typeface="휴먼모음T" pitchFamily="18" charset="-127"/>
              </a:rPr>
              <a:t>업력이</a:t>
            </a:r>
            <a:r>
              <a:rPr lang="ko-KR" altLang="en-US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 오래되고 업체가 클수록 고착화가 많이 되고</a:t>
            </a:r>
            <a:r>
              <a:rPr lang="en-US" altLang="ko-KR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, </a:t>
            </a:r>
            <a:r>
              <a:rPr lang="ko-KR" altLang="en-US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저희가 어떠한 도움을 드린다 해도 너무 눈에 보인다는</a:t>
            </a:r>
          </a:p>
          <a:p>
            <a:pPr>
              <a:lnSpc>
                <a:spcPts val="2400"/>
              </a:lnSpc>
            </a:pPr>
            <a:r>
              <a:rPr lang="ko-KR" altLang="en-US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것입니다</a:t>
            </a:r>
            <a:r>
              <a:rPr lang="en-US" altLang="ko-KR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. </a:t>
            </a:r>
            <a:r>
              <a:rPr lang="ko-KR" altLang="en-US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즉 저희가 피구를 할 때 어떻게 던지던 덩치 큰 아이들은 뭘 해도 눈에 잘 띠는 거죠</a:t>
            </a:r>
            <a:r>
              <a:rPr lang="en-US" altLang="ko-KR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, </a:t>
            </a:r>
            <a:r>
              <a:rPr lang="ko-KR" altLang="en-US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움직임이 둔하니</a:t>
            </a:r>
            <a:r>
              <a:rPr lang="en-US" altLang="ko-KR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, </a:t>
            </a:r>
            <a:r>
              <a:rPr lang="ko-KR" altLang="en-US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한마디로 맞추기 쉽다는 것이지요</a:t>
            </a:r>
            <a:r>
              <a:rPr lang="en-US" altLang="ko-KR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.</a:t>
            </a:r>
          </a:p>
          <a:p>
            <a:pPr>
              <a:lnSpc>
                <a:spcPts val="2400"/>
              </a:lnSpc>
            </a:pPr>
            <a:r>
              <a:rPr lang="ko-KR" altLang="en-US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그래서 저희 회사가 전략을 바꾸었습니다</a:t>
            </a:r>
            <a:r>
              <a:rPr lang="en-US" altLang="ko-KR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. </a:t>
            </a:r>
            <a:r>
              <a:rPr lang="ko-KR" altLang="en-US" sz="1600" b="0" i="0" u="none" strike="noStrike" baseline="0" dirty="0" err="1" smtClean="0">
                <a:latin typeface="휴먼모음T" pitchFamily="18" charset="-127"/>
                <a:ea typeface="휴먼모음T" pitchFamily="18" charset="-127"/>
              </a:rPr>
              <a:t>업력이</a:t>
            </a:r>
            <a:r>
              <a:rPr lang="ko-KR" altLang="en-US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 낮고 소규모 업체부터 체계를 잡아 가는 것이지요</a:t>
            </a:r>
            <a:r>
              <a:rPr lang="en-US" altLang="ko-KR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. </a:t>
            </a:r>
          </a:p>
          <a:p>
            <a:pPr>
              <a:lnSpc>
                <a:spcPts val="2400"/>
              </a:lnSpc>
            </a:pPr>
            <a:r>
              <a:rPr lang="ko-KR" altLang="en-US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더군다나</a:t>
            </a:r>
            <a:r>
              <a:rPr lang="ko-KR" altLang="en-US" sz="1600" dirty="0"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ko-KR" altLang="en-US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대기업은 저희가 굳이 방문하지 않아도 저희 같은 인력을 고용해서 소위 임원이라는 타이들을 주고 고가의 연봉을 주면서 자체적으로 운영을 합니다</a:t>
            </a:r>
            <a:r>
              <a:rPr lang="en-US" altLang="ko-KR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.</a:t>
            </a:r>
          </a:p>
          <a:p>
            <a:pPr>
              <a:lnSpc>
                <a:spcPts val="2400"/>
              </a:lnSpc>
            </a:pPr>
            <a:r>
              <a:rPr lang="ko-KR" altLang="en-US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하지만 우리 회사와 같이 </a:t>
            </a:r>
            <a:r>
              <a:rPr lang="ko-KR" altLang="en-US" sz="1600" b="0" i="0" u="none" strike="noStrike" baseline="0" dirty="0" err="1" smtClean="0">
                <a:latin typeface="휴먼모음T" pitchFamily="18" charset="-127"/>
                <a:ea typeface="휴먼모음T" pitchFamily="18" charset="-127"/>
              </a:rPr>
              <a:t>업력이</a:t>
            </a:r>
            <a:r>
              <a:rPr lang="ko-KR" altLang="en-US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 짧거나 소규모의 회사는 매출 유형 및 </a:t>
            </a:r>
            <a:r>
              <a:rPr lang="en-US" altLang="ko-KR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1</a:t>
            </a:r>
            <a:r>
              <a:rPr lang="ko-KR" altLang="en-US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년의 사업운영 </a:t>
            </a:r>
            <a:endParaRPr lang="en-US" altLang="ko-KR" sz="1600" b="0" i="0" u="none" strike="noStrike" baseline="0" dirty="0" smtClean="0">
              <a:latin typeface="휴먼모음T" pitchFamily="18" charset="-127"/>
              <a:ea typeface="휴먼모음T" pitchFamily="18" charset="-127"/>
            </a:endParaRPr>
          </a:p>
          <a:p>
            <a:pPr>
              <a:lnSpc>
                <a:spcPts val="2400"/>
              </a:lnSpc>
            </a:pPr>
            <a:r>
              <a:rPr lang="ko-KR" altLang="en-US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및 현안을 해결하기에 허덕거리는 것이 현실입니다</a:t>
            </a:r>
            <a:r>
              <a:rPr lang="en-US" altLang="ko-KR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. </a:t>
            </a:r>
          </a:p>
          <a:p>
            <a:pPr>
              <a:lnSpc>
                <a:spcPts val="2400"/>
              </a:lnSpc>
            </a:pPr>
            <a:r>
              <a:rPr lang="ko-KR" altLang="en-US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아시다시피 건물을 지을 때도 골조공사가 잘못되면 아무리 크게 지어도 항상 불안하기 마련입니다</a:t>
            </a:r>
            <a:r>
              <a:rPr lang="en-US" altLang="ko-KR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. </a:t>
            </a:r>
          </a:p>
          <a:p>
            <a:pPr>
              <a:lnSpc>
                <a:spcPts val="2400"/>
              </a:lnSpc>
            </a:pPr>
            <a:r>
              <a:rPr lang="ko-KR" altLang="en-US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기초가 잘 되어 있으면 회사에 언제든지 특별한 상황이 발생하더라도 외풍에 잘 견딜 수</a:t>
            </a:r>
          </a:p>
          <a:p>
            <a:pPr>
              <a:lnSpc>
                <a:spcPts val="2400"/>
              </a:lnSpc>
            </a:pPr>
            <a:r>
              <a:rPr lang="ko-KR" altLang="en-US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있는 것입니다</a:t>
            </a:r>
            <a:r>
              <a:rPr lang="en-US" altLang="ko-KR" sz="1600" b="0" i="0" u="none" strike="noStrike" baseline="0" dirty="0" smtClean="0">
                <a:latin typeface="휴먼모음T" pitchFamily="18" charset="-127"/>
                <a:ea typeface="휴먼모음T" pitchFamily="18" charset="-127"/>
              </a:rPr>
              <a:t>.</a:t>
            </a:r>
            <a:endParaRPr lang="ko-KR" altLang="en-US" sz="1600" dirty="0">
              <a:latin typeface="휴먼모음T" pitchFamily="18" charset="-127"/>
              <a:ea typeface="휴먼모음T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632988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107504" y="56718"/>
            <a:ext cx="53103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dirty="0">
                <a:latin typeface="HYGoThic-Extra"/>
                <a:ea typeface="HYGoThic-Extra"/>
              </a:rPr>
              <a:t>00</a:t>
            </a:r>
            <a:r>
              <a:rPr lang="ko-KR" altLang="en-US" dirty="0">
                <a:latin typeface="HYGoThic-Extra"/>
                <a:ea typeface="HYGoThic-Extra"/>
              </a:rPr>
              <a:t>은행이라고 해서 방문한 경우 </a:t>
            </a:r>
            <a:r>
              <a:rPr lang="en-US" altLang="ko-KR" dirty="0">
                <a:latin typeface="HYGoThic-Extra"/>
                <a:ea typeface="HYGoThic-Extra"/>
              </a:rPr>
              <a:t>(</a:t>
            </a:r>
            <a:r>
              <a:rPr lang="ko-KR" altLang="en-US" dirty="0">
                <a:latin typeface="HYGoThic-Extra"/>
                <a:ea typeface="HYGoThic-Extra"/>
              </a:rPr>
              <a:t>개인사업자</a:t>
            </a:r>
            <a:r>
              <a:rPr lang="en-US" altLang="ko-KR" dirty="0">
                <a:latin typeface="HYGoThic-Extra"/>
                <a:ea typeface="HYGoThic-Extra"/>
              </a:rPr>
              <a:t>)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107504" y="620688"/>
            <a:ext cx="8928992" cy="59595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en-US" altLang="ko-KR" sz="1200" dirty="0">
                <a:solidFill>
                  <a:srgbClr val="000000"/>
                </a:solidFill>
                <a:latin typeface="YDI-Gothic"/>
              </a:rPr>
              <a:t>(</a:t>
            </a:r>
            <a:r>
              <a:rPr lang="ko-KR" altLang="en-US" sz="1200" dirty="0">
                <a:solidFill>
                  <a:srgbClr val="000000"/>
                </a:solidFill>
                <a:latin typeface="YDI-Gothic"/>
              </a:rPr>
              <a:t>어제 은행이라고 했는데</a:t>
            </a:r>
            <a:r>
              <a:rPr lang="en-US" altLang="ko-KR" sz="1200" dirty="0">
                <a:solidFill>
                  <a:srgbClr val="000000"/>
                </a:solidFill>
                <a:latin typeface="YDI-Gothic"/>
              </a:rPr>
              <a:t>~) </a:t>
            </a:r>
            <a:r>
              <a:rPr lang="ko-KR" altLang="en-US" sz="1200" dirty="0">
                <a:solidFill>
                  <a:srgbClr val="0000FF"/>
                </a:solidFill>
                <a:latin typeface="YDI-Gothic"/>
              </a:rPr>
              <a:t>＊무시화법</a:t>
            </a:r>
          </a:p>
          <a:p>
            <a:pPr>
              <a:lnSpc>
                <a:spcPts val="2000"/>
              </a:lnSpc>
            </a:pPr>
            <a:r>
              <a:rPr lang="ko-KR" altLang="en-US" sz="1200" dirty="0">
                <a:solidFill>
                  <a:srgbClr val="000000"/>
                </a:solidFill>
                <a:latin typeface="YDI-Gothic"/>
              </a:rPr>
              <a:t>네</a:t>
            </a:r>
            <a:r>
              <a:rPr lang="en-US" altLang="ko-KR" sz="1200" dirty="0">
                <a:solidFill>
                  <a:srgbClr val="000000"/>
                </a:solidFill>
                <a:latin typeface="YDI-Gothic"/>
              </a:rPr>
              <a:t>. </a:t>
            </a:r>
            <a:r>
              <a:rPr lang="ko-KR" altLang="en-US" sz="1200" dirty="0">
                <a:solidFill>
                  <a:srgbClr val="000000"/>
                </a:solidFill>
                <a:latin typeface="YDI-Gothic"/>
              </a:rPr>
              <a:t>대표님 저희는 경영컨설팅이라고 컨설팅을 하는 업체입니다</a:t>
            </a:r>
            <a:r>
              <a:rPr lang="en-US" altLang="ko-KR" sz="1200" dirty="0">
                <a:solidFill>
                  <a:srgbClr val="000000"/>
                </a:solidFill>
                <a:latin typeface="YDI-Gothic"/>
              </a:rPr>
              <a:t>. 00</a:t>
            </a:r>
            <a:r>
              <a:rPr lang="ko-KR" altLang="en-US" sz="1200" dirty="0">
                <a:solidFill>
                  <a:srgbClr val="000000"/>
                </a:solidFill>
                <a:latin typeface="YDI-Gothic"/>
              </a:rPr>
              <a:t>생명과 업무협력을 맺어서 찾아 뵙게 되었습니다</a:t>
            </a:r>
            <a:r>
              <a:rPr lang="en-US" altLang="ko-KR" sz="1200" dirty="0">
                <a:solidFill>
                  <a:srgbClr val="000000"/>
                </a:solidFill>
                <a:latin typeface="YDI-Gothic"/>
              </a:rPr>
              <a:t>.</a:t>
            </a:r>
          </a:p>
          <a:p>
            <a:pPr>
              <a:lnSpc>
                <a:spcPts val="2000"/>
              </a:lnSpc>
            </a:pPr>
            <a:r>
              <a:rPr lang="en-US" altLang="ko-KR" sz="1200" dirty="0">
                <a:solidFill>
                  <a:srgbClr val="000000"/>
                </a:solidFill>
                <a:latin typeface="YDI-Gothic"/>
              </a:rPr>
              <a:t>(</a:t>
            </a:r>
            <a:r>
              <a:rPr lang="ko-KR" altLang="en-US" sz="1200" dirty="0">
                <a:solidFill>
                  <a:srgbClr val="000000"/>
                </a:solidFill>
                <a:latin typeface="YDI-Gothic"/>
              </a:rPr>
              <a:t>의자에 앉으면서</a:t>
            </a:r>
            <a:r>
              <a:rPr lang="en-US" altLang="ko-KR" sz="1200" dirty="0">
                <a:solidFill>
                  <a:srgbClr val="000000"/>
                </a:solidFill>
                <a:latin typeface="YDI-Gothic"/>
              </a:rPr>
              <a:t>) </a:t>
            </a:r>
            <a:r>
              <a:rPr lang="ko-KR" altLang="en-US" sz="1200" dirty="0">
                <a:solidFill>
                  <a:srgbClr val="000000"/>
                </a:solidFill>
                <a:latin typeface="YDI-Gothic"/>
              </a:rPr>
              <a:t>차 한 잔만 주십시오</a:t>
            </a:r>
            <a:r>
              <a:rPr lang="en-US" altLang="ko-KR" sz="1200" dirty="0">
                <a:solidFill>
                  <a:srgbClr val="000000"/>
                </a:solidFill>
                <a:latin typeface="YDI-Gothic"/>
              </a:rPr>
              <a:t>. </a:t>
            </a:r>
            <a:r>
              <a:rPr lang="ko-KR" altLang="en-US" sz="1200" dirty="0">
                <a:solidFill>
                  <a:srgbClr val="000000"/>
                </a:solidFill>
                <a:latin typeface="YDI-Gothic"/>
              </a:rPr>
              <a:t>기업을 운영하시면서 필요한 말씀을 드리려는 겁니다</a:t>
            </a:r>
            <a:r>
              <a:rPr lang="en-US" altLang="ko-KR" sz="1200" dirty="0">
                <a:solidFill>
                  <a:srgbClr val="000000"/>
                </a:solidFill>
                <a:latin typeface="YDI-Gothic"/>
              </a:rPr>
              <a:t>.</a:t>
            </a:r>
          </a:p>
          <a:p>
            <a:pPr>
              <a:lnSpc>
                <a:spcPts val="2000"/>
              </a:lnSpc>
            </a:pPr>
            <a:r>
              <a:rPr lang="ko-KR" altLang="en-US" sz="1200" dirty="0">
                <a:solidFill>
                  <a:srgbClr val="000000"/>
                </a:solidFill>
                <a:latin typeface="YDI-Gothic"/>
              </a:rPr>
              <a:t>대표님</a:t>
            </a:r>
            <a:r>
              <a:rPr lang="en-US" altLang="ko-KR" sz="1200" dirty="0">
                <a:solidFill>
                  <a:srgbClr val="000000"/>
                </a:solidFill>
                <a:latin typeface="YDI-Gothic"/>
              </a:rPr>
              <a:t>! </a:t>
            </a:r>
            <a:r>
              <a:rPr lang="ko-KR" altLang="en-US" sz="1200" dirty="0">
                <a:solidFill>
                  <a:srgbClr val="000000"/>
                </a:solidFill>
                <a:latin typeface="YDI-Gothic"/>
              </a:rPr>
              <a:t>한 해 천원을 번다고 가정했을 때 우리나라는 그 중 </a:t>
            </a:r>
            <a:r>
              <a:rPr lang="en-US" altLang="ko-KR" sz="1200" b="1" dirty="0">
                <a:solidFill>
                  <a:srgbClr val="000000"/>
                </a:solidFill>
                <a:latin typeface="YDI-Gothic"/>
              </a:rPr>
              <a:t>418</a:t>
            </a:r>
            <a:r>
              <a:rPr lang="ko-KR" altLang="en-US" sz="1200" b="1" dirty="0">
                <a:solidFill>
                  <a:srgbClr val="000000"/>
                </a:solidFill>
                <a:latin typeface="YDI-Gothic"/>
              </a:rPr>
              <a:t>원은 소득세를 </a:t>
            </a:r>
            <a:r>
              <a:rPr lang="ko-KR" altLang="en-US" sz="1200" dirty="0">
                <a:solidFill>
                  <a:srgbClr val="000000"/>
                </a:solidFill>
                <a:latin typeface="YDI-Gothic"/>
              </a:rPr>
              <a:t>내고 거기에 세금이란 이름은 없지만</a:t>
            </a:r>
          </a:p>
          <a:p>
            <a:pPr>
              <a:lnSpc>
                <a:spcPts val="2000"/>
              </a:lnSpc>
            </a:pPr>
            <a:r>
              <a:rPr lang="ko-KR" altLang="en-US" sz="1200" b="1" dirty="0" err="1">
                <a:solidFill>
                  <a:srgbClr val="000000"/>
                </a:solidFill>
                <a:latin typeface="YDI-Gothic"/>
              </a:rPr>
              <a:t>준조세에</a:t>
            </a:r>
            <a:r>
              <a:rPr lang="ko-KR" altLang="en-US" sz="1200" b="1" dirty="0">
                <a:solidFill>
                  <a:srgbClr val="000000"/>
                </a:solidFill>
                <a:latin typeface="YDI-Gothic"/>
              </a:rPr>
              <a:t> 해당하는 건강보험료를 </a:t>
            </a:r>
            <a:r>
              <a:rPr lang="en-US" altLang="ko-KR" sz="1200" b="1" dirty="0">
                <a:solidFill>
                  <a:srgbClr val="000000"/>
                </a:solidFill>
                <a:latin typeface="YDI-Gothic"/>
              </a:rPr>
              <a:t>62</a:t>
            </a:r>
            <a:r>
              <a:rPr lang="ko-KR" altLang="en-US" sz="1200" b="1" dirty="0">
                <a:solidFill>
                  <a:srgbClr val="000000"/>
                </a:solidFill>
                <a:latin typeface="YDI-Gothic"/>
              </a:rPr>
              <a:t>원 해서 총 </a:t>
            </a:r>
            <a:r>
              <a:rPr lang="en-US" altLang="ko-KR" sz="1200" b="1" dirty="0">
                <a:solidFill>
                  <a:srgbClr val="000000"/>
                </a:solidFill>
                <a:latin typeface="YDI-Gothic"/>
              </a:rPr>
              <a:t>480</a:t>
            </a:r>
            <a:r>
              <a:rPr lang="ko-KR" altLang="en-US" sz="1200" b="1" dirty="0">
                <a:solidFill>
                  <a:srgbClr val="000000"/>
                </a:solidFill>
                <a:latin typeface="YDI-Gothic"/>
              </a:rPr>
              <a:t>원을 세금으로 납부하게 됩니</a:t>
            </a:r>
            <a:r>
              <a:rPr lang="ko-KR" altLang="en-US" sz="1200" dirty="0">
                <a:solidFill>
                  <a:srgbClr val="000000"/>
                </a:solidFill>
                <a:latin typeface="YDI-Gothic"/>
              </a:rPr>
              <a:t>다</a:t>
            </a:r>
            <a:r>
              <a:rPr lang="en-US" altLang="ko-KR" sz="1200" dirty="0">
                <a:solidFill>
                  <a:srgbClr val="000000"/>
                </a:solidFill>
                <a:latin typeface="YDI-Gothic"/>
              </a:rPr>
              <a:t>. </a:t>
            </a:r>
            <a:r>
              <a:rPr lang="ko-KR" altLang="en-US" sz="1200" dirty="0">
                <a:solidFill>
                  <a:srgbClr val="000000"/>
                </a:solidFill>
                <a:latin typeface="YDI-Gothic"/>
              </a:rPr>
              <a:t>그리고 나머지 </a:t>
            </a:r>
            <a:r>
              <a:rPr lang="en-US" altLang="ko-KR" sz="1200" dirty="0">
                <a:solidFill>
                  <a:srgbClr val="000000"/>
                </a:solidFill>
                <a:latin typeface="YDI-Gothic"/>
              </a:rPr>
              <a:t>520</a:t>
            </a:r>
            <a:r>
              <a:rPr lang="ko-KR" altLang="en-US" sz="1200" dirty="0">
                <a:solidFill>
                  <a:srgbClr val="000000"/>
                </a:solidFill>
                <a:latin typeface="YDI-Gothic"/>
              </a:rPr>
              <a:t>원 중 </a:t>
            </a:r>
            <a:r>
              <a:rPr lang="en-US" altLang="ko-KR" sz="1200" dirty="0">
                <a:solidFill>
                  <a:srgbClr val="000000"/>
                </a:solidFill>
                <a:latin typeface="YDI-Gothic"/>
              </a:rPr>
              <a:t>50%</a:t>
            </a:r>
            <a:r>
              <a:rPr lang="ko-KR" altLang="en-US" sz="1200" dirty="0">
                <a:solidFill>
                  <a:srgbClr val="000000"/>
                </a:solidFill>
                <a:latin typeface="YDI-Gothic"/>
              </a:rPr>
              <a:t>인</a:t>
            </a:r>
          </a:p>
          <a:p>
            <a:pPr>
              <a:lnSpc>
                <a:spcPts val="2000"/>
              </a:lnSpc>
            </a:pPr>
            <a:r>
              <a:rPr lang="en-US" altLang="ko-KR" sz="1200" dirty="0">
                <a:solidFill>
                  <a:srgbClr val="000000"/>
                </a:solidFill>
                <a:latin typeface="YDI-Gothic"/>
              </a:rPr>
              <a:t>260</a:t>
            </a:r>
            <a:r>
              <a:rPr lang="ko-KR" altLang="en-US" sz="1200" dirty="0">
                <a:solidFill>
                  <a:srgbClr val="000000"/>
                </a:solidFill>
                <a:latin typeface="YDI-Gothic"/>
              </a:rPr>
              <a:t>원은 상속증여세로 내야하고 </a:t>
            </a:r>
            <a:r>
              <a:rPr lang="ko-KR" altLang="en-US" sz="1200" b="1" dirty="0">
                <a:solidFill>
                  <a:srgbClr val="FF0000"/>
                </a:solidFill>
                <a:latin typeface="YDI-Gothic"/>
              </a:rPr>
              <a:t>결국 </a:t>
            </a:r>
            <a:r>
              <a:rPr lang="en-US" altLang="ko-KR" sz="1200" b="1" dirty="0">
                <a:solidFill>
                  <a:srgbClr val="FF0000"/>
                </a:solidFill>
                <a:latin typeface="YDI-Gothic"/>
              </a:rPr>
              <a:t>260</a:t>
            </a:r>
            <a:r>
              <a:rPr lang="ko-KR" altLang="en-US" sz="1200" b="1" dirty="0">
                <a:solidFill>
                  <a:srgbClr val="FF0000"/>
                </a:solidFill>
                <a:latin typeface="YDI-Gothic"/>
              </a:rPr>
              <a:t>원만 가지고 가게 되어 있습니다</a:t>
            </a:r>
            <a:r>
              <a:rPr lang="en-US" altLang="ko-KR" sz="1200" dirty="0">
                <a:solidFill>
                  <a:srgbClr val="000000"/>
                </a:solidFill>
                <a:latin typeface="YDI-Gothic"/>
              </a:rPr>
              <a:t>.</a:t>
            </a:r>
          </a:p>
          <a:p>
            <a:pPr>
              <a:lnSpc>
                <a:spcPts val="2000"/>
              </a:lnSpc>
            </a:pPr>
            <a:r>
              <a:rPr lang="ko-KR" altLang="en-US" sz="1200" dirty="0">
                <a:solidFill>
                  <a:srgbClr val="000000"/>
                </a:solidFill>
                <a:latin typeface="YDI-Gothic"/>
              </a:rPr>
              <a:t>많이 버는 것도 중요하지만 제대로 된 절세를 하지 않는다면 밑 빠진 독에 물 붓기 아닌가요</a:t>
            </a:r>
            <a:r>
              <a:rPr lang="en-US" altLang="ko-KR" sz="1200" dirty="0">
                <a:solidFill>
                  <a:srgbClr val="000000"/>
                </a:solidFill>
                <a:latin typeface="YDI-Gothic"/>
              </a:rPr>
              <a:t>?</a:t>
            </a:r>
          </a:p>
          <a:p>
            <a:pPr>
              <a:lnSpc>
                <a:spcPts val="2000"/>
              </a:lnSpc>
            </a:pPr>
            <a:r>
              <a:rPr lang="ko-KR" altLang="en-US" sz="1200" dirty="0">
                <a:solidFill>
                  <a:srgbClr val="000000"/>
                </a:solidFill>
                <a:latin typeface="YDI-Gothic"/>
              </a:rPr>
              <a:t>그런 부분에 대한 안내를 해 드리는 게 저희가 하는 일입니다</a:t>
            </a:r>
            <a:r>
              <a:rPr lang="en-US" altLang="ko-KR" sz="1200" dirty="0">
                <a:solidFill>
                  <a:srgbClr val="000000"/>
                </a:solidFill>
                <a:latin typeface="YDI-Gothic"/>
              </a:rPr>
              <a:t>. </a:t>
            </a:r>
            <a:r>
              <a:rPr lang="ko-KR" altLang="en-US" sz="1200" dirty="0">
                <a:solidFill>
                  <a:srgbClr val="000000"/>
                </a:solidFill>
                <a:latin typeface="YDI-Gothic"/>
              </a:rPr>
              <a:t>혹시 이런 얘기 들어보신 적 있으십니까</a:t>
            </a:r>
            <a:r>
              <a:rPr lang="en-US" altLang="ko-KR" sz="1200" dirty="0">
                <a:solidFill>
                  <a:srgbClr val="000000"/>
                </a:solidFill>
                <a:latin typeface="YDI-Gothic"/>
              </a:rPr>
              <a:t>?</a:t>
            </a:r>
          </a:p>
          <a:p>
            <a:pPr>
              <a:lnSpc>
                <a:spcPts val="2000"/>
              </a:lnSpc>
            </a:pPr>
            <a:r>
              <a:rPr lang="ko-KR" altLang="en-US" sz="1200" dirty="0">
                <a:solidFill>
                  <a:srgbClr val="000000"/>
                </a:solidFill>
                <a:latin typeface="YDI-Gothic"/>
              </a:rPr>
              <a:t>아</a:t>
            </a:r>
            <a:r>
              <a:rPr lang="en-US" altLang="ko-KR" sz="1200" dirty="0">
                <a:solidFill>
                  <a:srgbClr val="000000"/>
                </a:solidFill>
                <a:latin typeface="YDI-Gothic"/>
              </a:rPr>
              <a:t>~ </a:t>
            </a:r>
            <a:r>
              <a:rPr lang="ko-KR" altLang="en-US" sz="1200" dirty="0">
                <a:solidFill>
                  <a:srgbClr val="000000"/>
                </a:solidFill>
                <a:latin typeface="YDI-Gothic"/>
              </a:rPr>
              <a:t>많이 알고 계신다고 하시니 한 가지 여쭤 보겠습니다</a:t>
            </a:r>
            <a:r>
              <a:rPr lang="en-US" altLang="ko-KR" sz="1200" dirty="0">
                <a:solidFill>
                  <a:srgbClr val="000000"/>
                </a:solidFill>
                <a:latin typeface="YDI-Gothic"/>
              </a:rPr>
              <a:t>.</a:t>
            </a:r>
          </a:p>
          <a:p>
            <a:pPr>
              <a:lnSpc>
                <a:spcPts val="2000"/>
              </a:lnSpc>
            </a:pPr>
            <a:r>
              <a:rPr lang="ko-KR" altLang="en-US" sz="1200" b="1" dirty="0">
                <a:solidFill>
                  <a:srgbClr val="FF0000"/>
                </a:solidFill>
                <a:latin typeface="YDI-Gothic"/>
              </a:rPr>
              <a:t>지금 개인사업자로 성실신고 대상자에 해당 되시는데 특별히 법인 전환을 하지 않고 유지하시는 이유가 있으신지요</a:t>
            </a:r>
            <a:r>
              <a:rPr lang="en-US" altLang="ko-KR" sz="1200" b="1" dirty="0">
                <a:solidFill>
                  <a:srgbClr val="FF0000"/>
                </a:solidFill>
                <a:latin typeface="YDI-Gothic"/>
              </a:rPr>
              <a:t>?</a:t>
            </a:r>
          </a:p>
          <a:p>
            <a:pPr>
              <a:lnSpc>
                <a:spcPts val="2000"/>
              </a:lnSpc>
            </a:pPr>
            <a:r>
              <a:rPr lang="ko-KR" altLang="en-US" sz="1200" dirty="0">
                <a:solidFill>
                  <a:srgbClr val="000000"/>
                </a:solidFill>
                <a:latin typeface="YDI-Gothic"/>
              </a:rPr>
              <a:t>지금 말씀 드린 것처럼 내가 버는 것에 이만큼을 세금으로 내는 건데 </a:t>
            </a:r>
            <a:r>
              <a:rPr lang="en-US" altLang="ko-KR" sz="1200" dirty="0">
                <a:solidFill>
                  <a:srgbClr val="000000"/>
                </a:solidFill>
                <a:latin typeface="YDI-Gothic"/>
              </a:rPr>
              <a:t>1</a:t>
            </a:r>
            <a:r>
              <a:rPr lang="ko-KR" altLang="en-US" sz="1200" dirty="0">
                <a:solidFill>
                  <a:srgbClr val="000000"/>
                </a:solidFill>
                <a:latin typeface="YDI-Gothic"/>
              </a:rPr>
              <a:t>억 매출을 가정 시</a:t>
            </a:r>
            <a:r>
              <a:rPr lang="en-US" altLang="ko-KR" sz="1200" dirty="0">
                <a:solidFill>
                  <a:srgbClr val="000000"/>
                </a:solidFill>
                <a:latin typeface="YDI-Gothic"/>
              </a:rPr>
              <a:t>(</a:t>
            </a:r>
            <a:r>
              <a:rPr lang="ko-KR" altLang="en-US" sz="1200" dirty="0" err="1">
                <a:solidFill>
                  <a:srgbClr val="000000"/>
                </a:solidFill>
                <a:latin typeface="YDI-Gothic"/>
              </a:rPr>
              <a:t>세율표</a:t>
            </a:r>
            <a:r>
              <a:rPr lang="ko-KR" altLang="en-US" sz="1200" dirty="0">
                <a:solidFill>
                  <a:srgbClr val="000000"/>
                </a:solidFill>
                <a:latin typeface="YDI-Gothic"/>
              </a:rPr>
              <a:t> 보여 주기</a:t>
            </a:r>
            <a:r>
              <a:rPr lang="en-US" altLang="ko-KR" sz="1200" dirty="0">
                <a:solidFill>
                  <a:srgbClr val="000000"/>
                </a:solidFill>
                <a:latin typeface="YDI-Gothic"/>
              </a:rPr>
              <a:t>)</a:t>
            </a:r>
          </a:p>
          <a:p>
            <a:pPr>
              <a:lnSpc>
                <a:spcPts val="2000"/>
              </a:lnSpc>
            </a:pPr>
            <a:r>
              <a:rPr lang="ko-KR" altLang="en-US" sz="1200" dirty="0">
                <a:solidFill>
                  <a:srgbClr val="000000"/>
                </a:solidFill>
                <a:latin typeface="YDI-Gothic"/>
              </a:rPr>
              <a:t>개인사업자로 계실 때는 </a:t>
            </a:r>
            <a:r>
              <a:rPr lang="en-US" altLang="ko-KR" sz="1200" dirty="0">
                <a:solidFill>
                  <a:srgbClr val="000000"/>
                </a:solidFill>
                <a:latin typeface="YDI-Gothic"/>
              </a:rPr>
              <a:t>41.8% </a:t>
            </a:r>
            <a:r>
              <a:rPr lang="ko-KR" altLang="en-US" sz="1200" dirty="0">
                <a:solidFill>
                  <a:srgbClr val="000000"/>
                </a:solidFill>
                <a:latin typeface="YDI-Gothic"/>
              </a:rPr>
              <a:t>구간에 해당하는데 거기에 건강보험료까지 합치면 </a:t>
            </a:r>
            <a:r>
              <a:rPr lang="en-US" altLang="ko-KR" sz="1200" dirty="0">
                <a:solidFill>
                  <a:srgbClr val="000000"/>
                </a:solidFill>
                <a:latin typeface="YDI-Gothic"/>
              </a:rPr>
              <a:t>48%</a:t>
            </a:r>
            <a:r>
              <a:rPr lang="ko-KR" altLang="en-US" sz="1200" dirty="0">
                <a:solidFill>
                  <a:srgbClr val="000000"/>
                </a:solidFill>
                <a:latin typeface="YDI-Gothic"/>
              </a:rPr>
              <a:t>를 내고 또 나머지 반을</a:t>
            </a:r>
          </a:p>
          <a:p>
            <a:pPr>
              <a:lnSpc>
                <a:spcPts val="2000"/>
              </a:lnSpc>
            </a:pPr>
            <a:r>
              <a:rPr lang="ko-KR" altLang="en-US" sz="1200" dirty="0">
                <a:solidFill>
                  <a:srgbClr val="000000"/>
                </a:solidFill>
                <a:latin typeface="YDI-Gothic"/>
              </a:rPr>
              <a:t>증여세로 내야 하고</a:t>
            </a:r>
            <a:r>
              <a:rPr lang="en-US" altLang="ko-KR" sz="1200" dirty="0">
                <a:solidFill>
                  <a:srgbClr val="000000"/>
                </a:solidFill>
                <a:latin typeface="YDI-Gothic"/>
              </a:rPr>
              <a:t>, </a:t>
            </a:r>
            <a:r>
              <a:rPr lang="ko-KR" altLang="en-US" sz="1200" b="1" dirty="0">
                <a:solidFill>
                  <a:srgbClr val="FF0000"/>
                </a:solidFill>
                <a:latin typeface="YDI-Gothic"/>
              </a:rPr>
              <a:t>법인에서의 구간은 </a:t>
            </a:r>
            <a:r>
              <a:rPr lang="en-US" altLang="ko-KR" sz="1200" b="1" dirty="0">
                <a:solidFill>
                  <a:srgbClr val="FF0000"/>
                </a:solidFill>
                <a:latin typeface="YDI-Gothic"/>
              </a:rPr>
              <a:t>2</a:t>
            </a:r>
            <a:r>
              <a:rPr lang="ko-KR" altLang="en-US" sz="1200" b="1" dirty="0">
                <a:solidFill>
                  <a:srgbClr val="FF0000"/>
                </a:solidFill>
                <a:latin typeface="YDI-Gothic"/>
              </a:rPr>
              <a:t>억 미만이니 </a:t>
            </a:r>
            <a:r>
              <a:rPr lang="en-US" altLang="ko-KR" sz="1200" b="1" dirty="0">
                <a:solidFill>
                  <a:srgbClr val="FF0000"/>
                </a:solidFill>
                <a:latin typeface="YDI-Gothic"/>
              </a:rPr>
              <a:t>10%</a:t>
            </a:r>
            <a:r>
              <a:rPr lang="ko-KR" altLang="en-US" sz="1200" b="1" dirty="0">
                <a:solidFill>
                  <a:srgbClr val="FF0000"/>
                </a:solidFill>
                <a:latin typeface="YDI-Gothic"/>
              </a:rPr>
              <a:t>에 해당이 되는데 개인사업자의 경우 세율이 </a:t>
            </a:r>
            <a:r>
              <a:rPr lang="en-US" altLang="ko-KR" sz="1200" b="1" dirty="0">
                <a:solidFill>
                  <a:srgbClr val="FF0000"/>
                </a:solidFill>
                <a:latin typeface="YDI-Gothic"/>
              </a:rPr>
              <a:t>5</a:t>
            </a:r>
            <a:r>
              <a:rPr lang="ko-KR" altLang="en-US" sz="1200" b="1" dirty="0">
                <a:solidFill>
                  <a:srgbClr val="FF0000"/>
                </a:solidFill>
                <a:latin typeface="YDI-Gothic"/>
              </a:rPr>
              <a:t>배 정도</a:t>
            </a:r>
          </a:p>
          <a:p>
            <a:pPr>
              <a:lnSpc>
                <a:spcPts val="2000"/>
              </a:lnSpc>
            </a:pPr>
            <a:r>
              <a:rPr lang="ko-KR" altLang="en-US" sz="1200" b="1" dirty="0">
                <a:solidFill>
                  <a:srgbClr val="FF0000"/>
                </a:solidFill>
                <a:latin typeface="YDI-Gothic"/>
              </a:rPr>
              <a:t>차이가 나는데 굳이 개인사업자로 가시는지 해서요</a:t>
            </a:r>
            <a:r>
              <a:rPr lang="en-US" altLang="ko-KR" sz="1200" b="1" dirty="0">
                <a:solidFill>
                  <a:srgbClr val="FF0000"/>
                </a:solidFill>
                <a:latin typeface="YDI-Gothic"/>
              </a:rPr>
              <a:t>.</a:t>
            </a:r>
          </a:p>
          <a:p>
            <a:pPr>
              <a:lnSpc>
                <a:spcPts val="2000"/>
              </a:lnSpc>
            </a:pPr>
            <a:r>
              <a:rPr lang="ko-KR" altLang="en-US" sz="1200" dirty="0">
                <a:solidFill>
                  <a:srgbClr val="000000"/>
                </a:solidFill>
                <a:latin typeface="YDI-Gothic"/>
              </a:rPr>
              <a:t>대표님</a:t>
            </a:r>
            <a:r>
              <a:rPr lang="en-US" altLang="ko-KR" sz="1200" dirty="0">
                <a:solidFill>
                  <a:srgbClr val="000000"/>
                </a:solidFill>
                <a:latin typeface="YDI-Gothic"/>
              </a:rPr>
              <a:t>! </a:t>
            </a:r>
            <a:r>
              <a:rPr lang="ko-KR" altLang="en-US" sz="1200" dirty="0">
                <a:solidFill>
                  <a:srgbClr val="000000"/>
                </a:solidFill>
                <a:latin typeface="YDI-Gothic"/>
              </a:rPr>
              <a:t>기업의 정보는 어느 정도 공개되어 있어서 대표님 회사의 매출이 상당히 크다는 것을 제가 알고 왔는데요</a:t>
            </a:r>
            <a:r>
              <a:rPr lang="en-US" altLang="ko-KR" sz="1200" dirty="0">
                <a:solidFill>
                  <a:srgbClr val="000000"/>
                </a:solidFill>
                <a:latin typeface="YDI-Gothic"/>
              </a:rPr>
              <a:t>.</a:t>
            </a:r>
          </a:p>
          <a:p>
            <a:pPr>
              <a:lnSpc>
                <a:spcPts val="2000"/>
              </a:lnSpc>
            </a:pPr>
            <a:r>
              <a:rPr lang="ko-KR" altLang="en-US" sz="1200" dirty="0">
                <a:solidFill>
                  <a:srgbClr val="000000"/>
                </a:solidFill>
                <a:latin typeface="YDI-Gothic"/>
              </a:rPr>
              <a:t>문제는 거기서 끝나는 게 아니고 </a:t>
            </a:r>
            <a:r>
              <a:rPr lang="ko-KR" altLang="en-US" sz="1200" b="1" dirty="0">
                <a:solidFill>
                  <a:srgbClr val="FF0000"/>
                </a:solidFill>
                <a:latin typeface="YDI-Gothic"/>
              </a:rPr>
              <a:t>보시다시피 </a:t>
            </a:r>
            <a:r>
              <a:rPr lang="en-US" altLang="ko-KR" sz="1200" b="1" dirty="0">
                <a:solidFill>
                  <a:srgbClr val="FF0000"/>
                </a:solidFill>
                <a:latin typeface="YDI-Gothic"/>
              </a:rPr>
              <a:t>PCI </a:t>
            </a:r>
            <a:r>
              <a:rPr lang="ko-KR" altLang="en-US" sz="1200" b="1" dirty="0">
                <a:solidFill>
                  <a:srgbClr val="FF0000"/>
                </a:solidFill>
                <a:latin typeface="YDI-Gothic"/>
              </a:rPr>
              <a:t>시스템이라고 들어보셨지요</a:t>
            </a:r>
            <a:r>
              <a:rPr lang="en-US" altLang="ko-KR" sz="1200" dirty="0">
                <a:solidFill>
                  <a:srgbClr val="000000"/>
                </a:solidFill>
                <a:latin typeface="YDI-Gothic"/>
              </a:rPr>
              <a:t>? </a:t>
            </a:r>
            <a:r>
              <a:rPr lang="ko-KR" altLang="en-US" sz="1200" dirty="0">
                <a:solidFill>
                  <a:srgbClr val="000000"/>
                </a:solidFill>
                <a:latin typeface="YDI-Gothic"/>
              </a:rPr>
              <a:t>우리가 세금신고 할 때 </a:t>
            </a:r>
            <a:r>
              <a:rPr lang="ko-KR" altLang="en-US" sz="1200" dirty="0" err="1">
                <a:solidFill>
                  <a:srgbClr val="000000"/>
                </a:solidFill>
                <a:latin typeface="YDI-Gothic"/>
              </a:rPr>
              <a:t>세후</a:t>
            </a:r>
            <a:r>
              <a:rPr lang="ko-KR" altLang="en-US" sz="1200" dirty="0">
                <a:solidFill>
                  <a:srgbClr val="000000"/>
                </a:solidFill>
                <a:latin typeface="YDI-Gothic"/>
              </a:rPr>
              <a:t> 소득으로</a:t>
            </a:r>
          </a:p>
          <a:p>
            <a:pPr>
              <a:lnSpc>
                <a:spcPts val="2000"/>
              </a:lnSpc>
            </a:pPr>
            <a:r>
              <a:rPr lang="ko-KR" altLang="en-US" sz="1200" dirty="0">
                <a:solidFill>
                  <a:srgbClr val="000000"/>
                </a:solidFill>
                <a:latin typeface="YDI-Gothic"/>
              </a:rPr>
              <a:t>신고하니까 </a:t>
            </a:r>
            <a:r>
              <a:rPr lang="en-US" altLang="ko-KR" sz="1200" dirty="0">
                <a:solidFill>
                  <a:srgbClr val="000000"/>
                </a:solidFill>
                <a:latin typeface="YDI-Gothic"/>
              </a:rPr>
              <a:t>5</a:t>
            </a:r>
            <a:r>
              <a:rPr lang="ko-KR" altLang="en-US" sz="1200" dirty="0">
                <a:solidFill>
                  <a:srgbClr val="000000"/>
                </a:solidFill>
                <a:latin typeface="YDI-Gothic"/>
              </a:rPr>
              <a:t>년간 지출된 카드</a:t>
            </a:r>
            <a:r>
              <a:rPr lang="en-US" altLang="ko-KR" sz="1200" dirty="0">
                <a:solidFill>
                  <a:srgbClr val="000000"/>
                </a:solidFill>
                <a:latin typeface="YDI-Gothic"/>
              </a:rPr>
              <a:t>, </a:t>
            </a:r>
            <a:r>
              <a:rPr lang="ko-KR" altLang="en-US" sz="1200" dirty="0">
                <a:solidFill>
                  <a:srgbClr val="000000"/>
                </a:solidFill>
                <a:latin typeface="YDI-Gothic"/>
              </a:rPr>
              <a:t>현금영수증</a:t>
            </a:r>
            <a:r>
              <a:rPr lang="en-US" altLang="ko-KR" sz="1200" dirty="0">
                <a:solidFill>
                  <a:srgbClr val="000000"/>
                </a:solidFill>
                <a:latin typeface="YDI-Gothic"/>
              </a:rPr>
              <a:t>, </a:t>
            </a:r>
            <a:r>
              <a:rPr lang="ko-KR" altLang="en-US" sz="1200" dirty="0">
                <a:solidFill>
                  <a:srgbClr val="000000"/>
                </a:solidFill>
                <a:latin typeface="YDI-Gothic"/>
              </a:rPr>
              <a:t>직불카드 등 쓴 내용을 국세청이 다 알고 있습니다</a:t>
            </a:r>
            <a:r>
              <a:rPr lang="en-US" altLang="ko-KR" sz="1200" dirty="0">
                <a:solidFill>
                  <a:srgbClr val="000000"/>
                </a:solidFill>
                <a:latin typeface="YDI-Gothic"/>
              </a:rPr>
              <a:t>. </a:t>
            </a:r>
            <a:r>
              <a:rPr lang="ko-KR" altLang="en-US" sz="1200" dirty="0">
                <a:solidFill>
                  <a:srgbClr val="000000"/>
                </a:solidFill>
                <a:latin typeface="YDI-Gothic"/>
              </a:rPr>
              <a:t>예를 들어 </a:t>
            </a:r>
            <a:r>
              <a:rPr lang="en-US" altLang="ko-KR" sz="1200" dirty="0">
                <a:solidFill>
                  <a:srgbClr val="000000"/>
                </a:solidFill>
                <a:latin typeface="YDI-Gothic"/>
              </a:rPr>
              <a:t>5</a:t>
            </a:r>
            <a:r>
              <a:rPr lang="ko-KR" altLang="en-US" sz="1200" dirty="0">
                <a:solidFill>
                  <a:srgbClr val="000000"/>
                </a:solidFill>
                <a:latin typeface="YDI-Gothic"/>
              </a:rPr>
              <a:t>년 동안</a:t>
            </a:r>
          </a:p>
          <a:p>
            <a:pPr>
              <a:lnSpc>
                <a:spcPts val="2000"/>
              </a:lnSpc>
            </a:pPr>
            <a:r>
              <a:rPr lang="ko-KR" altLang="en-US" sz="1200" dirty="0">
                <a:solidFill>
                  <a:srgbClr val="000000"/>
                </a:solidFill>
                <a:latin typeface="YDI-Gothic"/>
              </a:rPr>
              <a:t>매 해마다 </a:t>
            </a:r>
            <a:r>
              <a:rPr lang="en-US" altLang="ko-KR" sz="1200" dirty="0">
                <a:solidFill>
                  <a:srgbClr val="000000"/>
                </a:solidFill>
                <a:latin typeface="YDI-Gothic"/>
              </a:rPr>
              <a:t>1</a:t>
            </a:r>
            <a:r>
              <a:rPr lang="ko-KR" altLang="en-US" sz="1200" dirty="0">
                <a:solidFill>
                  <a:srgbClr val="000000"/>
                </a:solidFill>
                <a:latin typeface="YDI-Gothic"/>
              </a:rPr>
              <a:t>억씩 </a:t>
            </a:r>
            <a:r>
              <a:rPr lang="ko-KR" altLang="en-US" sz="1200" dirty="0" err="1">
                <a:solidFill>
                  <a:srgbClr val="000000"/>
                </a:solidFill>
                <a:latin typeface="YDI-Gothic"/>
              </a:rPr>
              <a:t>세후</a:t>
            </a:r>
            <a:r>
              <a:rPr lang="ko-KR" altLang="en-US" sz="1200" dirty="0">
                <a:solidFill>
                  <a:srgbClr val="000000"/>
                </a:solidFill>
                <a:latin typeface="YDI-Gothic"/>
              </a:rPr>
              <a:t> 소득 신고를 하셨다면 지출내역도 국세청이 다 알고 있잖아요</a:t>
            </a:r>
            <a:r>
              <a:rPr lang="en-US" altLang="ko-KR" sz="1200" dirty="0">
                <a:solidFill>
                  <a:srgbClr val="000000"/>
                </a:solidFill>
                <a:latin typeface="YDI-Gothic"/>
              </a:rPr>
              <a:t>? (</a:t>
            </a:r>
            <a:r>
              <a:rPr lang="ko-KR" altLang="en-US" sz="1200" dirty="0">
                <a:solidFill>
                  <a:srgbClr val="000000"/>
                </a:solidFill>
                <a:latin typeface="YDI-Gothic"/>
              </a:rPr>
              <a:t>네</a:t>
            </a:r>
            <a:r>
              <a:rPr lang="en-US" altLang="ko-KR" sz="1200" dirty="0">
                <a:solidFill>
                  <a:srgbClr val="000000"/>
                </a:solidFill>
                <a:latin typeface="YDI-Gothic"/>
              </a:rPr>
              <a:t>)</a:t>
            </a:r>
          </a:p>
          <a:p>
            <a:pPr>
              <a:lnSpc>
                <a:spcPts val="2000"/>
              </a:lnSpc>
            </a:pPr>
            <a:r>
              <a:rPr lang="en-US" altLang="ko-KR" sz="1200" dirty="0">
                <a:solidFill>
                  <a:srgbClr val="000000"/>
                </a:solidFill>
                <a:latin typeface="YDI-Gothic"/>
              </a:rPr>
              <a:t>5</a:t>
            </a:r>
            <a:r>
              <a:rPr lang="ko-KR" altLang="en-US" sz="1200" dirty="0">
                <a:solidFill>
                  <a:srgbClr val="000000"/>
                </a:solidFill>
                <a:latin typeface="YDI-Gothic"/>
              </a:rPr>
              <a:t>억 벌어 </a:t>
            </a:r>
            <a:r>
              <a:rPr lang="en-US" altLang="ko-KR" sz="1200" dirty="0">
                <a:solidFill>
                  <a:srgbClr val="000000"/>
                </a:solidFill>
                <a:latin typeface="YDI-Gothic"/>
              </a:rPr>
              <a:t>5</a:t>
            </a:r>
            <a:r>
              <a:rPr lang="ko-KR" altLang="en-US" sz="1200" dirty="0">
                <a:solidFill>
                  <a:srgbClr val="000000"/>
                </a:solidFill>
                <a:latin typeface="YDI-Gothic"/>
              </a:rPr>
              <a:t>억 썼다고 한다면 </a:t>
            </a:r>
            <a:r>
              <a:rPr lang="en-US" altLang="ko-KR" sz="1200" dirty="0">
                <a:solidFill>
                  <a:srgbClr val="000000"/>
                </a:solidFill>
                <a:latin typeface="YDI-Gothic"/>
              </a:rPr>
              <a:t>5</a:t>
            </a:r>
            <a:r>
              <a:rPr lang="ko-KR" altLang="en-US" sz="1200" dirty="0">
                <a:solidFill>
                  <a:srgbClr val="000000"/>
                </a:solidFill>
                <a:latin typeface="YDI-Gothic"/>
              </a:rPr>
              <a:t>년 전의 재산과 현재의 재산이 동일해야 하는데 그렇지 않은 자료들을 국세청이 다</a:t>
            </a:r>
          </a:p>
          <a:p>
            <a:pPr>
              <a:lnSpc>
                <a:spcPts val="2000"/>
              </a:lnSpc>
            </a:pPr>
            <a:r>
              <a:rPr lang="ko-KR" altLang="en-US" sz="1200" dirty="0">
                <a:solidFill>
                  <a:srgbClr val="000000"/>
                </a:solidFill>
                <a:latin typeface="YDI-Gothic"/>
              </a:rPr>
              <a:t>가지고 있습니다</a:t>
            </a:r>
            <a:r>
              <a:rPr lang="en-US" altLang="ko-KR" sz="1200" dirty="0">
                <a:solidFill>
                  <a:srgbClr val="000000"/>
                </a:solidFill>
                <a:latin typeface="YDI-Gothic"/>
              </a:rPr>
              <a:t>. </a:t>
            </a:r>
            <a:r>
              <a:rPr lang="ko-KR" altLang="en-US" sz="1200" dirty="0">
                <a:solidFill>
                  <a:srgbClr val="000000"/>
                </a:solidFill>
                <a:latin typeface="YDI-Gothic"/>
              </a:rPr>
              <a:t>이런 부분에 대해서 과거와 지금이 맞지 않으면 소득세를 탈세 한 게 되는 것이고 증여세 포탈한 게</a:t>
            </a:r>
          </a:p>
          <a:p>
            <a:pPr>
              <a:lnSpc>
                <a:spcPts val="2000"/>
              </a:lnSpc>
            </a:pPr>
            <a:r>
              <a:rPr lang="ko-KR" altLang="en-US" sz="1200" dirty="0">
                <a:solidFill>
                  <a:srgbClr val="000000"/>
                </a:solidFill>
                <a:latin typeface="YDI-Gothic"/>
              </a:rPr>
              <a:t>되고 이런 식으로 몰고 간다는 거죠</a:t>
            </a:r>
            <a:r>
              <a:rPr lang="en-US" altLang="ko-KR" sz="1200" dirty="0">
                <a:solidFill>
                  <a:srgbClr val="000000"/>
                </a:solidFill>
                <a:latin typeface="YDI-Gothic"/>
              </a:rPr>
              <a:t>. </a:t>
            </a:r>
            <a:r>
              <a:rPr lang="ko-KR" altLang="en-US" sz="1200" dirty="0">
                <a:solidFill>
                  <a:srgbClr val="000000"/>
                </a:solidFill>
                <a:latin typeface="YDI-Gothic"/>
              </a:rPr>
              <a:t>그리고 성실신고 대상자도 보시면 향후 매출 금액이 점점 줄어들고 있습니다</a:t>
            </a:r>
            <a:r>
              <a:rPr lang="en-US" altLang="ko-KR" sz="1200" dirty="0">
                <a:solidFill>
                  <a:srgbClr val="000000"/>
                </a:solidFill>
                <a:latin typeface="YDI-Gothic"/>
              </a:rPr>
              <a:t>.</a:t>
            </a:r>
          </a:p>
          <a:p>
            <a:pPr>
              <a:lnSpc>
                <a:spcPts val="2000"/>
              </a:lnSpc>
            </a:pPr>
            <a:r>
              <a:rPr lang="ko-KR" altLang="en-US" sz="1200" dirty="0">
                <a:solidFill>
                  <a:srgbClr val="000000"/>
                </a:solidFill>
                <a:latin typeface="YDI-Gothic"/>
              </a:rPr>
              <a:t>나라에서는 세수를 거둬들이기 위해 방법이 없습니다</a:t>
            </a:r>
            <a:r>
              <a:rPr lang="en-US" altLang="ko-KR" sz="1200" dirty="0">
                <a:solidFill>
                  <a:srgbClr val="000000"/>
                </a:solidFill>
                <a:latin typeface="YDI-Gothic"/>
              </a:rPr>
              <a:t>. </a:t>
            </a:r>
            <a:r>
              <a:rPr lang="ko-KR" altLang="en-US" sz="1200" dirty="0">
                <a:solidFill>
                  <a:srgbClr val="000000"/>
                </a:solidFill>
                <a:latin typeface="YDI-Gothic"/>
              </a:rPr>
              <a:t>점점 줄이는 수 밖에요</a:t>
            </a:r>
            <a:r>
              <a:rPr lang="en-US" altLang="ko-KR" sz="1200" dirty="0">
                <a:solidFill>
                  <a:srgbClr val="000000"/>
                </a:solidFill>
                <a:latin typeface="YDI-Gothic"/>
              </a:rPr>
              <a:t>. </a:t>
            </a:r>
            <a:r>
              <a:rPr lang="ko-KR" altLang="en-US" sz="1200" dirty="0">
                <a:solidFill>
                  <a:srgbClr val="000000"/>
                </a:solidFill>
                <a:latin typeface="YDI-Gothic"/>
              </a:rPr>
              <a:t>소득세 구간도 과거보다 다양해 져서</a:t>
            </a:r>
          </a:p>
          <a:p>
            <a:pPr>
              <a:lnSpc>
                <a:spcPts val="2000"/>
              </a:lnSpc>
            </a:pPr>
            <a:r>
              <a:rPr lang="ko-KR" altLang="en-US" sz="1200" dirty="0">
                <a:solidFill>
                  <a:srgbClr val="000000"/>
                </a:solidFill>
                <a:latin typeface="YDI-Gothic"/>
              </a:rPr>
              <a:t>세율이 엄청 높아 졌잖아요</a:t>
            </a:r>
            <a:r>
              <a:rPr lang="en-US" altLang="ko-KR" sz="1200" dirty="0">
                <a:solidFill>
                  <a:srgbClr val="000000"/>
                </a:solidFill>
                <a:latin typeface="YDI-Gothic"/>
              </a:rPr>
              <a:t>? </a:t>
            </a:r>
            <a:r>
              <a:rPr lang="ko-KR" altLang="en-US" sz="1200" dirty="0">
                <a:solidFill>
                  <a:srgbClr val="000000"/>
                </a:solidFill>
                <a:latin typeface="YDI-Gothic"/>
              </a:rPr>
              <a:t>그렇기 때문에 조세회피를 위해 법인 전환을 한 번쯤 고려 해 보셨음 합니다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6232025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116632"/>
            <a:ext cx="32624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>
                <a:latin typeface="HYGoThic-Extra"/>
                <a:ea typeface="HYGoThic-Extra"/>
              </a:rPr>
              <a:t>CEO</a:t>
            </a:r>
            <a:r>
              <a:rPr lang="ko-KR" altLang="en-US" dirty="0">
                <a:latin typeface="HYGoThic-Extra"/>
                <a:ea typeface="HYGoThic-Extra"/>
              </a:rPr>
              <a:t>에게 연금이 필요한 이유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308038" y="980728"/>
            <a:ext cx="8640960" cy="55108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500"/>
              </a:lnSpc>
            </a:pPr>
            <a:r>
              <a:rPr lang="ko-KR" altLang="en-US" dirty="0">
                <a:latin typeface="YDI-Gothic"/>
              </a:rPr>
              <a:t>대표님</a:t>
            </a:r>
            <a:r>
              <a:rPr lang="en-US" altLang="ko-KR" dirty="0">
                <a:latin typeface="YDI-Gothic"/>
              </a:rPr>
              <a:t>! </a:t>
            </a:r>
            <a:r>
              <a:rPr lang="ko-KR" altLang="en-US" dirty="0">
                <a:latin typeface="YDI-Gothic"/>
              </a:rPr>
              <a:t>보험을 통한 연금지급은 제</a:t>
            </a:r>
            <a:r>
              <a:rPr lang="en-US" altLang="ko-KR" dirty="0">
                <a:latin typeface="YDI-Gothic"/>
              </a:rPr>
              <a:t>2</a:t>
            </a:r>
            <a:r>
              <a:rPr lang="ko-KR" altLang="en-US" dirty="0">
                <a:latin typeface="YDI-Gothic"/>
              </a:rPr>
              <a:t>의 직업을 갖는 것입니다</a:t>
            </a:r>
            <a:r>
              <a:rPr lang="en-US" altLang="ko-KR" dirty="0">
                <a:latin typeface="YDI-Gothic"/>
              </a:rPr>
              <a:t>.</a:t>
            </a:r>
          </a:p>
          <a:p>
            <a:pPr>
              <a:lnSpc>
                <a:spcPts val="2500"/>
              </a:lnSpc>
            </a:pPr>
            <a:r>
              <a:rPr lang="ko-KR" altLang="en-US" dirty="0">
                <a:latin typeface="YDI-Gothic"/>
              </a:rPr>
              <a:t>우리나라 대통령의 월급은 현재 </a:t>
            </a:r>
            <a:r>
              <a:rPr lang="ko-KR" altLang="en-US" b="1" dirty="0">
                <a:latin typeface="YDI-Gothic"/>
              </a:rPr>
              <a:t>매월 </a:t>
            </a:r>
            <a:r>
              <a:rPr lang="en-US" altLang="ko-KR" b="1" dirty="0">
                <a:latin typeface="YDI-Gothic"/>
              </a:rPr>
              <a:t>1,400</a:t>
            </a:r>
            <a:r>
              <a:rPr lang="ko-KR" altLang="en-US" b="1" dirty="0">
                <a:latin typeface="YDI-Gothic"/>
              </a:rPr>
              <a:t>만원씩 </a:t>
            </a:r>
            <a:r>
              <a:rPr lang="ko-KR" altLang="en-US" dirty="0">
                <a:latin typeface="YDI-Gothic"/>
              </a:rPr>
              <a:t>받습니다</a:t>
            </a:r>
            <a:r>
              <a:rPr lang="en-US" altLang="ko-KR" dirty="0">
                <a:latin typeface="YDI-Gothic"/>
              </a:rPr>
              <a:t>.</a:t>
            </a:r>
          </a:p>
          <a:p>
            <a:pPr>
              <a:lnSpc>
                <a:spcPts val="2500"/>
              </a:lnSpc>
            </a:pPr>
            <a:r>
              <a:rPr lang="ko-KR" altLang="en-US" b="1" dirty="0">
                <a:latin typeface="YDI-Gothic"/>
              </a:rPr>
              <a:t>국무총리의 월급은 </a:t>
            </a:r>
            <a:r>
              <a:rPr lang="ko-KR" altLang="en-US" dirty="0">
                <a:latin typeface="YDI-Gothic"/>
              </a:rPr>
              <a:t>현재 </a:t>
            </a:r>
            <a:r>
              <a:rPr lang="ko-KR" altLang="en-US" b="1" dirty="0">
                <a:latin typeface="YDI-Gothic"/>
              </a:rPr>
              <a:t>매월 </a:t>
            </a:r>
            <a:r>
              <a:rPr lang="en-US" altLang="ko-KR" b="1" dirty="0">
                <a:latin typeface="YDI-Gothic"/>
              </a:rPr>
              <a:t>1,000</a:t>
            </a:r>
            <a:r>
              <a:rPr lang="ko-KR" altLang="en-US" b="1" dirty="0">
                <a:latin typeface="YDI-Gothic"/>
              </a:rPr>
              <a:t>만원씩 </a:t>
            </a:r>
            <a:r>
              <a:rPr lang="ko-KR" altLang="en-US" dirty="0">
                <a:latin typeface="YDI-Gothic"/>
              </a:rPr>
              <a:t>받습니다</a:t>
            </a:r>
            <a:r>
              <a:rPr lang="en-US" altLang="ko-KR" dirty="0">
                <a:latin typeface="YDI-Gothic"/>
              </a:rPr>
              <a:t>.</a:t>
            </a:r>
          </a:p>
          <a:p>
            <a:pPr>
              <a:lnSpc>
                <a:spcPts val="2500"/>
              </a:lnSpc>
            </a:pPr>
            <a:r>
              <a:rPr lang="ko-KR" altLang="en-US" dirty="0">
                <a:latin typeface="YDI-Gothic"/>
              </a:rPr>
              <a:t>공무원의 월급 수준은 현재 매월 </a:t>
            </a:r>
            <a:r>
              <a:rPr lang="en-US" altLang="ko-KR" dirty="0">
                <a:latin typeface="YDI-Gothic"/>
              </a:rPr>
              <a:t>900</a:t>
            </a:r>
            <a:r>
              <a:rPr lang="ko-KR" altLang="en-US" dirty="0">
                <a:latin typeface="YDI-Gothic"/>
              </a:rPr>
              <a:t>만원씩 받습니다</a:t>
            </a:r>
            <a:r>
              <a:rPr lang="en-US" altLang="ko-KR" dirty="0">
                <a:latin typeface="YDI-Gothic"/>
              </a:rPr>
              <a:t>.</a:t>
            </a:r>
          </a:p>
          <a:p>
            <a:pPr>
              <a:lnSpc>
                <a:spcPts val="2500"/>
              </a:lnSpc>
            </a:pPr>
            <a:r>
              <a:rPr lang="ko-KR" altLang="en-US" dirty="0">
                <a:latin typeface="YDI-Gothic"/>
              </a:rPr>
              <a:t>그렇다면 아무 것도 준비하지 못한 분들은 어떨까요</a:t>
            </a:r>
            <a:r>
              <a:rPr lang="en-US" altLang="ko-KR" dirty="0">
                <a:latin typeface="YDI-Gothic"/>
              </a:rPr>
              <a:t>? </a:t>
            </a:r>
            <a:r>
              <a:rPr lang="ko-KR" altLang="en-US" dirty="0">
                <a:latin typeface="YDI-Gothic"/>
              </a:rPr>
              <a:t>매월 </a:t>
            </a:r>
            <a:r>
              <a:rPr lang="en-US" altLang="ko-KR" dirty="0">
                <a:latin typeface="YDI-Gothic"/>
              </a:rPr>
              <a:t>20</a:t>
            </a:r>
            <a:r>
              <a:rPr lang="ko-KR" altLang="en-US" dirty="0">
                <a:latin typeface="YDI-Gothic"/>
              </a:rPr>
              <a:t>만원씩 받습니다</a:t>
            </a:r>
            <a:r>
              <a:rPr lang="en-US" altLang="ko-KR" dirty="0">
                <a:latin typeface="YDI-Gothic"/>
              </a:rPr>
              <a:t>. 2014</a:t>
            </a:r>
            <a:r>
              <a:rPr lang="ko-KR" altLang="en-US" dirty="0">
                <a:latin typeface="YDI-Gothic"/>
              </a:rPr>
              <a:t>년 </a:t>
            </a:r>
            <a:r>
              <a:rPr lang="en-US" altLang="ko-KR" dirty="0">
                <a:latin typeface="YDI-Gothic"/>
              </a:rPr>
              <a:t>7</a:t>
            </a:r>
            <a:r>
              <a:rPr lang="ko-KR" altLang="en-US" dirty="0">
                <a:latin typeface="YDI-Gothic"/>
              </a:rPr>
              <a:t>월부터 대한민국 국민이고</a:t>
            </a:r>
          </a:p>
          <a:p>
            <a:pPr>
              <a:lnSpc>
                <a:spcPts val="2500"/>
              </a:lnSpc>
            </a:pPr>
            <a:r>
              <a:rPr lang="en-US" altLang="ko-KR" b="1" dirty="0">
                <a:latin typeface="YDI-Gothic"/>
              </a:rPr>
              <a:t>65</a:t>
            </a:r>
            <a:r>
              <a:rPr lang="ko-KR" altLang="en-US" b="1" dirty="0">
                <a:latin typeface="YDI-Gothic"/>
              </a:rPr>
              <a:t>세 이상이라면 모두가 받을 수 있는 바로 기초연금이지요</a:t>
            </a:r>
            <a:r>
              <a:rPr lang="en-US" altLang="ko-KR" b="1" dirty="0">
                <a:latin typeface="YDI-Gothic"/>
              </a:rPr>
              <a:t>.</a:t>
            </a:r>
          </a:p>
          <a:p>
            <a:pPr>
              <a:lnSpc>
                <a:spcPts val="2500"/>
              </a:lnSpc>
            </a:pPr>
            <a:r>
              <a:rPr lang="ko-KR" altLang="en-US" b="1" dirty="0">
                <a:latin typeface="YDI-Gothic"/>
              </a:rPr>
              <a:t>대표님은 </a:t>
            </a:r>
            <a:r>
              <a:rPr lang="en-US" altLang="ko-KR" b="1" dirty="0">
                <a:latin typeface="YDI-Gothic"/>
              </a:rPr>
              <a:t>00</a:t>
            </a:r>
            <a:r>
              <a:rPr lang="ko-KR" altLang="en-US" b="1" dirty="0">
                <a:latin typeface="YDI-Gothic"/>
              </a:rPr>
              <a:t>세에 퇴직한 다음 어느 정도의 퇴직금을 받고 싶으십니까</a:t>
            </a:r>
            <a:r>
              <a:rPr lang="en-US" altLang="ko-KR" b="1" dirty="0">
                <a:latin typeface="YDI-Gothic"/>
              </a:rPr>
              <a:t>?</a:t>
            </a:r>
          </a:p>
          <a:p>
            <a:pPr>
              <a:lnSpc>
                <a:spcPts val="2500"/>
              </a:lnSpc>
            </a:pPr>
            <a:r>
              <a:rPr lang="ko-KR" altLang="en-US" b="1" dirty="0">
                <a:latin typeface="YDI-Gothic"/>
              </a:rPr>
              <a:t>제</a:t>
            </a:r>
            <a:r>
              <a:rPr lang="en-US" altLang="ko-KR" b="1" dirty="0">
                <a:latin typeface="YDI-Gothic"/>
              </a:rPr>
              <a:t>2</a:t>
            </a:r>
            <a:r>
              <a:rPr lang="ko-KR" altLang="en-US" b="1" dirty="0">
                <a:latin typeface="YDI-Gothic"/>
              </a:rPr>
              <a:t>의 직업이 연금으로 결정됩니다</a:t>
            </a:r>
            <a:r>
              <a:rPr lang="en-US" altLang="ko-KR" dirty="0">
                <a:latin typeface="YDI-Gothic"/>
              </a:rPr>
              <a:t>.</a:t>
            </a:r>
          </a:p>
          <a:p>
            <a:pPr>
              <a:lnSpc>
                <a:spcPts val="2500"/>
              </a:lnSpc>
            </a:pPr>
            <a:r>
              <a:rPr lang="en-US" altLang="ko-KR" dirty="0">
                <a:latin typeface="YDI-Gothic"/>
              </a:rPr>
              <a:t>1,400</a:t>
            </a:r>
            <a:r>
              <a:rPr lang="ko-KR" altLang="en-US" dirty="0">
                <a:latin typeface="YDI-Gothic"/>
              </a:rPr>
              <a:t>만원을 받으신다면 대통령은 아니지만 대통령의 연봉을 </a:t>
            </a:r>
            <a:r>
              <a:rPr lang="ko-KR" altLang="en-US" dirty="0" err="1">
                <a:latin typeface="YDI-Gothic"/>
              </a:rPr>
              <a:t>받으시는거고요</a:t>
            </a:r>
            <a:r>
              <a:rPr lang="en-US" altLang="ko-KR" dirty="0">
                <a:latin typeface="YDI-Gothic"/>
              </a:rPr>
              <a:t>.</a:t>
            </a:r>
          </a:p>
          <a:p>
            <a:pPr>
              <a:lnSpc>
                <a:spcPts val="2500"/>
              </a:lnSpc>
            </a:pPr>
            <a:r>
              <a:rPr lang="en-US" altLang="ko-KR" dirty="0">
                <a:latin typeface="YDI-Gothic"/>
              </a:rPr>
              <a:t>1,100</a:t>
            </a:r>
            <a:r>
              <a:rPr lang="ko-KR" altLang="en-US" dirty="0">
                <a:latin typeface="YDI-Gothic"/>
              </a:rPr>
              <a:t>만원을 받으시면 </a:t>
            </a:r>
            <a:r>
              <a:rPr lang="en-US" altLang="ko-KR" dirty="0">
                <a:latin typeface="YDI-Gothic"/>
              </a:rPr>
              <a:t>4STAR</a:t>
            </a:r>
            <a:r>
              <a:rPr lang="ko-KR" altLang="en-US" dirty="0">
                <a:latin typeface="YDI-Gothic"/>
              </a:rPr>
              <a:t>는 아니지만 </a:t>
            </a:r>
            <a:r>
              <a:rPr lang="en-US" altLang="ko-KR" dirty="0">
                <a:latin typeface="YDI-Gothic"/>
              </a:rPr>
              <a:t>4</a:t>
            </a:r>
            <a:r>
              <a:rPr lang="ko-KR" altLang="en-US" dirty="0">
                <a:latin typeface="YDI-Gothic"/>
              </a:rPr>
              <a:t>성 장군의 연봉을 받으시는 겁니다</a:t>
            </a:r>
            <a:r>
              <a:rPr lang="en-US" altLang="ko-KR" dirty="0">
                <a:latin typeface="YDI-Gothic"/>
              </a:rPr>
              <a:t>. </a:t>
            </a:r>
            <a:r>
              <a:rPr lang="ko-KR" altLang="en-US" dirty="0">
                <a:latin typeface="YDI-Gothic"/>
              </a:rPr>
              <a:t>미리 준비하셔야 합니다</a:t>
            </a:r>
            <a:r>
              <a:rPr lang="en-US" altLang="ko-KR" dirty="0">
                <a:latin typeface="YDI-Gothic"/>
              </a:rPr>
              <a:t>.</a:t>
            </a:r>
          </a:p>
          <a:p>
            <a:pPr>
              <a:lnSpc>
                <a:spcPts val="2500"/>
              </a:lnSpc>
            </a:pPr>
            <a:r>
              <a:rPr lang="ko-KR" altLang="en-US" dirty="0">
                <a:latin typeface="YDI-Gothic"/>
              </a:rPr>
              <a:t>한 번 대표는 영원한 대표 아니겠습니까</a:t>
            </a:r>
            <a:r>
              <a:rPr lang="en-US" altLang="ko-KR" dirty="0">
                <a:latin typeface="YDI-Gothic"/>
              </a:rPr>
              <a:t>? </a:t>
            </a:r>
            <a:r>
              <a:rPr lang="ko-KR" altLang="en-US" dirty="0">
                <a:latin typeface="YDI-Gothic"/>
              </a:rPr>
              <a:t>그 정도 수준에 맞는 연봉을 연금으로 준비하셔야 합니다</a:t>
            </a:r>
            <a:r>
              <a:rPr lang="en-US" altLang="ko-KR" dirty="0">
                <a:latin typeface="YDI-Gothic"/>
              </a:rPr>
              <a:t>.</a:t>
            </a:r>
          </a:p>
          <a:p>
            <a:pPr>
              <a:lnSpc>
                <a:spcPts val="2500"/>
              </a:lnSpc>
            </a:pPr>
            <a:r>
              <a:rPr lang="ko-KR" altLang="en-US" dirty="0">
                <a:latin typeface="YDI-Gothic"/>
              </a:rPr>
              <a:t>노후의 경제력은 신분과 지위를 대신할 수 있습니다</a:t>
            </a:r>
            <a:r>
              <a:rPr lang="en-US" altLang="ko-KR" dirty="0">
                <a:latin typeface="YDI-Gothic"/>
              </a:rPr>
              <a:t>.</a:t>
            </a:r>
          </a:p>
          <a:p>
            <a:pPr>
              <a:lnSpc>
                <a:spcPts val="2500"/>
              </a:lnSpc>
            </a:pPr>
            <a:r>
              <a:rPr lang="ko-KR" altLang="en-US" dirty="0">
                <a:latin typeface="YDI-Gothic"/>
              </a:rPr>
              <a:t>한 번 </a:t>
            </a:r>
            <a:r>
              <a:rPr lang="en-US" altLang="ko-KR" dirty="0">
                <a:latin typeface="YDI-Gothic"/>
              </a:rPr>
              <a:t>CEO</a:t>
            </a:r>
            <a:r>
              <a:rPr lang="ko-KR" altLang="en-US" dirty="0">
                <a:latin typeface="YDI-Gothic"/>
              </a:rPr>
              <a:t>는 영원한 </a:t>
            </a:r>
            <a:r>
              <a:rPr lang="en-US" altLang="ko-KR" dirty="0">
                <a:latin typeface="YDI-Gothic"/>
              </a:rPr>
              <a:t>CEO</a:t>
            </a:r>
            <a:r>
              <a:rPr lang="ko-KR" altLang="en-US" dirty="0">
                <a:latin typeface="YDI-Gothic"/>
              </a:rPr>
              <a:t>여야 하지 않겠습니까</a:t>
            </a:r>
            <a:r>
              <a:rPr lang="en-US" altLang="ko-KR" dirty="0">
                <a:latin typeface="YDI-Gothic"/>
              </a:rPr>
              <a:t>?</a:t>
            </a:r>
          </a:p>
          <a:p>
            <a:pPr>
              <a:lnSpc>
                <a:spcPts val="2500"/>
              </a:lnSpc>
            </a:pPr>
            <a:r>
              <a:rPr lang="ko-KR" altLang="en-US" dirty="0">
                <a:latin typeface="YDI-Gothic"/>
              </a:rPr>
              <a:t>그러려면 제</a:t>
            </a:r>
            <a:r>
              <a:rPr lang="en-US" altLang="ko-KR" dirty="0">
                <a:latin typeface="YDI-Gothic"/>
              </a:rPr>
              <a:t>2</a:t>
            </a:r>
            <a:r>
              <a:rPr lang="ko-KR" altLang="en-US" dirty="0">
                <a:latin typeface="YDI-Gothic"/>
              </a:rPr>
              <a:t>의 직업인 연금을 가지고 계셔야 합니다</a:t>
            </a:r>
            <a:r>
              <a:rPr lang="en-US" altLang="ko-KR" dirty="0">
                <a:latin typeface="YDI-Gothic"/>
              </a:rPr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988924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5290</TotalTime>
  <Words>2468</Words>
  <Application>Microsoft Office PowerPoint</Application>
  <PresentationFormat>화면 슬라이드 쇼(4:3)</PresentationFormat>
  <Paragraphs>167</Paragraphs>
  <Slides>11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2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ANY</dc:creator>
  <cp:lastModifiedBy>ANY</cp:lastModifiedBy>
  <cp:revision>32</cp:revision>
  <cp:lastPrinted>2019-08-02T02:41:10Z</cp:lastPrinted>
  <dcterms:created xsi:type="dcterms:W3CDTF">2017-08-08T00:05:10Z</dcterms:created>
  <dcterms:modified xsi:type="dcterms:W3CDTF">2020-04-20T15:03:12Z</dcterms:modified>
</cp:coreProperties>
</file>