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0" r:id="rId1"/>
  </p:sldMasterIdLst>
  <p:sldIdLst>
    <p:sldId id="286" r:id="rId2"/>
    <p:sldId id="293" r:id="rId3"/>
    <p:sldId id="280" r:id="rId4"/>
    <p:sldId id="281" r:id="rId5"/>
    <p:sldId id="284" r:id="rId6"/>
    <p:sldId id="283" r:id="rId7"/>
    <p:sldId id="291" r:id="rId8"/>
    <p:sldId id="288" r:id="rId9"/>
    <p:sldId id="289" r:id="rId10"/>
  </p:sldIdLst>
  <p:sldSz cx="9906000" cy="6858000" type="A4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prnPr scaleToFitPaper="1"/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 horzBarState="maximized">
    <p:restoredLeft sz="8673" autoAdjust="0"/>
    <p:restoredTop sz="94660" autoAdjust="0"/>
  </p:normalViewPr>
  <p:slideViewPr>
    <p:cSldViewPr>
      <p:cViewPr varScale="1">
        <p:scale>
          <a:sx n="100" d="100"/>
          <a:sy n="100" d="100"/>
        </p:scale>
        <p:origin x="-2076" y="-438"/>
      </p:cViewPr>
      <p:guideLst>
        <p:guide orient="horz" pos="2152"/>
        <p:guide pos="31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presProps" Target="presProps.xml"  /><Relationship Id="rId12" Type="http://schemas.openxmlformats.org/officeDocument/2006/relationships/viewProps" Target="viewProps.xml"  /><Relationship Id="rId13" Type="http://schemas.openxmlformats.org/officeDocument/2006/relationships/theme" Target="theme/theme1.xml"  /><Relationship Id="rId14" Type="http://schemas.openxmlformats.org/officeDocument/2006/relationships/tableStyles" Target="tableStyles.xml"  /><Relationship Id="rId2" Type="http://schemas.openxmlformats.org/officeDocument/2006/relationships/slide" Target="slides/slide1.xml"  /><Relationship Id="rId3" Type="http://schemas.openxmlformats.org/officeDocument/2006/relationships/slide" Target="slides/slide2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389B-8854-4700-BBE5-6387FA9103DD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0916-C234-4B5D-B404-3E882BC215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4768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389B-8854-4700-BBE5-6387FA9103DD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0916-C234-4B5D-B404-3E882BC215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6812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780337" y="274639"/>
            <a:ext cx="2414588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536575" y="274639"/>
            <a:ext cx="7078663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389B-8854-4700-BBE5-6387FA9103DD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0916-C234-4B5D-B404-3E882BC215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228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389B-8854-4700-BBE5-6387FA9103DD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0916-C234-4B5D-B404-3E882BC215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9219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389B-8854-4700-BBE5-6387FA9103DD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0916-C234-4B5D-B404-3E882BC215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321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536575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448300" y="1600201"/>
            <a:ext cx="47466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389B-8854-4700-BBE5-6387FA9103DD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0916-C234-4B5D-B404-3E882BC215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2271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389B-8854-4700-BBE5-6387FA9103DD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0916-C234-4B5D-B404-3E882BC215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939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389B-8854-4700-BBE5-6387FA9103DD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0916-C234-4B5D-B404-3E882BC215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7968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389B-8854-4700-BBE5-6387FA9103DD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0916-C234-4B5D-B404-3E882BC215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2423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389B-8854-4700-BBE5-6387FA9103DD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0916-C234-4B5D-B404-3E882BC215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0033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3389B-8854-4700-BBE5-6387FA9103DD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0A0916-C234-4B5D-B404-3E882BC215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26962007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3389B-8854-4700-BBE5-6387FA9103DD}" type="datetimeFigureOut">
              <a:rPr lang="ko-KR" altLang="en-US" smtClean="0"/>
              <a:t>2022-09-12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A0916-C234-4B5D-B404-3E882BC2151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1132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image" Target="../media/image2.jpeg"  /><Relationship Id="rId3" Type="http://schemas.openxmlformats.org/officeDocument/2006/relationships/image" Target="../media/image3.jpeg"  /><Relationship Id="rId4" Type="http://schemas.openxmlformats.org/officeDocument/2006/relationships/image" Target="../media/image4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image" Target="../media/image13.png"  /><Relationship Id="rId11" Type="http://schemas.openxmlformats.org/officeDocument/2006/relationships/image" Target="../media/image14.png"  /><Relationship Id="rId12" Type="http://schemas.openxmlformats.org/officeDocument/2006/relationships/image" Target="../media/image15.png"  /><Relationship Id="rId13" Type="http://schemas.openxmlformats.org/officeDocument/2006/relationships/image" Target="../media/image16.png"  /><Relationship Id="rId14" Type="http://schemas.openxmlformats.org/officeDocument/2006/relationships/image" Target="../media/image17.gif"  /><Relationship Id="rId15" Type="http://schemas.openxmlformats.org/officeDocument/2006/relationships/image" Target="../media/image18.png"  /><Relationship Id="rId16" Type="http://schemas.openxmlformats.org/officeDocument/2006/relationships/image" Target="../media/image19.jpeg"  /><Relationship Id="rId17" Type="http://schemas.openxmlformats.org/officeDocument/2006/relationships/image" Target="../media/image20.gif"  /><Relationship Id="rId18" Type="http://schemas.openxmlformats.org/officeDocument/2006/relationships/image" Target="../media/image21.jpeg"  /><Relationship Id="rId19" Type="http://schemas.openxmlformats.org/officeDocument/2006/relationships/image" Target="../media/image22.jpeg"  /><Relationship Id="rId2" Type="http://schemas.openxmlformats.org/officeDocument/2006/relationships/image" Target="../media/image5.png"  /><Relationship Id="rId20" Type="http://schemas.openxmlformats.org/officeDocument/2006/relationships/image" Target="../media/image23.jpeg"  /><Relationship Id="rId21" Type="http://schemas.openxmlformats.org/officeDocument/2006/relationships/image" Target="../media/image24.jpeg"  /><Relationship Id="rId22" Type="http://schemas.openxmlformats.org/officeDocument/2006/relationships/image" Target="../media/image25.jpeg"  /><Relationship Id="rId3" Type="http://schemas.openxmlformats.org/officeDocument/2006/relationships/image" Target="../media/image6.png"  /><Relationship Id="rId4" Type="http://schemas.openxmlformats.org/officeDocument/2006/relationships/image" Target="../media/image7.png"  /><Relationship Id="rId5" Type="http://schemas.openxmlformats.org/officeDocument/2006/relationships/image" Target="../media/image8.png"  /><Relationship Id="rId6" Type="http://schemas.openxmlformats.org/officeDocument/2006/relationships/image" Target="../media/image9.png"  /><Relationship Id="rId7" Type="http://schemas.openxmlformats.org/officeDocument/2006/relationships/image" Target="../media/image10.png"  /><Relationship Id="rId8" Type="http://schemas.openxmlformats.org/officeDocument/2006/relationships/image" Target="../media/image11.png"  /><Relationship Id="rId9" Type="http://schemas.openxmlformats.org/officeDocument/2006/relationships/image" Target="../media/image12.pn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2461617" y="0"/>
            <a:ext cx="4982766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순서도: 수동 입력 3"/>
          <p:cNvSpPr/>
          <p:nvPr/>
        </p:nvSpPr>
        <p:spPr>
          <a:xfrm rot="5400000">
            <a:off x="-1240532" y="1240532"/>
            <a:ext cx="6858000" cy="4376936"/>
          </a:xfrm>
          <a:prstGeom prst="flowChartManualInpu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  <p:sp>
        <p:nvSpPr>
          <p:cNvPr id="5" name="순서도: 수동 입력 4"/>
          <p:cNvSpPr/>
          <p:nvPr/>
        </p:nvSpPr>
        <p:spPr>
          <a:xfrm rot="16200000">
            <a:off x="4006414" y="226502"/>
            <a:ext cx="6858003" cy="6404991"/>
          </a:xfrm>
          <a:prstGeom prst="flowChartManualInput">
            <a:avLst/>
          </a:prstGeom>
          <a:solidFill>
            <a:srgbClr val="423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 rot="0">
            <a:off x="5758837" y="706732"/>
            <a:ext cx="3833969" cy="1282108"/>
            <a:chOff x="704528" y="1173524"/>
            <a:chExt cx="3833969" cy="826988"/>
          </a:xfrm>
        </p:grpSpPr>
        <p:sp>
          <p:nvSpPr>
            <p:cNvPr id="8" name="직사각형 7"/>
            <p:cNvSpPr/>
            <p:nvPr/>
          </p:nvSpPr>
          <p:spPr>
            <a:xfrm>
              <a:off x="704528" y="1173524"/>
              <a:ext cx="3833969" cy="2863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>
                <a:defRPr/>
              </a:pPr>
              <a:r>
                <a:rPr lang="en-US" altLang="ko-KR" sz="24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/>
                  <a:ea typeface="나눔스퀘어 ExtraBold"/>
                </a:rPr>
                <a:t>	TOPWORLD</a:t>
              </a:r>
              <a:endParaRPr lang="ko-KR" altLang="en-US" sz="2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/>
                <a:ea typeface="나눔스퀘어 ExtraBold"/>
              </a:endParaRPr>
            </a:p>
          </p:txBody>
        </p:sp>
        <p:sp>
          <p:nvSpPr>
            <p:cNvPr id="9" name="직사각형 8"/>
            <p:cNvSpPr/>
            <p:nvPr/>
          </p:nvSpPr>
          <p:spPr>
            <a:xfrm>
              <a:off x="1661027" y="1600401"/>
              <a:ext cx="2868135" cy="252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>
                <a:defRPr/>
              </a:pPr>
              <a:r>
                <a:rPr lang="ko-KR" altLang="en-US" sz="20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a2b8ae"/>
                  </a:solidFill>
                  <a:latin typeface="나눔스퀘어 ExtraBold"/>
                  <a:ea typeface="나눔스퀘어 ExtraBold"/>
                </a:rPr>
                <a:t>회사소개서</a:t>
              </a:r>
              <a:endParaRPr lang="ko-KR" altLang="en-US" sz="2000">
                <a:solidFill>
                  <a:srgbClr val="a2b8ae"/>
                </a:solidFill>
                <a:latin typeface="나눔스퀘어 ExtraBold"/>
                <a:ea typeface="나눔스퀘어 ExtraBold"/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 rot="0">
            <a:off x="5961111" y="4653136"/>
            <a:ext cx="3672410" cy="1774334"/>
            <a:chOff x="5839615" y="5209454"/>
            <a:chExt cx="3260831" cy="1233050"/>
          </a:xfrm>
        </p:grpSpPr>
        <p:sp>
          <p:nvSpPr>
            <p:cNvPr id="13" name="직사각형 12"/>
            <p:cNvSpPr/>
            <p:nvPr/>
          </p:nvSpPr>
          <p:spPr>
            <a:xfrm>
              <a:off x="5839614" y="6268669"/>
              <a:ext cx="3260829" cy="1539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defRPr/>
              </a:pPr>
              <a:r>
                <a:rPr lang="en-US" altLang="ko-KR" sz="9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db8af"/>
                  </a:solidFill>
                  <a:latin typeface="나눔스퀘어 ExtraBold"/>
                  <a:ea typeface="나눔스퀘어 ExtraBold"/>
                </a:rPr>
                <a:t>COPYRIGHT  2022 ALL RIGHT RESERVED BY TOPWORLD</a:t>
              </a:r>
              <a:endParaRPr lang="ko-KR" altLang="en-US" sz="9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cdb8af"/>
                </a:solidFill>
                <a:latin typeface="나눔스퀘어 ExtraBold"/>
                <a:ea typeface="나눔스퀘어 ExtraBold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5949127" y="5209454"/>
              <a:ext cx="3151317" cy="2070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defRPr/>
              </a:pPr>
              <a:r>
                <a:rPr lang="ko-KR" altLang="en-US" sz="14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db8af"/>
                  </a:solidFill>
                  <a:latin typeface="나눔스퀘어 ExtraBold"/>
                  <a:ea typeface="나눔스퀘어 ExtraBold"/>
                </a:rPr>
                <a:t>공연기획</a:t>
              </a:r>
              <a:r>
                <a:rPr lang="en-US" altLang="ko-KR" sz="14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db8af"/>
                  </a:solidFill>
                  <a:latin typeface="나눔스퀘어 ExtraBold"/>
                  <a:ea typeface="나눔스퀘어 ExtraBold"/>
                </a:rPr>
                <a:t>·</a:t>
              </a:r>
              <a:r>
                <a:rPr lang="ko-KR" altLang="en-US" sz="14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db8af"/>
                  </a:solidFill>
                  <a:latin typeface="나눔스퀘어 ExtraBold"/>
                  <a:ea typeface="나눔스퀘어 ExtraBold"/>
                </a:rPr>
                <a:t>진행</a:t>
              </a:r>
              <a:r>
                <a:rPr lang="en-US" altLang="ko-KR" sz="14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db8af"/>
                  </a:solidFill>
                  <a:latin typeface="나눔스퀘어 ExtraBold"/>
                  <a:ea typeface="나눔스퀘어 ExtraBold"/>
                </a:rPr>
                <a:t>·</a:t>
              </a:r>
              <a:r>
                <a:rPr lang="ko-KR" altLang="en-US" sz="14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db8af"/>
                  </a:solidFill>
                  <a:latin typeface="나눔스퀘어 ExtraBold"/>
                  <a:ea typeface="나눔스퀘어 ExtraBold"/>
                </a:rPr>
                <a:t>홍보</a:t>
              </a:r>
              <a:r>
                <a:rPr lang="en-US" altLang="ko-KR" sz="14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db8af"/>
                  </a:solidFill>
                  <a:latin typeface="나눔스퀘어 ExtraBold"/>
                  <a:ea typeface="나눔스퀘어 ExtraBold"/>
                </a:rPr>
                <a:t>·</a:t>
              </a:r>
              <a:r>
                <a:rPr lang="ko-KR" altLang="en-US" sz="14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db8af"/>
                  </a:solidFill>
                  <a:latin typeface="나눔스퀘어 ExtraBold"/>
                  <a:ea typeface="나눔스퀘어 ExtraBold"/>
                </a:rPr>
                <a:t>문화콘텐츠개발</a:t>
              </a:r>
              <a:endPara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cdb8af"/>
                </a:solidFill>
                <a:latin typeface="나눔스퀘어 ExtraBold"/>
                <a:ea typeface="나눔스퀘어 ExtraBold"/>
              </a:endParaRPr>
            </a:p>
          </p:txBody>
        </p:sp>
        <p:sp>
          <p:nvSpPr>
            <p:cNvPr id="15" name="직사각형 14"/>
            <p:cNvSpPr/>
            <p:nvPr/>
          </p:nvSpPr>
          <p:spPr>
            <a:xfrm>
              <a:off x="6436145" y="5589238"/>
              <a:ext cx="2664296" cy="5024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r">
                <a:lnSpc>
                  <a:spcPct val="150000"/>
                </a:lnSpc>
                <a:defRPr/>
              </a:pPr>
              <a:r>
                <a:rPr lang="en-US" altLang="ko-KR" sz="13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db8af"/>
                  </a:solidFill>
                  <a:latin typeface="나눔스퀘어 ExtraBold"/>
                  <a:ea typeface="나눔스퀘어 ExtraBold"/>
                </a:rPr>
                <a:t>T</a:t>
              </a:r>
              <a:r>
                <a:rPr lang="en-US" altLang="ko-KR" sz="14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db8af"/>
                  </a:solidFill>
                  <a:latin typeface="나눔스퀘어 ExtraBold"/>
                  <a:ea typeface="나눔스퀘어 ExtraBold"/>
                </a:rPr>
                <a:t>.1800-7672   M.010-5933-0808</a:t>
              </a:r>
              <a:endPara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cdb8af"/>
                </a:solidFill>
                <a:latin typeface="나눔스퀘어 ExtraBold"/>
                <a:ea typeface="나눔스퀘어 ExtraBold"/>
              </a:endParaRPr>
            </a:p>
            <a:p>
              <a:pPr lvl="0" algn="r">
                <a:lnSpc>
                  <a:spcPct val="150000"/>
                </a:lnSpc>
                <a:defRPr/>
              </a:pPr>
              <a:r>
                <a:rPr lang="en-US" altLang="ko-KR" sz="14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db8af"/>
                  </a:solidFill>
                  <a:latin typeface="나눔스퀘어 ExtraBold"/>
                  <a:ea typeface="나눔스퀘어 ExtraBold"/>
                </a:rPr>
                <a:t>E-MAIL</a:t>
              </a:r>
              <a:r>
                <a:rPr lang="ko-KR" altLang="en-US" sz="14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db8af"/>
                  </a:solidFill>
                  <a:latin typeface="나눔스퀘어 ExtraBold"/>
                  <a:ea typeface="나눔스퀘어 ExtraBold"/>
                </a:rPr>
                <a:t> </a:t>
              </a:r>
              <a:r>
                <a:rPr lang="en-US" altLang="ko-KR" sz="14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db8af"/>
                  </a:solidFill>
                  <a:latin typeface="나눔스퀘어 ExtraBold"/>
                  <a:ea typeface="나눔스퀘어 ExtraBold"/>
                </a:rPr>
                <a:t>-   </a:t>
              </a:r>
              <a:r>
                <a:rPr lang="ko-KR" altLang="en-US" sz="14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db8af"/>
                  </a:solidFill>
                  <a:latin typeface="나눔스퀘어 ExtraBold"/>
                  <a:ea typeface="나눔스퀘어 ExtraBold"/>
                </a:rPr>
                <a:t> </a:t>
              </a:r>
              <a:r>
                <a:rPr lang="en-US" altLang="ko-KR" sz="14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cdb8af"/>
                  </a:solidFill>
                  <a:latin typeface="나눔스퀘어 ExtraBold"/>
                  <a:ea typeface="나눔스퀘어 ExtraBold"/>
                </a:rPr>
                <a:t>ljg1431@naver.com</a:t>
              </a:r>
              <a:endPara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cdb8af"/>
                </a:solidFill>
                <a:latin typeface="나눔스퀘어 ExtraBold"/>
                <a:ea typeface="나눔스퀘어 ExtraBold"/>
              </a:endParaRPr>
            </a:p>
          </p:txBody>
        </p:sp>
      </p:grpSp>
      <p:sp>
        <p:nvSpPr>
          <p:cNvPr id="11" name="직사각형 10"/>
          <p:cNvSpPr/>
          <p:nvPr/>
        </p:nvSpPr>
        <p:spPr>
          <a:xfrm>
            <a:off x="6937930" y="332656"/>
            <a:ext cx="2623582" cy="46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>
              <a:defRPr/>
            </a:pPr>
            <a:r>
              <a:rPr lang="ko-KR" altLang="en-US" sz="25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a2b8ae"/>
                </a:solidFill>
                <a:latin typeface="나눔스퀘어 ExtraBold"/>
                <a:ea typeface="나눔스퀘어 ExtraBold"/>
              </a:rPr>
              <a:t>탑월드</a:t>
            </a:r>
            <a:endParaRPr lang="en-US" altLang="ko-KR" sz="2500" b="1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rgbClr val="a2b8ae"/>
              </a:solidFill>
              <a:latin typeface="나눔스퀘어 ExtraBold"/>
              <a:ea typeface="나눔스퀘어 Extra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 rot="5400000">
            <a:off x="1524000" y="-1524000"/>
            <a:ext cx="6858000" cy="9906000"/>
          </a:xfrm>
          <a:prstGeom prst="rect">
            <a:avLst/>
          </a:prstGeom>
          <a:gradFill>
            <a:gsLst>
              <a:gs pos="53364">
                <a:srgbClr val="A2B8AE">
                  <a:alpha val="15000"/>
                </a:srgbClr>
              </a:gs>
              <a:gs pos="28800">
                <a:srgbClr val="D9C0B9">
                  <a:alpha val="38000"/>
                </a:srgbClr>
              </a:gs>
              <a:gs pos="0">
                <a:schemeClr val="accent6">
                  <a:lumMod val="20000"/>
                  <a:lumOff val="80000"/>
                  <a:alpha val="49000"/>
                </a:schemeClr>
              </a:gs>
              <a:gs pos="86000">
                <a:schemeClr val="bg1">
                  <a:alpha val="3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224855" y="1124744"/>
            <a:ext cx="9480673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56456" y="44624"/>
            <a:ext cx="3240360" cy="1296144"/>
          </a:xfrm>
          <a:prstGeom prst="rect">
            <a:avLst/>
          </a:prstGeom>
          <a:solidFill>
            <a:srgbClr val="423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155696" y="323364"/>
            <a:ext cx="191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7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D9C0B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01.</a:t>
            </a:r>
            <a:r>
              <a:rPr lang="ko-KR" altLang="en-US" sz="175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D9C0B9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설립목적</a:t>
            </a:r>
            <a:endParaRPr lang="ko-KR" altLang="en-US" sz="17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D9C0B9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224855" y="846237"/>
            <a:ext cx="2269007" cy="0"/>
          </a:xfrm>
          <a:prstGeom prst="line">
            <a:avLst/>
          </a:prstGeom>
          <a:ln w="3175">
            <a:solidFill>
              <a:schemeClr val="bg1">
                <a:alpha val="1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직사각형 14"/>
          <p:cNvSpPr/>
          <p:nvPr/>
        </p:nvSpPr>
        <p:spPr>
          <a:xfrm>
            <a:off x="212664" y="6597352"/>
            <a:ext cx="9480673" cy="30539"/>
          </a:xfrm>
          <a:prstGeom prst="rect">
            <a:avLst/>
          </a:prstGeom>
          <a:solidFill>
            <a:srgbClr val="423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3833945" y="6619185"/>
            <a:ext cx="2238112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COPYRIGHT  2022 ALL RIGHT RESERVED BY TOPWORLD</a:t>
            </a:r>
          </a:p>
        </p:txBody>
      </p:sp>
      <p:sp>
        <p:nvSpPr>
          <p:cNvPr id="65" name="직사각형 64"/>
          <p:cNvSpPr/>
          <p:nvPr/>
        </p:nvSpPr>
        <p:spPr>
          <a:xfrm>
            <a:off x="1448301" y="2132856"/>
            <a:ext cx="2073189" cy="4032448"/>
          </a:xfrm>
          <a:prstGeom prst="rect">
            <a:avLst/>
          </a:prstGeom>
          <a:solidFill>
            <a:srgbClr val="423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6" name="그룹 65"/>
          <p:cNvGrpSpPr/>
          <p:nvPr/>
        </p:nvGrpSpPr>
        <p:grpSpPr>
          <a:xfrm>
            <a:off x="1716234" y="2447041"/>
            <a:ext cx="1537322" cy="442807"/>
            <a:chOff x="755650" y="2584186"/>
            <a:chExt cx="1537322" cy="442807"/>
          </a:xfrm>
        </p:grpSpPr>
        <p:sp>
          <p:nvSpPr>
            <p:cNvPr id="67" name="직사각형 66"/>
            <p:cNvSpPr/>
            <p:nvPr/>
          </p:nvSpPr>
          <p:spPr>
            <a:xfrm>
              <a:off x="787574" y="2584186"/>
              <a:ext cx="147348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spc="-100" dirty="0" err="1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문화콘텐츠</a:t>
              </a:r>
              <a:r>
                <a:rPr lang="ko-KR" altLang="en-US" sz="160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  개발</a:t>
              </a:r>
              <a:endParaRPr lang="en-US" altLang="ko-KR" sz="1600" spc="-1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68" name="직사각형 67"/>
            <p:cNvSpPr/>
            <p:nvPr/>
          </p:nvSpPr>
          <p:spPr>
            <a:xfrm>
              <a:off x="755650" y="2811549"/>
              <a:ext cx="153732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altLang="ko-KR" sz="8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sp>
        <p:nvSpPr>
          <p:cNvPr id="69" name="타원 68"/>
          <p:cNvSpPr/>
          <p:nvPr/>
        </p:nvSpPr>
        <p:spPr>
          <a:xfrm>
            <a:off x="2376883" y="3212976"/>
            <a:ext cx="216024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직사각형 71"/>
          <p:cNvSpPr/>
          <p:nvPr/>
        </p:nvSpPr>
        <p:spPr>
          <a:xfrm>
            <a:off x="1696861" y="3833430"/>
            <a:ext cx="157607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050" spc="-1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소비자에게 다양한</a:t>
            </a:r>
            <a:endParaRPr lang="en-US" altLang="ko-KR" sz="1050" spc="-1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1050" spc="-1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문화예술 체험의  기회를 제공</a:t>
            </a:r>
            <a:endParaRPr lang="ko-KR" altLang="en-US" sz="105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4725" y="4708877"/>
            <a:ext cx="1880340" cy="129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직사각형 74"/>
          <p:cNvSpPr/>
          <p:nvPr/>
        </p:nvSpPr>
        <p:spPr>
          <a:xfrm>
            <a:off x="3936238" y="2132856"/>
            <a:ext cx="2073189" cy="4032448"/>
          </a:xfrm>
          <a:prstGeom prst="rect">
            <a:avLst/>
          </a:prstGeom>
          <a:solidFill>
            <a:srgbClr val="A2B8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6" name="그룹 75"/>
          <p:cNvGrpSpPr/>
          <p:nvPr/>
        </p:nvGrpSpPr>
        <p:grpSpPr>
          <a:xfrm>
            <a:off x="4171100" y="2447041"/>
            <a:ext cx="1537322" cy="442807"/>
            <a:chOff x="755650" y="2584186"/>
            <a:chExt cx="1537322" cy="442807"/>
          </a:xfrm>
        </p:grpSpPr>
        <p:sp>
          <p:nvSpPr>
            <p:cNvPr id="77" name="직사각형 76"/>
            <p:cNvSpPr/>
            <p:nvPr/>
          </p:nvSpPr>
          <p:spPr>
            <a:xfrm>
              <a:off x="893374" y="2584186"/>
              <a:ext cx="126188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문화의식 고취</a:t>
              </a:r>
              <a:endParaRPr lang="en-US" altLang="ko-KR" sz="1600" spc="-1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78" name="직사각형 77"/>
            <p:cNvSpPr/>
            <p:nvPr/>
          </p:nvSpPr>
          <p:spPr>
            <a:xfrm>
              <a:off x="755650" y="2811549"/>
              <a:ext cx="153732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altLang="ko-KR" sz="8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sp>
        <p:nvSpPr>
          <p:cNvPr id="79" name="타원 78"/>
          <p:cNvSpPr/>
          <p:nvPr/>
        </p:nvSpPr>
        <p:spPr>
          <a:xfrm>
            <a:off x="4831749" y="3212976"/>
            <a:ext cx="216024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직사각형 79"/>
          <p:cNvSpPr/>
          <p:nvPr/>
        </p:nvSpPr>
        <p:spPr>
          <a:xfrm>
            <a:off x="4097233" y="3717032"/>
            <a:ext cx="168507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050" spc="-1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공연에 대한 </a:t>
            </a:r>
            <a:r>
              <a:rPr lang="ko-KR" altLang="en-US" sz="1050" spc="-100" dirty="0" err="1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접근성을</a:t>
            </a:r>
            <a:r>
              <a:rPr lang="ko-KR" altLang="en-US" sz="1050" spc="-1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높여</a:t>
            </a:r>
            <a:endParaRPr lang="en-US" altLang="ko-KR" sz="1050" spc="-1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1050" spc="-1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공연 관람의 진입 장벽을 낮추고</a:t>
            </a:r>
            <a:endParaRPr lang="en-US" altLang="ko-KR" sz="1050" spc="-1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1050" spc="-1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보다 친밀한 문화의식을</a:t>
            </a:r>
            <a:endParaRPr lang="en-US" altLang="ko-KR" sz="1050" spc="-1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1050" spc="-1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고취시킴</a:t>
            </a:r>
            <a:endParaRPr lang="en-US" altLang="ko-KR" sz="1050" spc="-1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2662" y="4708877"/>
            <a:ext cx="1880340" cy="129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직사각형 82"/>
          <p:cNvSpPr/>
          <p:nvPr/>
        </p:nvSpPr>
        <p:spPr>
          <a:xfrm>
            <a:off x="6384510" y="2132856"/>
            <a:ext cx="2073189" cy="4032448"/>
          </a:xfrm>
          <a:prstGeom prst="rect">
            <a:avLst/>
          </a:prstGeom>
          <a:solidFill>
            <a:srgbClr val="423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4" name="그룹 83"/>
          <p:cNvGrpSpPr/>
          <p:nvPr/>
        </p:nvGrpSpPr>
        <p:grpSpPr>
          <a:xfrm>
            <a:off x="6652443" y="2447041"/>
            <a:ext cx="1537322" cy="442807"/>
            <a:chOff x="755650" y="2584186"/>
            <a:chExt cx="1537322" cy="442807"/>
          </a:xfrm>
        </p:grpSpPr>
        <p:sp>
          <p:nvSpPr>
            <p:cNvPr id="85" name="직사각형 84"/>
            <p:cNvSpPr/>
            <p:nvPr/>
          </p:nvSpPr>
          <p:spPr>
            <a:xfrm>
              <a:off x="806813" y="2584186"/>
              <a:ext cx="14350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600" spc="-100" dirty="0" smtClean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세대간의 매개체</a:t>
              </a:r>
              <a:endParaRPr lang="en-US" altLang="ko-KR" sz="1600" spc="-1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  <p:sp>
          <p:nvSpPr>
            <p:cNvPr id="86" name="직사각형 85"/>
            <p:cNvSpPr/>
            <p:nvPr/>
          </p:nvSpPr>
          <p:spPr>
            <a:xfrm>
              <a:off x="755650" y="2811549"/>
              <a:ext cx="1537322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US" altLang="ko-KR" sz="800" spc="-1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endParaRPr>
            </a:p>
          </p:txBody>
        </p:sp>
      </p:grpSp>
      <p:sp>
        <p:nvSpPr>
          <p:cNvPr id="87" name="타원 86"/>
          <p:cNvSpPr/>
          <p:nvPr/>
        </p:nvSpPr>
        <p:spPr>
          <a:xfrm>
            <a:off x="7313092" y="3212976"/>
            <a:ext cx="216024" cy="2160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직사각형 87"/>
          <p:cNvSpPr/>
          <p:nvPr/>
        </p:nvSpPr>
        <p:spPr>
          <a:xfrm>
            <a:off x="6633073" y="3717033"/>
            <a:ext cx="1576072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050" spc="-1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남녀노소 함께할 수 있는 공연</a:t>
            </a:r>
            <a:endParaRPr lang="en-US" altLang="ko-KR" sz="1050" spc="-1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1050" spc="-1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문화 조성으로  세대 간의</a:t>
            </a:r>
            <a:endParaRPr lang="en-US" altLang="ko-KR" sz="1050" spc="-100" dirty="0" smtClean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  <a:p>
            <a:pPr algn="ctr"/>
            <a:r>
              <a:rPr lang="ko-KR" altLang="en-US" sz="1050" spc="-1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친밀감을 형성시킴 </a:t>
            </a:r>
            <a:endParaRPr lang="ko-KR" altLang="en-US" sz="1050" spc="-1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  <p:pic>
        <p:nvPicPr>
          <p:cNvPr id="8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0934" y="4708877"/>
            <a:ext cx="1880340" cy="129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직사각형 29"/>
          <p:cNvSpPr/>
          <p:nvPr/>
        </p:nvSpPr>
        <p:spPr>
          <a:xfrm>
            <a:off x="9417496" y="6248345"/>
            <a:ext cx="3824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200" dirty="0" smtClean="0">
                <a:ln>
                  <a:solidFill>
                    <a:schemeClr val="accent1">
                      <a:alpha val="0"/>
                    </a:schemeClr>
                  </a:solidFill>
                </a:ln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3</a:t>
            </a:r>
            <a:endParaRPr lang="ko-KR" altLang="en-US" sz="1200" dirty="0">
              <a:ln>
                <a:solidFill>
                  <a:schemeClr val="accent1">
                    <a:alpha val="0"/>
                  </a:schemeClr>
                </a:solidFill>
              </a:ln>
              <a:latin typeface="나눔스퀘어 ExtraBold" panose="020B0600000101010101" pitchFamily="50" charset="-127"/>
              <a:ea typeface="나눔스퀘어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061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 rot="5400000">
            <a:off x="1524000" y="-1524000"/>
            <a:ext cx="6858000" cy="9906000"/>
          </a:xfrm>
          <a:prstGeom prst="rect">
            <a:avLst/>
          </a:prstGeom>
          <a:gradFill>
            <a:gsLst>
              <a:gs pos="53360">
                <a:srgbClr val="a2b8ae">
                  <a:alpha val="15000"/>
                </a:srgbClr>
              </a:gs>
              <a:gs pos="28800">
                <a:srgbClr val="d9c0b9">
                  <a:alpha val="38000"/>
                </a:srgbClr>
              </a:gs>
              <a:gs pos="0">
                <a:schemeClr val="accent6">
                  <a:lumMod val="20000"/>
                  <a:lumOff val="80000"/>
                  <a:alpha val="49000"/>
                </a:schemeClr>
              </a:gs>
              <a:gs pos="86000">
                <a:schemeClr val="bg1">
                  <a:alpha val="3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212664" y="6597352"/>
            <a:ext cx="9480673" cy="30539"/>
          </a:xfrm>
          <a:prstGeom prst="rect">
            <a:avLst/>
          </a:prstGeom>
          <a:solidFill>
            <a:srgbClr val="423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3792266" y="6619185"/>
            <a:ext cx="232146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ko-KR" sz="6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스퀘어 ExtraBold"/>
                <a:ea typeface="나눔스퀘어 ExtraBold"/>
              </a:rPr>
              <a:t>COPYRIGHT  2022 ALL RIGHT RESERVED BY TOPWORLD</a:t>
            </a:r>
            <a:endParaRPr lang="ko-KR" altLang="en-US" sz="6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24855" y="1124744"/>
            <a:ext cx="9480673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56456" y="44624"/>
            <a:ext cx="3240360" cy="1296144"/>
          </a:xfrm>
          <a:prstGeom prst="rect">
            <a:avLst/>
          </a:prstGeom>
          <a:solidFill>
            <a:srgbClr val="423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  <p:cxnSp>
        <p:nvCxnSpPr>
          <p:cNvPr id="12" name="직선 연결선 11"/>
          <p:cNvCxnSpPr/>
          <p:nvPr/>
        </p:nvCxnSpPr>
        <p:spPr>
          <a:xfrm>
            <a:off x="224855" y="846237"/>
            <a:ext cx="2269007" cy="0"/>
          </a:xfrm>
          <a:prstGeom prst="line">
            <a:avLst/>
          </a:prstGeom>
          <a:ln w="3175">
            <a:solidFill>
              <a:schemeClr val="bg1">
                <a:alpha val="1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/>
        </p:nvSpPr>
        <p:spPr>
          <a:xfrm>
            <a:off x="1793740" y="1763524"/>
            <a:ext cx="6318520" cy="1025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20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스퀘어 ExtraBold"/>
                <a:ea typeface="나눔스퀘어 ExtraBold"/>
              </a:rPr>
              <a:t>공연전문단체</a:t>
            </a:r>
            <a:r>
              <a:rPr lang="en-US" altLang="ko-KR" sz="20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&lt; </a:t>
            </a:r>
            <a:r>
              <a:rPr lang="ko-KR" altLang="en-US" sz="20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탑월드</a:t>
            </a:r>
            <a:r>
              <a:rPr lang="en-US" altLang="ko-KR" sz="20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&gt;</a:t>
            </a:r>
            <a:endParaRPr lang="en-US" altLang="ko-KR" sz="20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  <a:p>
            <a:pPr lvl="0" algn="ctr">
              <a:defRPr/>
            </a:pPr>
            <a:endParaRPr lang="en-US" altLang="ko-KR" sz="14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  <a:p>
            <a:pPr lvl="0" algn="ctr">
              <a:defRPr/>
            </a:pPr>
            <a:r>
              <a:rPr lang="ko-KR" altLang="en-US" sz="1400" spc="-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23c4a"/>
                </a:solidFill>
                <a:latin typeface="나눔스퀘어 ExtraBold"/>
                <a:ea typeface="나눔스퀘어 ExtraBold"/>
              </a:rPr>
              <a:t>대구광역시 서구 달서로 </a:t>
            </a:r>
            <a:r>
              <a:rPr lang="en-US" altLang="ko-KR" sz="1400" spc="-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23c4a"/>
                </a:solidFill>
                <a:latin typeface="나눔스퀘어 ExtraBold"/>
                <a:ea typeface="나눔스퀘어 ExtraBold"/>
              </a:rPr>
              <a:t>45</a:t>
            </a:r>
            <a:r>
              <a:rPr lang="ko-KR" altLang="en-US" sz="1400" spc="-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23c4a"/>
                </a:solidFill>
                <a:latin typeface="나눔스퀘어 ExtraBold"/>
                <a:ea typeface="나눔스퀘어 ExtraBold"/>
              </a:rPr>
              <a:t>길 </a:t>
            </a:r>
            <a:r>
              <a:rPr lang="en-US" altLang="ko-KR" sz="1400" spc="-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23c4a"/>
                </a:solidFill>
                <a:latin typeface="나눔스퀘어 ExtraBold"/>
                <a:ea typeface="나눔스퀘어 ExtraBold"/>
              </a:rPr>
              <a:t>11-1 (202</a:t>
            </a:r>
            <a:r>
              <a:rPr lang="ko-KR" altLang="en-US" sz="1400" spc="-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23c4a"/>
                </a:solidFill>
                <a:latin typeface="나눔스퀘어 ExtraBold"/>
                <a:ea typeface="나눔스퀘어 ExtraBold"/>
              </a:rPr>
              <a:t>호</a:t>
            </a:r>
            <a:r>
              <a:rPr lang="en-US" altLang="ko-KR" sz="1400" spc="-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423c4a"/>
                </a:solidFill>
                <a:latin typeface="나눔스퀘어 ExtraBold"/>
                <a:ea typeface="나눔스퀘어 ExtraBold"/>
              </a:rPr>
              <a:t>)</a:t>
            </a:r>
            <a:endParaRPr lang="en-US" altLang="ko-KR" sz="1400" spc="-1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rgbClr val="423c4a"/>
              </a:solidFill>
              <a:latin typeface="나눔스퀘어 ExtraBold"/>
              <a:ea typeface="나눔스퀘어 ExtraBold"/>
            </a:endParaRPr>
          </a:p>
          <a:p>
            <a:pPr lvl="0" algn="ctr">
              <a:defRPr/>
            </a:pPr>
            <a:endParaRPr lang="en-US" altLang="ko-KR" sz="14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155696" y="323364"/>
            <a:ext cx="191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75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d9c0b9"/>
                </a:solidFill>
                <a:latin typeface="나눔스퀘어 ExtraBold"/>
                <a:ea typeface="나눔스퀘어 ExtraBold"/>
              </a:rPr>
              <a:t>02.</a:t>
            </a:r>
            <a:r>
              <a:rPr lang="ko-KR" altLang="en-US" sz="175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d9c0b9"/>
                </a:solidFill>
                <a:latin typeface="나눔스퀘어 ExtraBold"/>
                <a:ea typeface="나눔스퀘어 ExtraBold"/>
              </a:rPr>
              <a:t>회사개요</a:t>
            </a:r>
            <a:endParaRPr lang="ko-KR" altLang="en-US" sz="175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rgbClr val="d9c0b9"/>
              </a:solidFill>
              <a:latin typeface="나눔스퀘어 ExtraBold"/>
              <a:ea typeface="나눔스퀘어 ExtraBold"/>
            </a:endParaRPr>
          </a:p>
        </p:txBody>
      </p:sp>
      <p:grpSp>
        <p:nvGrpSpPr>
          <p:cNvPr id="2" name="그룹 1"/>
          <p:cNvGrpSpPr/>
          <p:nvPr/>
        </p:nvGrpSpPr>
        <p:grpSpPr>
          <a:xfrm rot="0">
            <a:off x="781082" y="2990081"/>
            <a:ext cx="8343836" cy="3031207"/>
            <a:chOff x="781082" y="2486025"/>
            <a:chExt cx="8343836" cy="3031207"/>
          </a:xfrm>
        </p:grpSpPr>
        <p:sp>
          <p:nvSpPr>
            <p:cNvPr id="18" name="다이아몬드 17"/>
            <p:cNvSpPr/>
            <p:nvPr/>
          </p:nvSpPr>
          <p:spPr>
            <a:xfrm>
              <a:off x="781082" y="2486025"/>
              <a:ext cx="2448272" cy="2448272"/>
            </a:xfrm>
            <a:prstGeom prst="diamond">
              <a:avLst/>
            </a:prstGeom>
            <a:solidFill>
              <a:srgbClr val="423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sp>
          <p:nvSpPr>
            <p:cNvPr id="19" name="다이아몬드 18"/>
            <p:cNvSpPr/>
            <p:nvPr/>
          </p:nvSpPr>
          <p:spPr>
            <a:xfrm>
              <a:off x="2746270" y="3068960"/>
              <a:ext cx="2448272" cy="2448272"/>
            </a:xfrm>
            <a:prstGeom prst="diamond">
              <a:avLst/>
            </a:prstGeom>
            <a:solidFill>
              <a:srgbClr val="a2b8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sp>
          <p:nvSpPr>
            <p:cNvPr id="20" name="다이아몬드 19"/>
            <p:cNvSpPr/>
            <p:nvPr/>
          </p:nvSpPr>
          <p:spPr>
            <a:xfrm>
              <a:off x="4711458" y="2486025"/>
              <a:ext cx="2448272" cy="2448272"/>
            </a:xfrm>
            <a:prstGeom prst="diamond">
              <a:avLst/>
            </a:prstGeom>
            <a:solidFill>
              <a:srgbClr val="423c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sp>
          <p:nvSpPr>
            <p:cNvPr id="21" name="다이아몬드 20"/>
            <p:cNvSpPr/>
            <p:nvPr/>
          </p:nvSpPr>
          <p:spPr>
            <a:xfrm>
              <a:off x="6676646" y="3068960"/>
              <a:ext cx="2448272" cy="2448272"/>
            </a:xfrm>
            <a:prstGeom prst="diamond">
              <a:avLst/>
            </a:prstGeom>
            <a:solidFill>
              <a:srgbClr val="a2b8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23" name="그룹 22"/>
            <p:cNvGrpSpPr/>
            <p:nvPr/>
          </p:nvGrpSpPr>
          <p:grpSpPr>
            <a:xfrm rot="0">
              <a:off x="1236557" y="3427202"/>
              <a:ext cx="1537322" cy="570991"/>
              <a:chOff x="2648744" y="2986024"/>
              <a:chExt cx="1537322" cy="570991"/>
            </a:xfrm>
          </p:grpSpPr>
          <p:sp>
            <p:nvSpPr>
              <p:cNvPr id="24" name="직사각형 23"/>
              <p:cNvSpPr/>
              <p:nvPr/>
            </p:nvSpPr>
            <p:spPr>
              <a:xfrm>
                <a:off x="3151948" y="2986024"/>
                <a:ext cx="530916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ko-KR" altLang="en-US" sz="1600" spc="-10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스퀘어 ExtraBold"/>
                    <a:ea typeface="나눔스퀘어 ExtraBold"/>
                  </a:rPr>
                  <a:t>대표</a:t>
                </a:r>
                <a:endParaRPr lang="en-US" altLang="ko-KR" sz="1600" spc="-1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/>
                  <a:ea typeface="나눔스퀘어 ExtraBold"/>
                </a:endParaRPr>
              </a:p>
            </p:txBody>
          </p:sp>
          <p:sp>
            <p:nvSpPr>
              <p:cNvPr id="25" name="직사각형 24"/>
              <p:cNvSpPr/>
              <p:nvPr/>
            </p:nvSpPr>
            <p:spPr>
              <a:xfrm>
                <a:off x="2648744" y="3303099"/>
                <a:ext cx="1537322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ko-KR" altLang="en-US" sz="1050" spc="-10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스퀘어 ExtraBold"/>
                    <a:ea typeface="나눔스퀘어 ExtraBold"/>
                  </a:rPr>
                  <a:t>이 진 기</a:t>
                </a:r>
                <a:endParaRPr lang="en-US" altLang="ko-KR" sz="1050" spc="-1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/>
                  <a:ea typeface="나눔스퀘어 ExtraBold"/>
                </a:endParaRPr>
              </a:p>
            </p:txBody>
          </p:sp>
        </p:grpSp>
        <p:sp>
          <p:nvSpPr>
            <p:cNvPr id="51" name="타원 50"/>
            <p:cNvSpPr/>
            <p:nvPr/>
          </p:nvSpPr>
          <p:spPr>
            <a:xfrm>
              <a:off x="1897206" y="263956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sp>
          <p:nvSpPr>
            <p:cNvPr id="52" name="타원 51"/>
            <p:cNvSpPr/>
            <p:nvPr/>
          </p:nvSpPr>
          <p:spPr>
            <a:xfrm>
              <a:off x="3862394" y="3222427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sp>
          <p:nvSpPr>
            <p:cNvPr id="53" name="타원 52"/>
            <p:cNvSpPr/>
            <p:nvPr/>
          </p:nvSpPr>
          <p:spPr>
            <a:xfrm>
              <a:off x="5827582" y="263956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sp>
          <p:nvSpPr>
            <p:cNvPr id="54" name="타원 53"/>
            <p:cNvSpPr/>
            <p:nvPr/>
          </p:nvSpPr>
          <p:spPr>
            <a:xfrm>
              <a:off x="7792770" y="3211178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endParaRPr lang="ko-KR" altLang="en-US"/>
            </a:p>
          </p:txBody>
        </p:sp>
        <p:grpSp>
          <p:nvGrpSpPr>
            <p:cNvPr id="56" name="그룹 55"/>
            <p:cNvGrpSpPr/>
            <p:nvPr/>
          </p:nvGrpSpPr>
          <p:grpSpPr>
            <a:xfrm rot="0">
              <a:off x="3201745" y="4007600"/>
              <a:ext cx="1537322" cy="570991"/>
              <a:chOff x="2648744" y="2986024"/>
              <a:chExt cx="1537322" cy="570991"/>
            </a:xfrm>
          </p:grpSpPr>
          <p:sp>
            <p:nvSpPr>
              <p:cNvPr id="57" name="직사각형 56"/>
              <p:cNvSpPr/>
              <p:nvPr/>
            </p:nvSpPr>
            <p:spPr>
              <a:xfrm>
                <a:off x="2892261" y="2986024"/>
                <a:ext cx="105028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ko-KR" altLang="en-US" sz="1600" spc="-10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스퀘어 ExtraBold"/>
                    <a:ea typeface="나눔스퀘어 ExtraBold"/>
                  </a:rPr>
                  <a:t>개업연월일</a:t>
                </a:r>
                <a:endParaRPr lang="en-US" altLang="ko-KR" sz="1600" spc="-1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/>
                  <a:ea typeface="나눔스퀘어 ExtraBold"/>
                </a:endParaRPr>
              </a:p>
            </p:txBody>
          </p:sp>
          <p:sp>
            <p:nvSpPr>
              <p:cNvPr id="58" name="직사각형 57"/>
              <p:cNvSpPr/>
              <p:nvPr/>
            </p:nvSpPr>
            <p:spPr>
              <a:xfrm>
                <a:off x="2648744" y="3303099"/>
                <a:ext cx="1537322" cy="253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en-US" altLang="ko-KR" sz="1050" spc="-10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스퀘어 ExtraBold"/>
                    <a:ea typeface="나눔스퀘어 ExtraBold"/>
                  </a:rPr>
                  <a:t>2020</a:t>
                </a:r>
                <a:r>
                  <a:rPr lang="ko-KR" altLang="en-US" sz="1050" spc="-10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스퀘어 ExtraBold"/>
                    <a:ea typeface="나눔스퀘어 ExtraBold"/>
                  </a:rPr>
                  <a:t>년 </a:t>
                </a:r>
                <a:r>
                  <a:rPr lang="en-US" altLang="ko-KR" sz="1050" spc="-10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스퀘어 ExtraBold"/>
                    <a:ea typeface="나눔스퀘어 ExtraBold"/>
                  </a:rPr>
                  <a:t>11</a:t>
                </a:r>
                <a:r>
                  <a:rPr lang="ko-KR" altLang="en-US" sz="1050" spc="-10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스퀘어 ExtraBold"/>
                    <a:ea typeface="나눔스퀘어 ExtraBold"/>
                  </a:rPr>
                  <a:t>월 </a:t>
                </a:r>
                <a:r>
                  <a:rPr lang="en-US" altLang="ko-KR" sz="1050" spc="-10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스퀘어 ExtraBold"/>
                    <a:ea typeface="나눔스퀘어 ExtraBold"/>
                  </a:rPr>
                  <a:t>02</a:t>
                </a:r>
                <a:r>
                  <a:rPr lang="ko-KR" altLang="en-US" sz="1050" spc="-10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스퀘어 ExtraBold"/>
                    <a:ea typeface="나눔스퀘어 ExtraBold"/>
                  </a:rPr>
                  <a:t>일</a:t>
                </a:r>
                <a:endParaRPr lang="en-US" altLang="ko-KR" sz="1050" spc="-1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/>
                  <a:ea typeface="나눔스퀘어 ExtraBold"/>
                </a:endParaRPr>
              </a:p>
            </p:txBody>
          </p:sp>
        </p:grpSp>
        <p:grpSp>
          <p:nvGrpSpPr>
            <p:cNvPr id="59" name="그룹 58"/>
            <p:cNvGrpSpPr/>
            <p:nvPr/>
          </p:nvGrpSpPr>
          <p:grpSpPr>
            <a:xfrm rot="0">
              <a:off x="5166933" y="3347165"/>
              <a:ext cx="1537322" cy="732573"/>
              <a:chOff x="2648744" y="2986024"/>
              <a:chExt cx="1537322" cy="732573"/>
            </a:xfrm>
          </p:grpSpPr>
          <p:sp>
            <p:nvSpPr>
              <p:cNvPr id="60" name="직사각형 59"/>
              <p:cNvSpPr/>
              <p:nvPr/>
            </p:nvSpPr>
            <p:spPr>
              <a:xfrm>
                <a:off x="2935544" y="2986024"/>
                <a:ext cx="963725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ko-KR" altLang="en-US" sz="1600" spc="-10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스퀘어 ExtraBold"/>
                    <a:ea typeface="나눔스퀘어 ExtraBold"/>
                  </a:rPr>
                  <a:t>업태</a:t>
                </a:r>
                <a:r>
                  <a:rPr lang="en-US" altLang="ko-KR" sz="1600" spc="-10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스퀘어 ExtraBold"/>
                    <a:ea typeface="나눔스퀘어 ExtraBold"/>
                  </a:rPr>
                  <a:t>/</a:t>
                </a:r>
                <a:r>
                  <a:rPr lang="ko-KR" altLang="en-US" sz="1600" spc="-10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스퀘어 ExtraBold"/>
                    <a:ea typeface="나눔스퀘어 ExtraBold"/>
                  </a:rPr>
                  <a:t>종목</a:t>
                </a:r>
                <a:endParaRPr lang="en-US" altLang="ko-KR" sz="1600" spc="-1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/>
                  <a:ea typeface="나눔스퀘어 ExtraBold"/>
                </a:endParaRPr>
              </a:p>
            </p:txBody>
          </p:sp>
          <p:sp>
            <p:nvSpPr>
              <p:cNvPr id="61" name="직사각형 60"/>
              <p:cNvSpPr/>
              <p:nvPr/>
            </p:nvSpPr>
            <p:spPr>
              <a:xfrm>
                <a:off x="2648744" y="3303099"/>
                <a:ext cx="1537322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ko-KR" altLang="en-US" sz="1050" spc="-10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스퀘어 ExtraBold"/>
                    <a:ea typeface="나눔스퀘어 ExtraBold"/>
                  </a:rPr>
                  <a:t>예술</a:t>
                </a:r>
                <a:r>
                  <a:rPr lang="en-US" altLang="ko-KR" sz="1050" spc="-10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스퀘어 ExtraBold"/>
                    <a:ea typeface="나눔스퀘어 ExtraBold"/>
                  </a:rPr>
                  <a:t>, </a:t>
                </a:r>
                <a:r>
                  <a:rPr lang="ko-KR" altLang="en-US" sz="1050" spc="-10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스퀘어 ExtraBold"/>
                    <a:ea typeface="나눔스퀘어 ExtraBold"/>
                  </a:rPr>
                  <a:t>스포츠</a:t>
                </a:r>
                <a:endParaRPr lang="ko-KR" altLang="en-US" sz="1050" spc="-1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/>
                  <a:ea typeface="나눔스퀘어 ExtraBold"/>
                </a:endParaRPr>
              </a:p>
              <a:p>
                <a:pPr lvl="0" algn="ctr">
                  <a:defRPr/>
                </a:pPr>
                <a:r>
                  <a:rPr lang="ko-KR" altLang="en-US" sz="1050" spc="-10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스퀘어 ExtraBold"/>
                    <a:ea typeface="나눔스퀘어 ExtraBold"/>
                  </a:rPr>
                  <a:t>여가관련 서비스업</a:t>
                </a:r>
                <a:endParaRPr lang="en-US" altLang="ko-KR" sz="1050" spc="-1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/>
                  <a:ea typeface="나눔스퀘어 ExtraBold"/>
                </a:endParaRPr>
              </a:p>
            </p:txBody>
          </p:sp>
        </p:grpSp>
        <p:grpSp>
          <p:nvGrpSpPr>
            <p:cNvPr id="62" name="그룹 61"/>
            <p:cNvGrpSpPr/>
            <p:nvPr/>
          </p:nvGrpSpPr>
          <p:grpSpPr>
            <a:xfrm rot="0">
              <a:off x="7132121" y="4006949"/>
              <a:ext cx="1537322" cy="732573"/>
              <a:chOff x="2648744" y="2986024"/>
              <a:chExt cx="1537322" cy="732573"/>
            </a:xfrm>
          </p:grpSpPr>
          <p:sp>
            <p:nvSpPr>
              <p:cNvPr id="63" name="직사각형 62"/>
              <p:cNvSpPr/>
              <p:nvPr/>
            </p:nvSpPr>
            <p:spPr>
              <a:xfrm>
                <a:off x="2805701" y="2986024"/>
                <a:ext cx="122341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defRPr/>
                </a:pPr>
                <a:r>
                  <a:rPr lang="ko-KR" altLang="en-US" sz="1600" spc="-10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스퀘어 ExtraBold"/>
                    <a:ea typeface="나눔스퀘어 ExtraBold"/>
                  </a:rPr>
                  <a:t>주요사업영역</a:t>
                </a:r>
                <a:endParaRPr lang="en-US" altLang="ko-KR" sz="1600" spc="-1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/>
                  <a:ea typeface="나눔스퀘어 ExtraBold"/>
                </a:endParaRPr>
              </a:p>
            </p:txBody>
          </p:sp>
          <p:sp>
            <p:nvSpPr>
              <p:cNvPr id="64" name="직사각형 63"/>
              <p:cNvSpPr/>
              <p:nvPr/>
            </p:nvSpPr>
            <p:spPr>
              <a:xfrm>
                <a:off x="2648744" y="3303099"/>
                <a:ext cx="1537322" cy="4154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lang="ko-KR" altLang="en-US" sz="1050" spc="-10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스퀘어 ExtraBold"/>
                    <a:ea typeface="나눔스퀘어 ExtraBold"/>
                  </a:rPr>
                  <a:t>공연기획 및 진행</a:t>
                </a:r>
                <a:endParaRPr lang="ko-KR" altLang="en-US" sz="1050" spc="-1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/>
                  <a:ea typeface="나눔스퀘어 ExtraBold"/>
                </a:endParaRPr>
              </a:p>
              <a:p>
                <a:pPr lvl="0" algn="ctr">
                  <a:defRPr/>
                </a:pPr>
                <a:r>
                  <a:rPr lang="ko-KR" altLang="en-US" sz="1050" spc="-100">
                    <a:ln w="9525"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나눔스퀘어 ExtraBold"/>
                    <a:ea typeface="나눔스퀘어 ExtraBold"/>
                  </a:rPr>
                  <a:t>문화컨텐츠 개발</a:t>
                </a:r>
                <a:endParaRPr lang="en-US" altLang="ko-KR" sz="1050" spc="-100">
                  <a:ln w="9525"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나눔스퀘어 ExtraBold"/>
                  <a:ea typeface="나눔스퀘어 ExtraBold"/>
                </a:endParaRPr>
              </a:p>
            </p:txBody>
          </p:sp>
        </p:grpSp>
      </p:grpSp>
      <p:sp>
        <p:nvSpPr>
          <p:cNvPr id="31" name="직사각형 30"/>
          <p:cNvSpPr/>
          <p:nvPr/>
        </p:nvSpPr>
        <p:spPr>
          <a:xfrm>
            <a:off x="9417496" y="6248345"/>
            <a:ext cx="3824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20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나눔스퀘어 ExtraBold"/>
                <a:ea typeface="나눔스퀘어 ExtraBold"/>
              </a:rPr>
              <a:t>4</a:t>
            </a:r>
            <a:endParaRPr lang="ko-KR" altLang="en-US" sz="1200">
              <a:ln w="9525">
                <a:solidFill>
                  <a:schemeClr val="accent1">
                    <a:alpha val="0"/>
                  </a:schemeClr>
                </a:solidFill>
              </a:ln>
              <a:latin typeface="나눔스퀘어 ExtraBold"/>
              <a:ea typeface="나눔스퀘어 Extra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 rot="5400000">
            <a:off x="1524000" y="-1524000"/>
            <a:ext cx="6858000" cy="9906000"/>
          </a:xfrm>
          <a:prstGeom prst="rect">
            <a:avLst/>
          </a:prstGeom>
          <a:gradFill>
            <a:gsLst>
              <a:gs pos="53360">
                <a:srgbClr val="a2b8ae">
                  <a:alpha val="15000"/>
                </a:srgbClr>
              </a:gs>
              <a:gs pos="28800">
                <a:srgbClr val="d9c0b9">
                  <a:alpha val="38000"/>
                </a:srgbClr>
              </a:gs>
              <a:gs pos="0">
                <a:schemeClr val="accent6">
                  <a:lumMod val="20000"/>
                  <a:lumOff val="80000"/>
                  <a:alpha val="49000"/>
                </a:schemeClr>
              </a:gs>
              <a:gs pos="86000">
                <a:schemeClr val="bg1">
                  <a:alpha val="3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212664" y="6597352"/>
            <a:ext cx="9480673" cy="30539"/>
          </a:xfrm>
          <a:prstGeom prst="rect">
            <a:avLst/>
          </a:prstGeom>
          <a:solidFill>
            <a:srgbClr val="423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3792266" y="6619185"/>
            <a:ext cx="232146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ko-KR" sz="6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스퀘어 ExtraBold"/>
                <a:ea typeface="나눔스퀘어 ExtraBold"/>
              </a:rPr>
              <a:t>COPYRIGHT  2022 ALL RIGHT RESERVED BY TOPWORLD</a:t>
            </a:r>
            <a:endParaRPr lang="ko-KR" altLang="en-US" sz="6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24855" y="1124744"/>
            <a:ext cx="9480673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56456" y="44624"/>
            <a:ext cx="3240360" cy="1296144"/>
          </a:xfrm>
          <a:prstGeom prst="rect">
            <a:avLst/>
          </a:prstGeom>
          <a:solidFill>
            <a:srgbClr val="423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  <p:cxnSp>
        <p:nvCxnSpPr>
          <p:cNvPr id="12" name="직선 연결선 11"/>
          <p:cNvCxnSpPr/>
          <p:nvPr/>
        </p:nvCxnSpPr>
        <p:spPr>
          <a:xfrm>
            <a:off x="224855" y="846237"/>
            <a:ext cx="2269007" cy="0"/>
          </a:xfrm>
          <a:prstGeom prst="line">
            <a:avLst/>
          </a:prstGeom>
          <a:ln w="3175">
            <a:solidFill>
              <a:schemeClr val="bg1">
                <a:alpha val="1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/>
        </p:nvSpPr>
        <p:spPr>
          <a:xfrm>
            <a:off x="-159568" y="1763524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2021</a:t>
            </a:r>
            <a:r>
              <a:rPr lang="ko-KR" altLang="en-US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년</a:t>
            </a:r>
            <a:endParaRPr lang="en-US" altLang="ko-KR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155696" y="323364"/>
            <a:ext cx="191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75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d9c0b9"/>
                </a:solidFill>
                <a:latin typeface="나눔스퀘어 ExtraBold"/>
                <a:ea typeface="나눔스퀘어 ExtraBold"/>
              </a:rPr>
              <a:t>03.</a:t>
            </a:r>
            <a:r>
              <a:rPr lang="ko-KR" altLang="en-US" sz="175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d9c0b9"/>
                </a:solidFill>
                <a:latin typeface="나눔스퀘어 ExtraBold"/>
                <a:ea typeface="나눔스퀘어 ExtraBold"/>
              </a:rPr>
              <a:t>회사연혁</a:t>
            </a:r>
            <a:endParaRPr lang="ko-KR" altLang="en-US" sz="175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rgbClr val="d9c0b9"/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488504" y="2204864"/>
            <a:ext cx="9705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12.11~12.12 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엑스코 오디토리움ㅣ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NEW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신비아파트 뮤지컬 시즌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4 :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 비명동산의 초대장</a:t>
            </a:r>
            <a:endParaRPr lang="ko-KR" altLang="en-US" sz="14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06.19~06.20 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부산시민회관 대극장ㅣ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NEW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신비아파트 뮤지컬 시즌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4 :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 비명동산의 초대장</a:t>
            </a:r>
            <a:endParaRPr lang="ko-KR" altLang="en-US" sz="14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07.30 ~08.01 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대구 대백프라자ㅣ딩동댕 동화나라 콘서트</a:t>
            </a:r>
            <a:endParaRPr lang="ko-KR" altLang="en-US" sz="14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07.23~07.25 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대구 대백프라자ㅣ싱어롱 콘서트 뮤지컬 ‘ 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Live Show ’ 〈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무지개 물고기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〉</a:t>
            </a:r>
            <a:endParaRPr lang="en-US" altLang="ko-KR" sz="14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-159568" y="4756502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활동내역</a:t>
            </a:r>
            <a:endParaRPr lang="en-US" altLang="ko-KR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488504" y="5229200"/>
            <a:ext cx="970552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ko-KR" altLang="en-US" sz="14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공연 및 진행</a:t>
            </a:r>
            <a:r>
              <a:rPr lang="en-US" altLang="ko-KR" sz="14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,</a:t>
            </a:r>
            <a:r>
              <a:rPr lang="ko-KR" altLang="en-US" sz="14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 가로등배너홍보</a:t>
            </a:r>
            <a:r>
              <a:rPr lang="en-US" altLang="ko-KR" sz="14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,</a:t>
            </a:r>
            <a:r>
              <a:rPr lang="ko-KR" altLang="en-US" sz="14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 마케팅</a:t>
            </a:r>
            <a:r>
              <a:rPr lang="en-US" altLang="ko-KR" sz="14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,</a:t>
            </a:r>
            <a:r>
              <a:rPr lang="ko-KR" altLang="en-US" sz="14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 온라인</a:t>
            </a:r>
            <a:r>
              <a:rPr lang="en-US" altLang="ko-KR" sz="14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·</a:t>
            </a:r>
            <a:r>
              <a:rPr lang="ko-KR" altLang="en-US" sz="14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소셜미디어 홍보 </a:t>
            </a:r>
            <a:endParaRPr lang="en-US" altLang="ko-KR" sz="14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9417496" y="6248345"/>
            <a:ext cx="3824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20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나눔스퀘어 ExtraBold"/>
                <a:ea typeface="나눔스퀘어 ExtraBold"/>
              </a:rPr>
              <a:t>6</a:t>
            </a:r>
            <a:endParaRPr lang="ko-KR" altLang="en-US" sz="1200">
              <a:ln w="9525">
                <a:solidFill>
                  <a:schemeClr val="accent1">
                    <a:alpha val="0"/>
                  </a:schemeClr>
                </a:solidFill>
              </a:ln>
              <a:latin typeface="나눔스퀘어 ExtraBold"/>
              <a:ea typeface="나눔스퀘어 Extra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/>
          <p:cNvSpPr/>
          <p:nvPr/>
        </p:nvSpPr>
        <p:spPr>
          <a:xfrm rot="5400000">
            <a:off x="1524000" y="-1524000"/>
            <a:ext cx="6858000" cy="9906000"/>
          </a:xfrm>
          <a:prstGeom prst="rect">
            <a:avLst/>
          </a:prstGeom>
          <a:gradFill>
            <a:gsLst>
              <a:gs pos="53360">
                <a:srgbClr val="a2b8ae">
                  <a:alpha val="15000"/>
                </a:srgbClr>
              </a:gs>
              <a:gs pos="28800">
                <a:srgbClr val="d9c0b9">
                  <a:alpha val="38000"/>
                </a:srgbClr>
              </a:gs>
              <a:gs pos="0">
                <a:schemeClr val="accent6">
                  <a:lumMod val="20000"/>
                  <a:lumOff val="80000"/>
                  <a:alpha val="49000"/>
                </a:schemeClr>
              </a:gs>
              <a:gs pos="86000">
                <a:schemeClr val="bg1">
                  <a:alpha val="3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212664" y="6597352"/>
            <a:ext cx="9480673" cy="30539"/>
          </a:xfrm>
          <a:prstGeom prst="rect">
            <a:avLst/>
          </a:prstGeom>
          <a:solidFill>
            <a:srgbClr val="423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3792266" y="6619185"/>
            <a:ext cx="232146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ko-KR" sz="6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나눔스퀘어 ExtraBold"/>
                <a:ea typeface="나눔스퀘어 ExtraBold"/>
              </a:rPr>
              <a:t>COPYRIGHT  2022 ALL RIGHT RESERVED BY TOPWORLD</a:t>
            </a:r>
            <a:endParaRPr lang="ko-KR" altLang="en-US" sz="6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224855" y="1124744"/>
            <a:ext cx="9480673" cy="360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56456" y="44624"/>
            <a:ext cx="3240360" cy="1296144"/>
          </a:xfrm>
          <a:prstGeom prst="rect">
            <a:avLst/>
          </a:prstGeom>
          <a:solidFill>
            <a:srgbClr val="423c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endParaRPr lang="ko-KR" altLang="en-US"/>
          </a:p>
        </p:txBody>
      </p:sp>
      <p:cxnSp>
        <p:nvCxnSpPr>
          <p:cNvPr id="12" name="직선 연결선 11"/>
          <p:cNvCxnSpPr/>
          <p:nvPr/>
        </p:nvCxnSpPr>
        <p:spPr>
          <a:xfrm>
            <a:off x="224855" y="846237"/>
            <a:ext cx="2269007" cy="0"/>
          </a:xfrm>
          <a:prstGeom prst="line">
            <a:avLst/>
          </a:prstGeom>
          <a:ln w="3175">
            <a:solidFill>
              <a:schemeClr val="bg1">
                <a:alpha val="1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직사각형 13"/>
          <p:cNvSpPr/>
          <p:nvPr/>
        </p:nvSpPr>
        <p:spPr>
          <a:xfrm>
            <a:off x="-159568" y="1763524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ko-KR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2022</a:t>
            </a:r>
            <a:r>
              <a:rPr lang="ko-KR" altLang="en-US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년</a:t>
            </a:r>
            <a:endParaRPr lang="en-US" altLang="ko-KR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55" name="직사각형 54"/>
          <p:cNvSpPr/>
          <p:nvPr/>
        </p:nvSpPr>
        <p:spPr>
          <a:xfrm>
            <a:off x="155696" y="323364"/>
            <a:ext cx="191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75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d9c0b9"/>
                </a:solidFill>
                <a:latin typeface="나눔스퀘어 ExtraBold"/>
                <a:ea typeface="나눔스퀘어 ExtraBold"/>
              </a:rPr>
              <a:t>03.</a:t>
            </a:r>
            <a:r>
              <a:rPr lang="ko-KR" altLang="en-US" sz="175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rgbClr val="d9c0b9"/>
                </a:solidFill>
                <a:latin typeface="나눔스퀘어 ExtraBold"/>
                <a:ea typeface="나눔스퀘어 ExtraBold"/>
              </a:rPr>
              <a:t>회사연혁</a:t>
            </a:r>
            <a:endParaRPr lang="ko-KR" altLang="en-US" sz="175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rgbClr val="d9c0b9"/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432048" y="2612127"/>
            <a:ext cx="9705528" cy="2329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09.03~09.04 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전북대학교 삼성문화회관</a:t>
            </a:r>
            <a:r>
              <a:rPr lang="ko-KR" altLang="en-US" sz="14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ㅣ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시크릿쥬쥬 별의여신 뮤지컬 시즌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3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 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: 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마지막콘서트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 – 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전주</a:t>
            </a:r>
            <a:endParaRPr lang="ko-KR" altLang="en-US" sz="14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08.20~08.21 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순천문화예술회관 대극장ㅣ콩순이 뮤지컬 시즌 우리들 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2 - 〈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우리들 음악회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 〉 -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 순천</a:t>
            </a:r>
            <a:endParaRPr lang="ko-KR" altLang="en-US" sz="14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08.12~08.15 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롯데백화점 대구점 문화홀ㅣ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2022 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여름방학 특집 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“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신데렐라”</a:t>
            </a:r>
            <a:endParaRPr lang="ko-KR" altLang="en-US" sz="14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07.30~08.07 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대구 대백프라자ㅣ싱어롱 콘서트 뮤지컬 ‘ 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Live Show ’ 〈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무지개 물고기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〉</a:t>
            </a:r>
            <a:endParaRPr lang="en-US" altLang="ko-KR" sz="14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07.29~08.07 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롯데백화점 대구점 문화홀ㅣ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2022 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여름방학특집 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“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고고다이노”</a:t>
            </a:r>
            <a:endParaRPr lang="ko-KR" altLang="en-US" sz="14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05.05~05.08 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대구 엑스코 오디토리움ㅣ뮤지컬 캐치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!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 티니핑 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〈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프린세스 다이어리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&gt; -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 대구앵콜</a:t>
            </a:r>
            <a:endParaRPr lang="ko-KR" altLang="en-US" sz="14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  <a:p>
            <a:pPr lvl="0">
              <a:lnSpc>
                <a:spcPct val="150000"/>
              </a:lnSpc>
              <a:defRPr/>
            </a:pPr>
            <a:endParaRPr lang="ko-KR" altLang="en-US" sz="14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-159568" y="4756502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활동내역</a:t>
            </a:r>
            <a:endParaRPr lang="en-US" altLang="ko-KR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488504" y="5229200"/>
            <a:ext cx="9705528" cy="384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ko-KR" altLang="en-US" sz="14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공연 및 진행</a:t>
            </a:r>
            <a:r>
              <a:rPr lang="en-US" altLang="ko-KR" sz="14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,</a:t>
            </a:r>
            <a:r>
              <a:rPr lang="ko-KR" altLang="en-US" sz="14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 가로등배너홍보</a:t>
            </a:r>
            <a:r>
              <a:rPr lang="en-US" altLang="ko-KR" sz="14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,</a:t>
            </a:r>
            <a:r>
              <a:rPr lang="ko-KR" altLang="en-US" sz="14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 마케팅</a:t>
            </a:r>
            <a:r>
              <a:rPr lang="en-US" altLang="ko-KR" sz="14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,</a:t>
            </a:r>
            <a:r>
              <a:rPr lang="ko-KR" altLang="en-US" sz="14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 온라인</a:t>
            </a:r>
            <a:r>
              <a:rPr lang="en-US" altLang="ko-KR" sz="14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·</a:t>
            </a:r>
            <a:r>
              <a:rPr lang="ko-KR" altLang="en-US" sz="14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소셜미디어 홍보 </a:t>
            </a:r>
            <a:endParaRPr lang="en-US" altLang="ko-KR" sz="14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9417496" y="6248345"/>
            <a:ext cx="3824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1200">
                <a:ln w="9525">
                  <a:solidFill>
                    <a:schemeClr val="accent1">
                      <a:alpha val="0"/>
                    </a:schemeClr>
                  </a:solidFill>
                </a:ln>
                <a:latin typeface="나눔스퀘어 ExtraBold"/>
                <a:ea typeface="나눔스퀘어 ExtraBold"/>
              </a:rPr>
              <a:t>5</a:t>
            </a:r>
            <a:endParaRPr lang="ko-KR" altLang="en-US" sz="1200">
              <a:ln w="9525">
                <a:solidFill>
                  <a:schemeClr val="accent1">
                    <a:alpha val="0"/>
                  </a:schemeClr>
                </a:solidFill>
              </a:ln>
              <a:latin typeface="나눔스퀘어 ExtraBold"/>
              <a:ea typeface="나눔스퀘어 ExtraBold"/>
            </a:endParaRPr>
          </a:p>
        </p:txBody>
      </p:sp>
      <p:sp>
        <p:nvSpPr>
          <p:cNvPr id="56" name="가로 글상자 55"/>
          <p:cNvSpPr txBox="1"/>
          <p:nvPr/>
        </p:nvSpPr>
        <p:spPr>
          <a:xfrm>
            <a:off x="0" y="2276872"/>
            <a:ext cx="9489504" cy="680809"/>
          </a:xfrm>
          <a:prstGeom prst="rect">
            <a:avLst/>
          </a:prstGeom>
        </p:spPr>
        <p:txBody>
          <a:bodyPr wrap="square">
            <a:spAutoFit/>
          </a:bodyPr>
          <a:p>
            <a:pPr lvl="0">
              <a:lnSpc>
                <a:spcPct val="150000"/>
              </a:lnSpc>
              <a:defRPr/>
            </a:pPr>
            <a:r>
              <a:rPr lang="ko-KR" altLang="en-US" sz="1200" b="1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          </a:t>
            </a:r>
            <a:r>
              <a:rPr lang="en-US" altLang="ko-KR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11.05~11.06 </a:t>
            </a:r>
            <a:r>
              <a:rPr lang="ko-KR" altLang="en-US" sz="14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목포시민문화체육센터  ㅣ가족뮤지컬［바다탐험대 옥토넛 시즌2］- 목포</a:t>
            </a:r>
            <a:endParaRPr lang="ko-KR" altLang="en-US" sz="14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  <a:defRPr/>
            </a:pPr>
            <a:endParaRPr lang="ko-KR" altLang="en-US" sz="1200">
              <a:latin typeface="맑은 고딕"/>
              <a:ea typeface="맑은 고딕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 rot="5400000">
            <a:off x="1524000" y="-1523999"/>
            <a:ext cx="6858000" cy="9906000"/>
          </a:xfrm>
          <a:prstGeom prst="rect">
            <a:avLst/>
          </a:prstGeom>
          <a:gradFill>
            <a:gsLst>
              <a:gs pos="53360">
                <a:srgbClr val="a2b8ae">
                  <a:alpha val="14900"/>
                </a:srgbClr>
              </a:gs>
              <a:gs pos="28800">
                <a:srgbClr val="d9c0b9">
                  <a:alpha val="37650"/>
                </a:srgbClr>
              </a:gs>
              <a:gs pos="0">
                <a:srgbClr val="fdeadb">
                  <a:alpha val="48630"/>
                </a:srgbClr>
              </a:gs>
              <a:gs pos="86000">
                <a:srgbClr val="ffffff">
                  <a:alpha val="34900"/>
                </a:srgbClr>
              </a:gs>
            </a:gsLst>
            <a:lin ang="5400000" scaled="0"/>
          </a:gradFill>
          <a:ln w="25400" cap="flat" cmpd="sng" algn="ctr">
            <a:noFill/>
            <a:prstDash val="solid"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12664" y="6597352"/>
            <a:ext cx="9480673" cy="30539"/>
          </a:xfrm>
          <a:prstGeom prst="rect">
            <a:avLst/>
          </a:prstGeom>
          <a:solidFill>
            <a:srgbClr val="423c4a">
              <a:alpha val="100000"/>
            </a:srgbClr>
          </a:solidFill>
          <a:ln w="25400" cap="flat" cmpd="sng" algn="ctr">
            <a:noFill/>
            <a:prstDash val="solid"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792266" y="6619185"/>
            <a:ext cx="2321469" cy="184666"/>
          </a:xfrm>
          <a:prstGeom prst="rect">
            <a:avLst/>
          </a:prstGeom>
        </p:spPr>
        <p:txBody>
          <a:bodyPr wrap="none">
            <a:sp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600" b="0" i="0" u="none" strike="noStrike" kern="1200" cap="none" spc="0" normalizeH="0" baseline="0" mc:Ignorable="hp" hp:hslEmbossed="0">
                <a:ln w="9525">
                  <a:solidFill>
                    <a:srgbClr val="4f81bd"/>
                  </a:solidFill>
                </a:ln>
                <a:solidFill>
                  <a:srgbClr val="a6a6a6"/>
                </a:solidFill>
                <a:latin typeface="나눔스퀘어 ExtraBold"/>
                <a:ea typeface="나눔스퀘어 ExtraBold"/>
              </a:rPr>
              <a:t>COPYRIGHT  2022 ALL RIGHT RESERVED BY TOPWORLD</a:t>
            </a:r>
            <a:endParaRPr xmlns:mc="http://schemas.openxmlformats.org/markup-compatibility/2006" xmlns:hp="http://schemas.haansoft.com/office/presentation/8.0" kumimoji="0" lang="ko-KR" altLang="en-US" sz="600" b="0" i="0" u="none" strike="noStrike" kern="1200" cap="none" spc="0" normalizeH="0" baseline="0" mc:Ignorable="hp" hp:hslEmbossed="0">
              <a:ln w="9525">
                <a:solidFill>
                  <a:srgbClr val="4f81bd"/>
                </a:solidFill>
              </a:ln>
              <a:solidFill>
                <a:srgbClr val="a6a6a6"/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212664" y="836712"/>
            <a:ext cx="9480673" cy="360040"/>
          </a:xfrm>
          <a:prstGeom prst="rect">
            <a:avLst/>
          </a:prstGeom>
          <a:solidFill>
            <a:srgbClr val="c6daf1">
              <a:alpha val="100000"/>
            </a:srgbClr>
          </a:solidFill>
          <a:ln w="25400" cap="flat" cmpd="sng" algn="ctr">
            <a:noFill/>
            <a:prstDash val="solid"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56456" y="44624"/>
            <a:ext cx="3240360" cy="1008112"/>
          </a:xfrm>
          <a:prstGeom prst="rect">
            <a:avLst/>
          </a:prstGeom>
          <a:solidFill>
            <a:srgbClr val="423c4a">
              <a:alpha val="100000"/>
            </a:srgbClr>
          </a:solidFill>
          <a:ln w="25400" cap="flat" cmpd="sng" algn="ctr">
            <a:noFill/>
            <a:prstDash val="solid"/>
          </a:ln>
        </p:spPr>
        <p:txBody>
          <a:bodyPr anchor="ctr"/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맑은 고딕"/>
              <a:ea typeface="맑은 고딕"/>
              <a:cs typeface="맑은 고딕"/>
            </a:endParaRPr>
          </a:p>
        </p:txBody>
      </p:sp>
      <p:cxnSp>
        <p:nvCxnSpPr>
          <p:cNvPr id="10" name="직선 연결선 11"/>
          <p:cNvCxnSpPr/>
          <p:nvPr/>
        </p:nvCxnSpPr>
        <p:spPr>
          <a:xfrm>
            <a:off x="224855" y="846237"/>
            <a:ext cx="2269007" cy="0"/>
          </a:xfrm>
          <a:prstGeom prst="line">
            <a:avLst/>
          </a:prstGeom>
          <a:noFill/>
          <a:ln w="3175" cap="flat" cmpd="sng" algn="ctr">
            <a:solidFill>
              <a:srgbClr val="ffffff">
                <a:alpha val="16860"/>
              </a:srgbClr>
            </a:solidFill>
            <a:prstDash val="solid"/>
          </a:ln>
        </p:spPr>
      </p:cxnSp>
      <p:sp>
        <p:nvSpPr>
          <p:cNvPr id="11" name="직사각형 10"/>
          <p:cNvSpPr/>
          <p:nvPr/>
        </p:nvSpPr>
        <p:spPr>
          <a:xfrm>
            <a:off x="200472" y="1341041"/>
            <a:ext cx="1224136" cy="359767"/>
          </a:xfrm>
          <a:prstGeom prst="rect">
            <a:avLst/>
          </a:prstGeom>
        </p:spPr>
        <p:txBody>
          <a:bodyPr wrap="square">
            <a:sp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1800" b="0" i="0" u="none" strike="noStrike" kern="1200" cap="none" spc="0" normalizeH="0" baseline="0" mc:Ignorable="hp" hp:hslEmbossed="0">
                <a:ln w="9525">
                  <a:solidFill>
                    <a:srgbClr val="4f81bd"/>
                  </a:solidFill>
                </a:ln>
                <a:solidFill>
                  <a:srgbClr val="595959"/>
                </a:solidFill>
                <a:latin typeface="나눔스퀘어 ExtraBold"/>
                <a:ea typeface="나눔스퀘어 ExtraBold"/>
              </a:rPr>
              <a:t>2023</a:t>
            </a: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ln w="9525">
                  <a:solidFill>
                    <a:srgbClr val="4f81bd"/>
                  </a:solidFill>
                </a:ln>
                <a:solidFill>
                  <a:srgbClr val="595959"/>
                </a:solidFill>
                <a:latin typeface="나눔스퀘어 ExtraBold"/>
                <a:ea typeface="나눔스퀘어 ExtraBold"/>
              </a:rPr>
              <a:t>년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ln w="9525">
                <a:solidFill>
                  <a:srgbClr val="4f81bd"/>
                </a:solidFill>
              </a:ln>
              <a:solidFill>
                <a:srgbClr val="595959"/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155696" y="323364"/>
            <a:ext cx="1916984" cy="369332"/>
          </a:xfrm>
          <a:prstGeom prst="rect">
            <a:avLst/>
          </a:prstGeom>
        </p:spPr>
        <p:txBody>
          <a:bodyPr wrap="square">
            <a:spAutoFit/>
          </a:bodyPr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1750" b="0" i="0" u="none" strike="noStrike" kern="1200" cap="none" spc="0" normalizeH="0" baseline="0" mc:Ignorable="hp" hp:hslEmbossed="0">
                <a:ln w="9525">
                  <a:solidFill>
                    <a:srgbClr val="4f81bd"/>
                  </a:solidFill>
                </a:ln>
                <a:solidFill>
                  <a:srgbClr val="d9c0b9"/>
                </a:solidFill>
                <a:latin typeface="나눔스퀘어 ExtraBold"/>
                <a:ea typeface="나눔스퀘어 ExtraBold"/>
              </a:rPr>
              <a:t>03.</a:t>
            </a:r>
            <a:r>
              <a:rPr xmlns:mc="http://schemas.openxmlformats.org/markup-compatibility/2006" xmlns:hp="http://schemas.haansoft.com/office/presentation/8.0" kumimoji="0" lang="ko-KR" altLang="en-US" sz="1750" b="0" i="0" u="none" strike="noStrike" kern="1200" cap="none" spc="0" normalizeH="0" baseline="0" mc:Ignorable="hp" hp:hslEmbossed="0">
                <a:ln w="9525">
                  <a:solidFill>
                    <a:srgbClr val="4f81bd"/>
                  </a:solidFill>
                </a:ln>
                <a:solidFill>
                  <a:srgbClr val="d9c0b9"/>
                </a:solidFill>
                <a:latin typeface="나눔스퀘어 ExtraBold"/>
                <a:ea typeface="나눔스퀘어 ExtraBold"/>
              </a:rPr>
              <a:t>회사연혁</a:t>
            </a:r>
            <a:endParaRPr xmlns:mc="http://schemas.openxmlformats.org/markup-compatibility/2006" xmlns:hp="http://schemas.haansoft.com/office/presentation/8.0" kumimoji="0" lang="ko-KR" altLang="en-US" sz="1750" b="0" i="0" u="none" strike="noStrike" kern="1200" cap="none" spc="0" normalizeH="0" baseline="0" mc:Ignorable="hp" hp:hslEmbossed="0">
              <a:ln w="9525">
                <a:solidFill>
                  <a:srgbClr val="4f81bd"/>
                </a:solidFill>
              </a:ln>
              <a:solidFill>
                <a:srgbClr val="d9c0b9"/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0236" y="1775406"/>
            <a:ext cx="9705528" cy="4318689"/>
          </a:xfrm>
          <a:prstGeom prst="rect">
            <a:avLst/>
          </a:prstGeom>
        </p:spPr>
        <p:txBody>
          <a:bodyPr wrap="square">
            <a:spAutoFit/>
          </a:bodyPr>
          <a:p>
            <a:pPr lvl="0">
              <a:lnSpc>
                <a:spcPct val="150000"/>
              </a:lnSpc>
              <a:defRPr/>
            </a:pP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01.14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나눔스퀘어 ExtraBold"/>
                <a:ea typeface="나눔스퀘어 ExtraBold"/>
              </a:rPr>
              <a:t>             부천시민회관 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ㅣ</a:t>
            </a: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2023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가족뮤지컬 </a:t>
            </a: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&lt;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피터팬</a:t>
            </a: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&gt;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부천</a:t>
            </a:r>
            <a:endParaRPr lang="ko-KR" altLang="en-US" sz="11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02.04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         강동구민회관 ㅣ    가족뮤지컬［바다탐험대 옥토넛 시즌2］</a:t>
            </a:r>
            <a:endParaRPr lang="ko-KR" altLang="en-US" sz="11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02.04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         강릉 원주대학교 ㅣ가족뮤지컬 겨울이야기 </a:t>
            </a: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&lt;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겨울왕국</a:t>
            </a: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&gt;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강릉</a:t>
            </a:r>
            <a:endParaRPr lang="ko-KR" altLang="en-US" sz="11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02.11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         구미 강동문화복지회관ㅣ가족뮤지컬 </a:t>
            </a: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&lt;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백설공주</a:t>
            </a: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&gt;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구미</a:t>
            </a:r>
            <a:endParaRPr lang="ko-KR" altLang="en-US" sz="11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02.18 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        경주예술의전당 ㅣ 가족뮤지컬［바다탐험대 옥토넛 시즌2］- 경주</a:t>
            </a:r>
            <a:endParaRPr lang="ko-KR" altLang="en-US" sz="11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03.17~03.18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 김포아트홀 ㅣ      가족뮤지컬［바다탐험대 옥토넛 시즌2］- 김포</a:t>
            </a:r>
            <a:endParaRPr lang="ko-KR" altLang="en-US" sz="11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04.15~04.16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시흥 </a:t>
            </a: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ABC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행복학습타운ㅣ가족뮤지컬［바다탐험대 옥토넛 시즌2］- 시흥</a:t>
            </a:r>
            <a:endParaRPr lang="ko-KR" altLang="en-US" sz="11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04.07~04.08 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세종문화예술회관 ㅣ가족뮤지컬［바다탐험대 옥토넛 시즌2］- 세종</a:t>
            </a:r>
            <a:endParaRPr lang="ko-KR" altLang="en-US" sz="11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04.22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         충남도청문에회관 ㅣ가족뮤지컬 </a:t>
            </a: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&lt;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인어공주</a:t>
            </a: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&gt;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예산</a:t>
            </a:r>
            <a:endParaRPr lang="ko-KR" altLang="en-US" sz="11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04.28~04.29 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광진 나루아트센터ㅣ가족뮤지컬［바다탐험대 옥토넛 시즌2］- 서울</a:t>
            </a:r>
            <a:endParaRPr lang="ko-KR" altLang="en-US" sz="11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05.05~05.07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 영등포롯데백화점  </a:t>
            </a: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l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누가</a:t>
            </a: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내머리에 똥쌋어</a:t>
            </a: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  <a:endParaRPr lang="en-US" altLang="ko-KR" sz="11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05.20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          삼척문화예술회관 ㅣ가족뮤지컬 </a:t>
            </a: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&lt;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인어공주</a:t>
            </a:r>
            <a:r>
              <a:rPr lang="en-US" altLang="ko-KR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&gt;</a:t>
            </a:r>
            <a:r>
              <a:rPr lang="ko-KR" altLang="en-US" sz="1100">
                <a:ln w="9525"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삼척</a:t>
            </a:r>
            <a:endParaRPr lang="ko-KR" altLang="en-US" sz="11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  <a:defRPr/>
            </a:pPr>
            <a:endParaRPr lang="ko-KR" altLang="en-US" sz="11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  <a:defRPr/>
            </a:pPr>
            <a:endParaRPr lang="ko-KR" altLang="en-US" sz="14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0">
              <a:lnSpc>
                <a:spcPct val="150000"/>
              </a:lnSpc>
              <a:defRPr/>
            </a:pPr>
            <a:endParaRPr lang="ko-KR" altLang="en-US" sz="1400">
              <a:ln w="9525"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en-US" altLang="ko-KR" sz="1400" b="0" i="0" u="none" strike="noStrike" kern="1200" cap="none" spc="0" normalizeH="0" baseline="0" mc:Ignorable="hp" hp:hslEmbossed="0">
              <a:ln w="9525">
                <a:solidFill>
                  <a:srgbClr val="4f81bd"/>
                </a:solidFill>
              </a:ln>
              <a:solidFill>
                <a:srgbClr val="595959"/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200472" y="5805264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ln w="9525">
                  <a:solidFill>
                    <a:srgbClr val="4f81bd"/>
                  </a:solidFill>
                </a:ln>
                <a:solidFill>
                  <a:srgbClr val="595959"/>
                </a:solidFill>
                <a:latin typeface="나눔스퀘어 ExtraBold"/>
                <a:ea typeface="나눔스퀘어 ExtraBold"/>
              </a:rPr>
              <a:t>활동내역</a:t>
            </a:r>
            <a:endParaRPr xmlns:mc="http://schemas.openxmlformats.org/markup-compatibility/2006" xmlns:hp="http://schemas.haansoft.com/office/presentation/8.0" kumimoji="0" lang="en-US" altLang="ko-KR" sz="1800" b="0" i="0" u="none" strike="noStrike" kern="1200" cap="none" spc="0" normalizeH="0" baseline="0" mc:Ignorable="hp" hp:hslEmbossed="0">
              <a:ln w="9525">
                <a:solidFill>
                  <a:srgbClr val="4f81bd"/>
                </a:solidFill>
              </a:ln>
              <a:solidFill>
                <a:srgbClr val="595959"/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16496" y="6165304"/>
            <a:ext cx="9705528" cy="414566"/>
          </a:xfrm>
          <a:prstGeom prst="rect">
            <a:avLst/>
          </a:prstGeom>
        </p:spPr>
        <p:txBody>
          <a:bodyPr wrap="square">
            <a:spAutoFit/>
          </a:bodyPr>
          <a:p>
            <a:pPr marL="0" lvl="0" indent="0" algn="l" defTabSz="914400" rtl="0" eaLnBrk="1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400" b="1" i="0" u="none" strike="noStrike" kern="1200" cap="none" spc="0" normalizeH="0" baseline="0" mc:Ignorable="hp" hp:hslEmbossed="0">
                <a:ln w="9525">
                  <a:solidFill>
                    <a:srgbClr val="4f81bd"/>
                  </a:solidFill>
                </a:ln>
                <a:solidFill>
                  <a:srgbClr val="595959"/>
                </a:solidFill>
                <a:latin typeface="나눔스퀘어 ExtraBold"/>
                <a:ea typeface="나눔스퀘어 ExtraBold"/>
              </a:rPr>
              <a:t>공연기획 및 진행</a:t>
            </a:r>
            <a:r>
              <a:rPr xmlns:mc="http://schemas.openxmlformats.org/markup-compatibility/2006" xmlns:hp="http://schemas.haansoft.com/office/presentation/8.0" kumimoji="0" lang="en-US" altLang="ko-KR" sz="1400" b="1" i="0" u="none" strike="noStrike" kern="1200" cap="none" spc="0" normalizeH="0" baseline="0" mc:Ignorable="hp" hp:hslEmbossed="0">
                <a:ln w="9525">
                  <a:solidFill>
                    <a:srgbClr val="4f81bd"/>
                  </a:solidFill>
                </a:ln>
                <a:solidFill>
                  <a:srgbClr val="595959"/>
                </a:solidFill>
                <a:latin typeface="나눔스퀘어 ExtraBold"/>
                <a:ea typeface="나눔스퀘어 ExtraBold"/>
              </a:rPr>
              <a:t>,</a:t>
            </a:r>
            <a:r>
              <a:rPr xmlns:mc="http://schemas.openxmlformats.org/markup-compatibility/2006" xmlns:hp="http://schemas.haansoft.com/office/presentation/8.0" kumimoji="0" lang="ko-KR" altLang="en-US" sz="1400" b="1" i="0" u="none" strike="noStrike" kern="1200" cap="none" spc="0" normalizeH="0" baseline="0" mc:Ignorable="hp" hp:hslEmbossed="0">
                <a:ln w="9525">
                  <a:solidFill>
                    <a:srgbClr val="4f81bd"/>
                  </a:solidFill>
                </a:ln>
                <a:solidFill>
                  <a:srgbClr val="595959"/>
                </a:solidFill>
                <a:latin typeface="나눔스퀘어 ExtraBold"/>
                <a:ea typeface="나눔스퀘어 ExtraBold"/>
              </a:rPr>
              <a:t> 가로등배너홍보</a:t>
            </a:r>
            <a:r>
              <a:rPr xmlns:mc="http://schemas.openxmlformats.org/markup-compatibility/2006" xmlns:hp="http://schemas.haansoft.com/office/presentation/8.0" kumimoji="0" lang="en-US" altLang="ko-KR" sz="1400" b="1" i="0" u="none" strike="noStrike" kern="1200" cap="none" spc="0" normalizeH="0" baseline="0" mc:Ignorable="hp" hp:hslEmbossed="0">
                <a:ln w="9525">
                  <a:solidFill>
                    <a:srgbClr val="4f81bd"/>
                  </a:solidFill>
                </a:ln>
                <a:solidFill>
                  <a:srgbClr val="595959"/>
                </a:solidFill>
                <a:latin typeface="나눔스퀘어 ExtraBold"/>
                <a:ea typeface="나눔스퀘어 ExtraBold"/>
              </a:rPr>
              <a:t>,</a:t>
            </a:r>
            <a:r>
              <a:rPr xmlns:mc="http://schemas.openxmlformats.org/markup-compatibility/2006" xmlns:hp="http://schemas.haansoft.com/office/presentation/8.0" kumimoji="0" lang="ko-KR" altLang="en-US" sz="1400" b="1" i="0" u="none" strike="noStrike" kern="1200" cap="none" spc="0" normalizeH="0" baseline="0" mc:Ignorable="hp" hp:hslEmbossed="0">
                <a:ln w="9525">
                  <a:solidFill>
                    <a:srgbClr val="4f81bd"/>
                  </a:solidFill>
                </a:ln>
                <a:solidFill>
                  <a:srgbClr val="595959"/>
                </a:solidFill>
                <a:latin typeface="나눔스퀘어 ExtraBold"/>
                <a:ea typeface="나눔스퀘어 ExtraBold"/>
              </a:rPr>
              <a:t> 마케팅</a:t>
            </a:r>
            <a:r>
              <a:rPr xmlns:mc="http://schemas.openxmlformats.org/markup-compatibility/2006" xmlns:hp="http://schemas.haansoft.com/office/presentation/8.0" kumimoji="0" lang="en-US" altLang="ko-KR" sz="1400" b="1" i="0" u="none" strike="noStrike" kern="1200" cap="none" spc="0" normalizeH="0" baseline="0" mc:Ignorable="hp" hp:hslEmbossed="0">
                <a:ln w="9525">
                  <a:solidFill>
                    <a:srgbClr val="4f81bd"/>
                  </a:solidFill>
                </a:ln>
                <a:solidFill>
                  <a:srgbClr val="595959"/>
                </a:solidFill>
                <a:latin typeface="나눔스퀘어 ExtraBold"/>
                <a:ea typeface="나눔스퀘어 ExtraBold"/>
              </a:rPr>
              <a:t>,</a:t>
            </a:r>
            <a:r>
              <a:rPr xmlns:mc="http://schemas.openxmlformats.org/markup-compatibility/2006" xmlns:hp="http://schemas.haansoft.com/office/presentation/8.0" kumimoji="0" lang="ko-KR" altLang="en-US" sz="1400" b="1" i="0" u="none" strike="noStrike" kern="1200" cap="none" spc="0" normalizeH="0" baseline="0" mc:Ignorable="hp" hp:hslEmbossed="0">
                <a:ln w="9525">
                  <a:solidFill>
                    <a:srgbClr val="4f81bd"/>
                  </a:solidFill>
                </a:ln>
                <a:solidFill>
                  <a:srgbClr val="595959"/>
                </a:solidFill>
                <a:latin typeface="나눔스퀘어 ExtraBold"/>
                <a:ea typeface="나눔스퀘어 ExtraBold"/>
              </a:rPr>
              <a:t> 온라인</a:t>
            </a:r>
            <a:r>
              <a:rPr xmlns:mc="http://schemas.openxmlformats.org/markup-compatibility/2006" xmlns:hp="http://schemas.haansoft.com/office/presentation/8.0" kumimoji="0" lang="en-US" altLang="ko-KR" sz="1400" b="1" i="0" u="none" strike="noStrike" kern="1200" cap="none" spc="0" normalizeH="0" baseline="0" mc:Ignorable="hp" hp:hslEmbossed="0">
                <a:ln w="9525">
                  <a:solidFill>
                    <a:srgbClr val="4f81bd"/>
                  </a:solidFill>
                </a:ln>
                <a:solidFill>
                  <a:srgbClr val="595959"/>
                </a:solidFill>
                <a:latin typeface="나눔스퀘어 ExtraBold"/>
                <a:ea typeface="나눔스퀘어 ExtraBold"/>
              </a:rPr>
              <a:t>·</a:t>
            </a:r>
            <a:r>
              <a:rPr xmlns:mc="http://schemas.openxmlformats.org/markup-compatibility/2006" xmlns:hp="http://schemas.haansoft.com/office/presentation/8.0" kumimoji="0" lang="ko-KR" altLang="en-US" sz="1400" b="1" i="0" u="none" strike="noStrike" kern="1200" cap="none" spc="0" normalizeH="0" baseline="0" mc:Ignorable="hp" hp:hslEmbossed="0">
                <a:ln w="9525">
                  <a:solidFill>
                    <a:srgbClr val="4f81bd"/>
                  </a:solidFill>
                </a:ln>
                <a:solidFill>
                  <a:srgbClr val="595959"/>
                </a:solidFill>
                <a:latin typeface="나눔스퀘어 ExtraBold"/>
                <a:ea typeface="나눔스퀘어 ExtraBold"/>
              </a:rPr>
              <a:t>소셜미디어 홍보 </a:t>
            </a:r>
            <a:endParaRPr xmlns:mc="http://schemas.openxmlformats.org/markup-compatibility/2006" xmlns:hp="http://schemas.haansoft.com/office/presentation/8.0" kumimoji="0" lang="ko-KR" altLang="en-US" sz="1400" b="1" i="0" u="none" strike="noStrike" kern="1200" cap="none" spc="0" normalizeH="0" baseline="0" mc:Ignorable="hp" hp:hslEmbossed="0">
              <a:ln w="9525">
                <a:solidFill>
                  <a:srgbClr val="4f81bd"/>
                </a:solidFill>
              </a:ln>
              <a:solidFill>
                <a:srgbClr val="595959"/>
              </a:solidFill>
              <a:latin typeface="나눔스퀘어 ExtraBold"/>
              <a:ea typeface="나눔스퀘어 ExtraBold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9417496" y="6248345"/>
            <a:ext cx="382428" cy="276999"/>
          </a:xfrm>
          <a:prstGeom prst="rect">
            <a:avLst/>
          </a:prstGeom>
        </p:spPr>
        <p:txBody>
          <a:bodyPr wrap="square">
            <a:spAutoFit/>
          </a:bodyPr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en-US" altLang="ko-KR" sz="1200" b="0" i="0" u="none" strike="noStrike" kern="1200" cap="none" spc="0" normalizeH="0" baseline="0" mc:Ignorable="hp" hp:hslEmbossed="0">
                <a:ln w="9525">
                  <a:solidFill>
                    <a:srgbClr val="4f81bd"/>
                  </a:solidFill>
                </a:ln>
                <a:solidFill>
                  <a:srgbClr val="000000"/>
                </a:solidFill>
                <a:latin typeface="나눔스퀘어 ExtraBold"/>
                <a:ea typeface="나눔스퀘어 ExtraBold"/>
              </a:rPr>
              <a:t>5</a:t>
            </a:r>
            <a:endParaRPr xmlns:mc="http://schemas.openxmlformats.org/markup-compatibility/2006" xmlns:hp="http://schemas.haansoft.com/office/presentation/8.0" kumimoji="0" lang="ko-KR" altLang="en-US" sz="1200" b="0" i="0" u="none" strike="noStrike" kern="1200" cap="none" spc="0" normalizeH="0" baseline="0" mc:Ignorable="hp" hp:hslEmbossed="0">
              <a:ln w="9525">
                <a:solidFill>
                  <a:srgbClr val="4f81bd"/>
                </a:solidFill>
              </a:ln>
              <a:solidFill>
                <a:srgbClr val="000000"/>
              </a:solidFill>
              <a:latin typeface="나눔스퀘어 ExtraBold"/>
              <a:ea typeface="나눔스퀘어 Extra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1052736"/>
            <a:ext cx="1435956" cy="194421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424608" y="1052736"/>
            <a:ext cx="1440160" cy="189795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2848822" y="1052736"/>
            <a:ext cx="1456106" cy="19738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4323447" y="1052736"/>
            <a:ext cx="1493649" cy="191619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/>
          <a:stretch>
            <a:fillRect/>
          </a:stretch>
        </p:blipFill>
        <p:spPr>
          <a:xfrm>
            <a:off x="8553400" y="1052736"/>
            <a:ext cx="1352599" cy="194421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7"/>
          <a:stretch>
            <a:fillRect/>
          </a:stretch>
        </p:blipFill>
        <p:spPr>
          <a:xfrm>
            <a:off x="7185248" y="1052736"/>
            <a:ext cx="1368152" cy="194421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tretch>
            <a:fillRect/>
          </a:stretch>
        </p:blipFill>
        <p:spPr>
          <a:xfrm>
            <a:off x="0" y="2962225"/>
            <a:ext cx="1424608" cy="197894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9"/>
          <a:stretch>
            <a:fillRect/>
          </a:stretch>
        </p:blipFill>
        <p:spPr>
          <a:xfrm>
            <a:off x="1424608" y="2962225"/>
            <a:ext cx="1440160" cy="1978943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10"/>
          <a:stretch>
            <a:fillRect/>
          </a:stretch>
        </p:blipFill>
        <p:spPr>
          <a:xfrm>
            <a:off x="5768128" y="1052736"/>
            <a:ext cx="1489127" cy="1944216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11"/>
          <a:stretch>
            <a:fillRect/>
          </a:stretch>
        </p:blipFill>
        <p:spPr>
          <a:xfrm>
            <a:off x="2792760" y="2924944"/>
            <a:ext cx="1440160" cy="2016224"/>
          </a:xfrm>
          <a:prstGeom prst="rect">
            <a:avLst/>
          </a:prstGeom>
        </p:spPr>
      </p:pic>
      <p:sp>
        <p:nvSpPr>
          <p:cNvPr id="14" name="가로 글상자 13"/>
          <p:cNvSpPr txBox="1"/>
          <p:nvPr/>
        </p:nvSpPr>
        <p:spPr>
          <a:xfrm>
            <a:off x="4461188" y="327740"/>
            <a:ext cx="275788" cy="364956"/>
          </a:xfrm>
          <a:prstGeom prst="rect">
            <a:avLst/>
          </a:prstGeom>
        </p:spPr>
        <p:txBody>
          <a:bodyPr wrap="none">
            <a:spAutoFit/>
          </a:bodyPr>
          <a:p>
            <a:pPr lvl="0">
              <a:defRPr/>
            </a:pPr>
            <a:endParaRPr lang="ko-KR" altLang="en-US"/>
          </a:p>
        </p:txBody>
      </p:sp>
      <p:sp>
        <p:nvSpPr>
          <p:cNvPr id="15" name="가로 글상자 14"/>
          <p:cNvSpPr txBox="1"/>
          <p:nvPr/>
        </p:nvSpPr>
        <p:spPr>
          <a:xfrm>
            <a:off x="272480" y="541130"/>
            <a:ext cx="2376264" cy="367590"/>
          </a:xfrm>
          <a:prstGeom prst="rect">
            <a:avLst/>
          </a:prstGeom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lvl="0">
              <a:defRPr/>
            </a:pPr>
            <a:r>
              <a:rPr lang="ko-KR" altLang="en-US"/>
              <a:t>     </a:t>
            </a:r>
            <a:r>
              <a:rPr lang="ko-KR" altLang="en-US">
                <a:latin typeface="한컴 말랑말랑 Bold"/>
                <a:ea typeface="한컴 말랑말랑 Bold"/>
              </a:rPr>
              <a:t>공연 활동 포스터</a:t>
            </a:r>
            <a:endParaRPr lang="ko-KR" altLang="en-US">
              <a:latin typeface="한컴 말랑말랑 Bold"/>
              <a:ea typeface="한컴 말랑말랑 Bold"/>
            </a:endParaRP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 rotWithShape="1">
          <a:blip r:embed="rId12"/>
          <a:stretch>
            <a:fillRect/>
          </a:stretch>
        </p:blipFill>
        <p:spPr>
          <a:xfrm>
            <a:off x="4218806" y="2924944"/>
            <a:ext cx="1468388" cy="2016224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3"/>
          <a:stretch>
            <a:fillRect/>
          </a:stretch>
        </p:blipFill>
        <p:spPr>
          <a:xfrm>
            <a:off x="5688632" y="2924944"/>
            <a:ext cx="1584058" cy="2016224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4"/>
          <a:stretch>
            <a:fillRect/>
          </a:stretch>
        </p:blipFill>
        <p:spPr>
          <a:xfrm>
            <a:off x="7257256" y="2924944"/>
            <a:ext cx="1352599" cy="2016224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15"/>
          <a:stretch>
            <a:fillRect/>
          </a:stretch>
        </p:blipFill>
        <p:spPr>
          <a:xfrm>
            <a:off x="0" y="4941168"/>
            <a:ext cx="1435225" cy="1916832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16"/>
          <a:stretch>
            <a:fillRect/>
          </a:stretch>
        </p:blipFill>
        <p:spPr>
          <a:xfrm>
            <a:off x="1424608" y="4941169"/>
            <a:ext cx="1404157" cy="1916831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17"/>
          <a:stretch>
            <a:fillRect/>
          </a:stretch>
        </p:blipFill>
        <p:spPr>
          <a:xfrm>
            <a:off x="4227833" y="4941168"/>
            <a:ext cx="1450334" cy="1916832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 rotWithShape="1">
          <a:blip r:embed="rId18"/>
          <a:stretch>
            <a:fillRect/>
          </a:stretch>
        </p:blipFill>
        <p:spPr>
          <a:xfrm>
            <a:off x="2794695" y="4933822"/>
            <a:ext cx="1438225" cy="1924178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19"/>
          <a:stretch>
            <a:fillRect/>
          </a:stretch>
        </p:blipFill>
        <p:spPr>
          <a:xfrm>
            <a:off x="8625408" y="2924944"/>
            <a:ext cx="1280591" cy="2016224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20"/>
          <a:stretch>
            <a:fillRect/>
          </a:stretch>
        </p:blipFill>
        <p:spPr>
          <a:xfrm>
            <a:off x="5673080" y="4924400"/>
            <a:ext cx="1512168" cy="1933599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 rotWithShape="1">
          <a:blip r:embed="rId21"/>
          <a:stretch>
            <a:fillRect/>
          </a:stretch>
        </p:blipFill>
        <p:spPr>
          <a:xfrm>
            <a:off x="7185248" y="4941167"/>
            <a:ext cx="1395376" cy="1916832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 rotWithShape="1">
          <a:blip r:embed="rId22"/>
          <a:stretch>
            <a:fillRect/>
          </a:stretch>
        </p:blipFill>
        <p:spPr>
          <a:xfrm>
            <a:off x="8553400" y="4941168"/>
            <a:ext cx="1352599" cy="19168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가로 글상자 11"/>
          <p:cNvSpPr txBox="1"/>
          <p:nvPr/>
        </p:nvSpPr>
        <p:spPr>
          <a:xfrm>
            <a:off x="4461188" y="327740"/>
            <a:ext cx="275788" cy="364956"/>
          </a:xfrm>
          <a:prstGeom prst="rect">
            <a:avLst/>
          </a:prstGeom>
        </p:spPr>
        <p:txBody>
          <a:bodyPr wrap="none">
            <a:spAutoFit/>
          </a:bodyPr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000000"/>
              </a:solidFill>
              <a:latin typeface="맑은 고딕"/>
              <a:ea typeface="맑은 고딕"/>
              <a:cs typeface="맑은 고딕"/>
            </a:endParaRPr>
          </a:p>
        </p:txBody>
      </p:sp>
      <p:sp>
        <p:nvSpPr>
          <p:cNvPr id="13" name="가로 글상자 12"/>
          <p:cNvSpPr txBox="1"/>
          <p:nvPr/>
        </p:nvSpPr>
        <p:spPr>
          <a:xfrm>
            <a:off x="0" y="0"/>
            <a:ext cx="2376264" cy="367590"/>
          </a:xfrm>
          <a:prstGeom prst="rect">
            <a:avLst/>
          </a:prstGeom>
          <a:solidFill>
            <a:srgbClr val="4f81bd">
              <a:alpha val="100000"/>
            </a:srgbClr>
          </a:solidFill>
          <a:ln w="25400" cap="flat" cmpd="sng" algn="ctr">
            <a:solidFill>
              <a:srgbClr val="263e5b">
                <a:alpha val="100000"/>
              </a:srgbClr>
            </a:solidFill>
            <a:prstDash val="solid"/>
          </a:ln>
        </p:spPr>
        <p:txBody>
          <a:bodyPr wrap="square">
            <a:spAutoFit/>
          </a:bodyPr>
          <a:p>
            <a:pPr marL="0" lvl="0" indent="0" algn="l" defTabSz="914400" rtl="0" eaLnBrk="1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맑은 고딕"/>
                <a:ea typeface="맑은 고딕"/>
                <a:cs typeface="맑은 고딕"/>
              </a:rPr>
              <a:t>     </a:t>
            </a:r>
            <a:r>
              <a: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  <a:solidFill>
                  <a:srgbClr val="ffffff"/>
                </a:solidFill>
                <a:latin typeface="한컴 말랑말랑 Bold"/>
                <a:ea typeface="한컴 말랑말랑 Bold"/>
              </a:rPr>
              <a:t>공연 활동 포스터</a:t>
            </a:r>
            <a:endParaRPr xmlns:mc="http://schemas.openxmlformats.org/markup-compatibility/2006" xmlns:hp="http://schemas.haansoft.com/office/presentation/8.0" kumimoji="0" lang="ko-KR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한컴 말랑말랑 Bold"/>
              <a:ea typeface="한컴 말랑말랑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298</ep:Words>
  <ep:PresentationFormat>A4 용지(210x297mm)</ep:PresentationFormat>
  <ep:Paragraphs>61</ep:Paragraphs>
  <ep:Slides>9</ep:Slides>
  <ep:Notes>0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ep:HeadingPairs>
  <ep:TitlesOfParts>
    <vt:vector size="10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2017-12-10T07:04:36.000</dcterms:created>
  <dc:creator>신강식</dc:creator>
  <cp:lastModifiedBy>HOME</cp:lastModifiedBy>
  <dcterms:modified xsi:type="dcterms:W3CDTF">2023-04-18T09:46:18.708</dcterms:modified>
  <cp:revision>63</cp:revision>
  <dc:title>PowerPoint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