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43" r:id="rId2"/>
    <p:sldId id="257" r:id="rId3"/>
    <p:sldId id="437" r:id="rId4"/>
    <p:sldId id="439" r:id="rId5"/>
    <p:sldId id="440" r:id="rId6"/>
    <p:sldId id="441" r:id="rId7"/>
    <p:sldId id="442" r:id="rId8"/>
    <p:sldId id="444" r:id="rId9"/>
    <p:sldId id="44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942" autoAdjust="0"/>
  </p:normalViewPr>
  <p:slideViewPr>
    <p:cSldViewPr snapToGrid="0">
      <p:cViewPr varScale="1">
        <p:scale>
          <a:sx n="77" d="100"/>
          <a:sy n="77" d="100"/>
        </p:scale>
        <p:origin x="16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53227-584D-4CB1-A531-234227FC4478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2E40-66DF-4139-A07B-269B254512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40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820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5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06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6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B2E40-66DF-4139-A07B-269B2545121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3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B2E40-66DF-4139-A07B-269B2545121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77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B2E40-66DF-4139-A07B-269B2545121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45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12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65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80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99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6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03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7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18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33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4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2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8A33-E6A1-43A4-ABFB-9A6FF9CDE09E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D44D6-F046-420A-B690-D4116410C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4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8DD6EF5-4C43-4A96-AE9F-9AF9135EF746}"/>
              </a:ext>
            </a:extLst>
          </p:cNvPr>
          <p:cNvSpPr/>
          <p:nvPr/>
        </p:nvSpPr>
        <p:spPr>
          <a:xfrm>
            <a:off x="336406" y="1283855"/>
            <a:ext cx="8471188" cy="214514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F61EEC-5ADB-4925-BDE5-B7B1DBF32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5" t="7286" r="9143" b="6965"/>
          <a:stretch/>
        </p:blipFill>
        <p:spPr>
          <a:xfrm>
            <a:off x="7247823" y="1413134"/>
            <a:ext cx="1394537" cy="1940227"/>
          </a:xfrm>
          <a:prstGeom prst="rect">
            <a:avLst/>
          </a:prstGeom>
        </p:spPr>
      </p:pic>
      <p:sp>
        <p:nvSpPr>
          <p:cNvPr id="5" name="제목 10">
            <a:extLst>
              <a:ext uri="{FF2B5EF4-FFF2-40B4-BE49-F238E27FC236}">
                <a16:creationId xmlns:a16="http://schemas.microsoft.com/office/drawing/2014/main" id="{75B9E75F-A5B8-4AFA-80C7-2231EB66D641}"/>
              </a:ext>
            </a:extLst>
          </p:cNvPr>
          <p:cNvSpPr txBox="1">
            <a:spLocks/>
          </p:cNvSpPr>
          <p:nvPr/>
        </p:nvSpPr>
        <p:spPr>
          <a:xfrm>
            <a:off x="421128" y="900068"/>
            <a:ext cx="8386466" cy="2850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엉덩이 탐정 </a:t>
            </a:r>
            <a:endParaRPr lang="en-US" altLang="ko-KR" sz="3200" b="1" spc="-150" dirty="0">
              <a:solidFill>
                <a:schemeClr val="bg1"/>
              </a:solidFill>
              <a:latin typeface="포천 오성과 한음 Bold" panose="020B0803000000000000" pitchFamily="34" charset="-127"/>
              <a:ea typeface="포천 오성과 한음 Bold" panose="020B0803000000000000" pitchFamily="34" charset="-127"/>
            </a:endParaRPr>
          </a:p>
          <a:p>
            <a:pPr algn="l"/>
            <a:r>
              <a:rPr lang="en-US" altLang="ko-KR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&lt;</a:t>
            </a:r>
            <a:r>
              <a:rPr lang="ko-KR" altLang="en-US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괴도 </a:t>
            </a:r>
            <a:r>
              <a:rPr lang="en-US" altLang="ko-KR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vs </a:t>
            </a:r>
            <a:r>
              <a:rPr lang="ko-KR" altLang="en-US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탐정 대결 사건</a:t>
            </a:r>
            <a:r>
              <a:rPr lang="en-US" altLang="ko-KR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&gt; </a:t>
            </a:r>
          </a:p>
          <a:p>
            <a:pPr algn="l"/>
            <a:endParaRPr lang="en-US" altLang="ko-KR" sz="3200" b="1" spc="-150" dirty="0">
              <a:solidFill>
                <a:schemeClr val="bg1"/>
              </a:solidFill>
              <a:latin typeface="포천 오성과 한음 Bold" panose="020B0803000000000000" pitchFamily="34" charset="-127"/>
              <a:ea typeface="포천 오성과 한음 Bold" panose="020B0803000000000000" pitchFamily="34" charset="-127"/>
            </a:endParaRPr>
          </a:p>
          <a:p>
            <a:pPr algn="l"/>
            <a:r>
              <a:rPr lang="ko-KR" altLang="en-US" sz="32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공연 제작 기획안 </a:t>
            </a:r>
            <a:endParaRPr lang="en-US" altLang="ko-KR" sz="3200" b="1" spc="-150" dirty="0">
              <a:solidFill>
                <a:schemeClr val="bg1"/>
              </a:solidFill>
              <a:latin typeface="포천 오성과 한음 Bold" panose="020B0803000000000000" pitchFamily="34" charset="-127"/>
              <a:ea typeface="포천 오성과 한음 Bold" panose="020B0803000000000000" pitchFamily="34" charset="-127"/>
            </a:endParaRPr>
          </a:p>
          <a:p>
            <a:pPr algn="l"/>
            <a:endParaRPr lang="ko-KR" altLang="en-US" sz="3200" b="1" spc="-150" dirty="0">
              <a:solidFill>
                <a:srgbClr val="D6465D"/>
              </a:solidFill>
              <a:latin typeface="포천 오성과 한음 Bold" panose="020B0803000000000000" pitchFamily="34" charset="-127"/>
              <a:ea typeface="포천 오성과 한음 Bold" panose="020B0803000000000000" pitchFamily="34" charset="-127"/>
            </a:endParaRPr>
          </a:p>
        </p:txBody>
      </p:sp>
      <p:sp>
        <p:nvSpPr>
          <p:cNvPr id="6" name="제목 10">
            <a:extLst>
              <a:ext uri="{FF2B5EF4-FFF2-40B4-BE49-F238E27FC236}">
                <a16:creationId xmlns:a16="http://schemas.microsoft.com/office/drawing/2014/main" id="{3EF5A960-963B-48FF-AE2B-060F5704E34E}"/>
              </a:ext>
            </a:extLst>
          </p:cNvPr>
          <p:cNvSpPr txBox="1">
            <a:spLocks/>
          </p:cNvSpPr>
          <p:nvPr/>
        </p:nvSpPr>
        <p:spPr>
          <a:xfrm>
            <a:off x="401877" y="3482640"/>
            <a:ext cx="8386466" cy="330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b="1" spc="-15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Ver. 2020.01.06</a:t>
            </a:r>
            <a:endParaRPr lang="ko-KR" altLang="en-US" sz="1200" b="1" spc="-150" dirty="0">
              <a:solidFill>
                <a:srgbClr val="D6465D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69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1872A7D-1D3A-46E5-BDF9-5A205C345154}"/>
              </a:ext>
            </a:extLst>
          </p:cNvPr>
          <p:cNvSpPr/>
          <p:nvPr/>
        </p:nvSpPr>
        <p:spPr>
          <a:xfrm>
            <a:off x="364804" y="1283855"/>
            <a:ext cx="3616070" cy="5144640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제목 11">
            <a:extLst>
              <a:ext uri="{FF2B5EF4-FFF2-40B4-BE49-F238E27FC236}">
                <a16:creationId xmlns:a16="http://schemas.microsoft.com/office/drawing/2014/main" id="{C9CE5C41-7164-4564-84EA-9B604FD9A535}"/>
              </a:ext>
            </a:extLst>
          </p:cNvPr>
          <p:cNvSpPr txBox="1">
            <a:spLocks/>
          </p:cNvSpPr>
          <p:nvPr/>
        </p:nvSpPr>
        <p:spPr>
          <a:xfrm>
            <a:off x="429738" y="1142841"/>
            <a:ext cx="8531860" cy="884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600" b="1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목차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06BA774C-357B-440B-83D8-12904EC29643}"/>
              </a:ext>
            </a:extLst>
          </p:cNvPr>
          <p:cNvSpPr txBox="1">
            <a:spLocks/>
          </p:cNvSpPr>
          <p:nvPr/>
        </p:nvSpPr>
        <p:spPr>
          <a:xfrm>
            <a:off x="716676" y="2295250"/>
            <a:ext cx="5173345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공연개요</a:t>
            </a:r>
            <a:endParaRPr lang="en-US" altLang="ko-KR" sz="1600" b="1" spc="-50" dirty="0">
              <a:solidFill>
                <a:schemeClr val="bg1"/>
              </a:solidFill>
              <a:latin typeface="포천 오성과 한음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시놉시스</a:t>
            </a:r>
            <a:endParaRPr lang="en-US" altLang="ko-KR" sz="1600" b="1" spc="-50" dirty="0">
              <a:solidFill>
                <a:schemeClr val="bg1"/>
              </a:solidFill>
              <a:latin typeface="포천 오성과 한음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컨셉</a:t>
            </a:r>
            <a:endParaRPr lang="en-US" altLang="ko-KR" sz="1600" b="1" spc="-50" dirty="0">
              <a:solidFill>
                <a:schemeClr val="bg1"/>
              </a:solidFill>
              <a:latin typeface="포천 오성과 한음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제작 방향</a:t>
            </a:r>
            <a:endParaRPr lang="en-US" altLang="ko-KR" sz="1600" b="1" spc="-50" dirty="0">
              <a:solidFill>
                <a:schemeClr val="bg1"/>
              </a:solidFill>
              <a:latin typeface="포천 오성과 한음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제작진 </a:t>
            </a:r>
            <a:endParaRPr lang="en-US" altLang="ko-KR" sz="1600" b="1" spc="-50" dirty="0">
              <a:solidFill>
                <a:schemeClr val="bg1"/>
              </a:solidFill>
              <a:latin typeface="포천 오성과 한음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홍보</a:t>
            </a:r>
            <a:r>
              <a:rPr lang="en-US" altLang="ko-KR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/</a:t>
            </a:r>
            <a:r>
              <a:rPr lang="ko-KR" altLang="en-US" sz="1600" b="1" spc="-50" dirty="0" err="1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마케팅방향</a:t>
            </a:r>
            <a:endParaRPr lang="en-US" altLang="ko-KR" sz="1600" b="1" spc="-50" dirty="0">
              <a:solidFill>
                <a:schemeClr val="bg1"/>
              </a:solidFill>
              <a:latin typeface="포천 오성과 한음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>
                <a:solidFill>
                  <a:schemeClr val="bg1"/>
                </a:solidFill>
                <a:latin typeface="포천 오성과 한음"/>
                <a:ea typeface="나눔스퀘어" panose="020B0600000101010101" pitchFamily="50" charset="-127"/>
              </a:rPr>
              <a:t>공연장</a:t>
            </a:r>
            <a:endParaRPr lang="en-US" altLang="ko-KR" sz="1600" b="1" spc="-5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endParaRPr lang="en-US" altLang="ko-KR" sz="1600" b="1" spc="-5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75000"/>
              </a:lnSpc>
            </a:pPr>
            <a:endParaRPr lang="en-US" altLang="ko-KR" sz="1600" b="1" spc="-5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FA1B0F-1EFF-48F2-A8DE-8DB9FEBFA0BD}"/>
              </a:ext>
            </a:extLst>
          </p:cNvPr>
          <p:cNvSpPr/>
          <p:nvPr/>
        </p:nvSpPr>
        <p:spPr>
          <a:xfrm>
            <a:off x="8779196" y="1283855"/>
            <a:ext cx="364804" cy="5144640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444F16-AAC8-45B5-A09F-17FAD73C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46" y="3685397"/>
            <a:ext cx="3851563" cy="27430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6B27B03-CA4B-405E-8869-335772EA2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2407" r="13283"/>
          <a:stretch/>
        </p:blipFill>
        <p:spPr>
          <a:xfrm>
            <a:off x="4332746" y="1283855"/>
            <a:ext cx="3851564" cy="2211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7980C16-6489-447D-96F7-3546855F31EB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23349" y="1491952"/>
            <a:ext cx="1835705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ko-KR" altLang="en-US" sz="1200" b="1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0" y="438565"/>
            <a:ext cx="8386466" cy="665163"/>
          </a:xfrm>
        </p:spPr>
        <p:txBody>
          <a:bodyPr>
            <a:normAutofit/>
          </a:bodyPr>
          <a:lstStyle/>
          <a:p>
            <a:pPr algn="l"/>
            <a:r>
              <a:rPr lang="en-US" altLang="ko-KR" sz="35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1    </a:t>
            </a:r>
            <a:r>
              <a:rPr lang="ko-KR" altLang="en-US" sz="3500" b="1" spc="-150" dirty="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개요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720311"/>
              </p:ext>
            </p:extLst>
          </p:nvPr>
        </p:nvGraphicFramePr>
        <p:xfrm>
          <a:off x="485386" y="1376218"/>
          <a:ext cx="8206032" cy="4774613"/>
        </p:xfrm>
        <a:graphic>
          <a:graphicData uri="http://schemas.openxmlformats.org/drawingml/2006/table">
            <a:tbl>
              <a:tblPr/>
              <a:tblGrid>
                <a:gridCol w="175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구분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6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항목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6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공연 세부 일정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공연장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우리금융 </a:t>
                      </a:r>
                      <a:r>
                        <a:rPr lang="ko-KR" altLang="en-US" sz="10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아트홀</a:t>
                      </a:r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(1,184</a:t>
                      </a:r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석</a:t>
                      </a:r>
                      <a:r>
                        <a:rPr lang="en-US" altLang="ko-KR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포천 오성과 한음 Regular" panose="020B0303000000000000" pitchFamily="34" charset="-127"/>
                        <a:ea typeface="포천 오성과 한음 Regular" panose="020B0303000000000000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포천 오성과 한음 Regular" panose="020B0303000000000000" pitchFamily="34" charset="-127"/>
                        <a:ea typeface="포천 오성과 한음 Regular" panose="020B0303000000000000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공연 일정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2020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년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9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월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2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일 수요일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-9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월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4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일 금요일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(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셋업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2020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년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9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월 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5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일 토요일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~9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월 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27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일 일요일 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( 17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일 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/ 38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회</a:t>
                      </a: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)</a:t>
                      </a:r>
                    </a:p>
                    <a:p>
                      <a:pPr marL="342900" indent="-34290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* </a:t>
                      </a:r>
                      <a:r>
                        <a:rPr lang="ko-KR" altLang="en-US" sz="1000" kern="12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+mn-cs"/>
                        </a:rPr>
                        <a:t>대관 확정 계약금 납입 완료</a:t>
                      </a:r>
                      <a:endParaRPr lang="en-US" altLang="ko-KR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포천 오성과 한음 Regular" panose="020B0303000000000000" pitchFamily="34" charset="-127"/>
                        <a:ea typeface="포천 오성과 한음 Regular" panose="020B0303000000000000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indent="-342900" algn="ctr" latinLnBrk="1">
                        <a:lnSpc>
                          <a:spcPct val="130000"/>
                        </a:lnSpc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공연 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토요일 </a:t>
                      </a:r>
                      <a:r>
                        <a:rPr kumimoji="1" lang="en-US" altLang="ko-KR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: 11:00 / 14:00 / 16:30 </a:t>
                      </a:r>
                    </a:p>
                    <a:p>
                      <a:pPr algn="ctr" latinLnBrk="1"/>
                      <a:r>
                        <a:rPr kumimoji="1" lang="ko-KR" altLang="en-US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수</a:t>
                      </a:r>
                      <a:r>
                        <a:rPr kumimoji="1" lang="en-US" altLang="ko-KR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,</a:t>
                      </a:r>
                      <a:r>
                        <a:rPr kumimoji="1" lang="ko-KR" altLang="en-US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목</a:t>
                      </a:r>
                      <a:r>
                        <a:rPr kumimoji="1" lang="en-US" altLang="ko-KR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,</a:t>
                      </a:r>
                      <a:r>
                        <a:rPr kumimoji="1" lang="ko-KR" altLang="en-US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금</a:t>
                      </a:r>
                      <a:r>
                        <a:rPr kumimoji="1" lang="en-US" altLang="ko-KR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,</a:t>
                      </a:r>
                      <a:r>
                        <a:rPr kumimoji="1" lang="ko-KR" altLang="en-US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일 </a:t>
                      </a:r>
                      <a:r>
                        <a:rPr kumimoji="1" lang="en-US" altLang="ko-KR" sz="10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  <a:cs typeface="굴림" pitchFamily="50" charset="-127"/>
                        </a:rPr>
                        <a:t>: 11:00 / 14:00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런닝</a:t>
                      </a:r>
                      <a:r>
                        <a:rPr lang="ko-KR" alt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 타임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65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티켓 가격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VIP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석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60,000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원</a:t>
                      </a:r>
                      <a:endParaRPr lang="en-US" altLang="ko-KR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포천 오성과 한음 Regular" panose="020B0303000000000000" pitchFamily="34" charset="-127"/>
                        <a:ea typeface="포천 오성과 한음 Regular" panose="020B0303000000000000" pitchFamily="34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   R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석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50,000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원</a:t>
                      </a:r>
                      <a:endParaRPr lang="en-US" altLang="ko-KR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포천 오성과 한음 Regular" panose="020B0303000000000000" pitchFamily="34" charset="-127"/>
                        <a:ea typeface="포천 오성과 한음 Regular" panose="020B0303000000000000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5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　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예상 관람객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25,000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5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예매처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클립서비스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,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포천 오성과 한음 Regular" panose="020B0303000000000000" pitchFamily="34" charset="-127"/>
                          <a:ea typeface="포천 오성과 한음 Regular" panose="020B0303000000000000" pitchFamily="34" charset="-127"/>
                        </a:rPr>
                        <a:t>인터파크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21" y="2085561"/>
            <a:ext cx="2477258" cy="39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7980C16-6489-447D-96F7-3546855F31EB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0" y="438565"/>
            <a:ext cx="8386466" cy="665163"/>
          </a:xfrm>
        </p:spPr>
        <p:txBody>
          <a:bodyPr>
            <a:normAutofit/>
          </a:bodyPr>
          <a:lstStyle/>
          <a:p>
            <a:pPr algn="l"/>
            <a:r>
              <a:rPr lang="en-US" altLang="ko-KR" sz="35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2    </a:t>
            </a:r>
            <a:r>
              <a:rPr lang="ko-KR" altLang="en-US" sz="3500" b="1" spc="-150" dirty="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시놉시스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022120-419B-4074-B260-1566EDEB2B60}"/>
              </a:ext>
            </a:extLst>
          </p:cNvPr>
          <p:cNvSpPr/>
          <p:nvPr/>
        </p:nvSpPr>
        <p:spPr>
          <a:xfrm>
            <a:off x="674254" y="1248540"/>
            <a:ext cx="5985164" cy="476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&lt;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괴도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vs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탐정 대결 사건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&gt;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아이큐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1,104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의 추리 천재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 탐정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어느 날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 탐정 사무소에 새로운 의뢰인이 찾아온다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사무소 문을 열고 들어온 사람은 ‘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큰염소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’ 가문의 집사 ‘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염바스찬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’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염바스찬은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엉덩이 탐정에게 카드 한 장을 내밀며 부디 이 사건을 해결해 달라고 부탁한다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카드는 바로 변장의 귀재 ‘괴도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유’가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보낸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예고장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오늘 밤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12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시에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큰염소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가문의 보물인 ‘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별밤의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빛’을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가지러 오겠다는 예고장을 본 엉덩이 탐정은 사건을 맡기로 하고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대염소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가문 저택으로 향한다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그러나 두 사람을 반갑게 맞아 주는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대염소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가문의 외동딸 ‘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별이’와는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달리 주인 대염소는 엉덩이 탐정과 브라운을 차갑게 대하고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엎친 데 덮친 격으로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대염소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저택을 다 둘러보기도 전에 저택에 수상한 소포까지 날아드는데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…….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과연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 탐정은 괴도 유에게서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대염소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가문의 보물인 ‘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별밤의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빛’을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지킬 수 있을까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?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9E9401-1ABC-44F5-BF00-73C6FDBE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0" y="1248540"/>
            <a:ext cx="2086249" cy="27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 descr="방, 그리기이(가) 표시된 사진&#10;&#10;자동 생성된 설명">
            <a:extLst>
              <a:ext uri="{FF2B5EF4-FFF2-40B4-BE49-F238E27FC236}">
                <a16:creationId xmlns:a16="http://schemas.microsoft.com/office/drawing/2014/main" id="{62889FF9-F2BB-4D0B-8289-F8164E97C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3518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3" name="그림 2" descr="사진, 많은, 냉장고이(가) 표시된 사진&#10;&#10;자동 생성된 설명">
            <a:extLst>
              <a:ext uri="{FF2B5EF4-FFF2-40B4-BE49-F238E27FC236}">
                <a16:creationId xmlns:a16="http://schemas.microsoft.com/office/drawing/2014/main" id="{A3B248D6-272A-4879-9A40-D3A52DAC6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9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2" name="그림 1" descr="상자, 카페트이(가) 표시된 사진&#10;&#10;자동 생성된 설명">
            <a:extLst>
              <a:ext uri="{FF2B5EF4-FFF2-40B4-BE49-F238E27FC236}">
                <a16:creationId xmlns:a16="http://schemas.microsoft.com/office/drawing/2014/main" id="{B240B5D0-8966-40E7-9EE9-EFF9EC71C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98" r="2078"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48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6998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7980C16-6489-447D-96F7-3546855F31EB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제목 10">
            <a:extLst>
              <a:ext uri="{FF2B5EF4-FFF2-40B4-BE49-F238E27FC236}">
                <a16:creationId xmlns:a16="http://schemas.microsoft.com/office/drawing/2014/main" id="{092853D4-62E9-4092-8CC5-716E4F2BFFE6}"/>
              </a:ext>
            </a:extLst>
          </p:cNvPr>
          <p:cNvSpPr txBox="1">
            <a:spLocks/>
          </p:cNvSpPr>
          <p:nvPr/>
        </p:nvSpPr>
        <p:spPr>
          <a:xfrm>
            <a:off x="0" y="438565"/>
            <a:ext cx="8386466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3    </a:t>
            </a:r>
            <a:r>
              <a:rPr lang="ko-KR" altLang="en-US" sz="3500" b="1" spc="-150" dirty="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컨셉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9B3FAF-ED73-4DBD-9FBD-70E13F14004A}"/>
              </a:ext>
            </a:extLst>
          </p:cNvPr>
          <p:cNvSpPr txBox="1"/>
          <p:nvPr/>
        </p:nvSpPr>
        <p:spPr>
          <a:xfrm>
            <a:off x="337126" y="1500951"/>
            <a:ext cx="6518219" cy="46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국내 최초 추리 뮤지컬</a:t>
            </a:r>
            <a:r>
              <a:rPr lang="en-US" altLang="ko-KR" sz="1400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1292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‘</a:t>
            </a:r>
            <a:r>
              <a:rPr lang="ko-KR" altLang="en-US" sz="1292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추리 천재 엉덩이탐정</a:t>
            </a:r>
            <a:r>
              <a:rPr lang="en-US" altLang="ko-KR" sz="1292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’ </a:t>
            </a:r>
            <a:r>
              <a:rPr lang="ko-KR" altLang="en-US" sz="1292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의 </a:t>
            </a:r>
            <a:r>
              <a:rPr lang="en-US" altLang="ko-KR" sz="1292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4</a:t>
            </a:r>
            <a:r>
              <a:rPr lang="ko-KR" altLang="en-US" sz="1292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화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&lt;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괴도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vs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탐정 대결 사건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&gt;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을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바탕으로 공연 구성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우리 아이들에게 두뇌 회전의 재미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자신의 추리가 맞았을 때의 짜릿함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공연 재관람자를 위해 매회 보석 위치 변경하여 </a:t>
            </a:r>
            <a:r>
              <a:rPr lang="ko-KR" altLang="en-US" sz="1292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매회 색다른 추리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</a:t>
            </a:r>
            <a:b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</a:br>
            <a:endParaRPr lang="en-US" altLang="ko-KR" sz="1292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 탐정과 함께 라면 추리력과 사고력 쑥쑥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 </a:t>
            </a: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우리 모두 탐정 왕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보는 것에만 집중 하는 공연이 아닌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1292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대형 </a:t>
            </a:r>
            <a:r>
              <a:rPr lang="en-US" altLang="ko-KR" sz="1292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LED </a:t>
            </a:r>
            <a:r>
              <a:rPr lang="ko-KR" altLang="en-US" sz="1292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영상을 통하여 함께 문제 풀이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스스로 생각하는 과정의 중요성과 다양성을 알려주는 누리과정 영역</a:t>
            </a:r>
            <a:endParaRPr lang="en-US" altLang="ko-KR" sz="1292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292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공연 전 추리수첩을 제공하여 공연에서 함께 추리 하며 문제를 해결해 나가는 </a:t>
            </a:r>
            <a:endParaRPr lang="en-US" altLang="ko-KR" sz="1292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92" dirty="0"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참여형 뮤지컬로 </a:t>
            </a:r>
            <a:r>
              <a:rPr lang="ko-KR" altLang="en-US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제작</a:t>
            </a:r>
            <a:r>
              <a:rPr lang="en-US" altLang="ko-KR" sz="1292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!</a:t>
            </a:r>
          </a:p>
          <a:p>
            <a:pPr>
              <a:lnSpc>
                <a:spcPct val="150000"/>
              </a:lnSpc>
            </a:pPr>
            <a:endParaRPr lang="en-US" altLang="ko-KR" sz="1292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37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3894AC7-627E-45C7-9D42-117708BF6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76"/>
          <a:stretch/>
        </p:blipFill>
        <p:spPr>
          <a:xfrm>
            <a:off x="4534807" y="5619643"/>
            <a:ext cx="4459886" cy="121223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29541FA-522F-46F0-A4E9-B1F0443B4FC9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0">
            <a:extLst>
              <a:ext uri="{FF2B5EF4-FFF2-40B4-BE49-F238E27FC236}">
                <a16:creationId xmlns:a16="http://schemas.microsoft.com/office/drawing/2014/main" id="{FCD2570B-6F6E-4F0E-AEE5-ACE71D0ED90E}"/>
              </a:ext>
            </a:extLst>
          </p:cNvPr>
          <p:cNvSpPr txBox="1">
            <a:spLocks/>
          </p:cNvSpPr>
          <p:nvPr/>
        </p:nvSpPr>
        <p:spPr>
          <a:xfrm>
            <a:off x="0" y="438565"/>
            <a:ext cx="8386466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4    </a:t>
            </a:r>
            <a:r>
              <a:rPr lang="ko-KR" altLang="en-US" sz="3500" b="1" spc="-150" dirty="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제작 방향</a:t>
            </a:r>
          </a:p>
        </p:txBody>
      </p:sp>
      <p:sp>
        <p:nvSpPr>
          <p:cNvPr id="30" name="직각 삼각형 29">
            <a:extLst>
              <a:ext uri="{FF2B5EF4-FFF2-40B4-BE49-F238E27FC236}">
                <a16:creationId xmlns:a16="http://schemas.microsoft.com/office/drawing/2014/main" id="{ECE8DB32-7F5B-4D20-9050-673AC0225017}"/>
              </a:ext>
            </a:extLst>
          </p:cNvPr>
          <p:cNvSpPr/>
          <p:nvPr/>
        </p:nvSpPr>
        <p:spPr>
          <a:xfrm>
            <a:off x="4579697" y="1300172"/>
            <a:ext cx="1861559" cy="1977645"/>
          </a:xfrm>
          <a:prstGeom prst="rtTriangle">
            <a:avLst/>
          </a:prstGeom>
          <a:solidFill>
            <a:srgbClr val="D646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508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77">
              <a:solidFill>
                <a:srgbClr val="005C2A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1" name="직각 삼각형 30">
            <a:extLst>
              <a:ext uri="{FF2B5EF4-FFF2-40B4-BE49-F238E27FC236}">
                <a16:creationId xmlns:a16="http://schemas.microsoft.com/office/drawing/2014/main" id="{51AE59ED-9C3A-47F1-8597-E0D65914DC53}"/>
              </a:ext>
            </a:extLst>
          </p:cNvPr>
          <p:cNvSpPr/>
          <p:nvPr/>
        </p:nvSpPr>
        <p:spPr>
          <a:xfrm>
            <a:off x="4694634" y="1606860"/>
            <a:ext cx="1474164" cy="1561849"/>
          </a:xfrm>
          <a:prstGeom prst="rtTriangl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>
              <a:rot lat="0" lon="0" rev="1800000"/>
            </a:lightRig>
          </a:scene3d>
          <a:sp3d prstMaterial="clear">
            <a:bevelT w="1270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77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2" name="직각 삼각형 31">
            <a:extLst>
              <a:ext uri="{FF2B5EF4-FFF2-40B4-BE49-F238E27FC236}">
                <a16:creationId xmlns:a16="http://schemas.microsoft.com/office/drawing/2014/main" id="{F462A031-22FF-44C0-8744-43808E631AD6}"/>
              </a:ext>
            </a:extLst>
          </p:cNvPr>
          <p:cNvSpPr/>
          <p:nvPr/>
        </p:nvSpPr>
        <p:spPr>
          <a:xfrm rot="16200000">
            <a:off x="2597943" y="1366546"/>
            <a:ext cx="1995509" cy="1844895"/>
          </a:xfrm>
          <a:prstGeom prst="rtTriangle">
            <a:avLst/>
          </a:prstGeom>
          <a:solidFill>
            <a:srgbClr val="D646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508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77">
              <a:solidFill>
                <a:prstClr val="black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3" name="직각 삼각형 32">
            <a:extLst>
              <a:ext uri="{FF2B5EF4-FFF2-40B4-BE49-F238E27FC236}">
                <a16:creationId xmlns:a16="http://schemas.microsoft.com/office/drawing/2014/main" id="{40351250-4F17-4AB6-A7AE-F7F774EAC37E}"/>
              </a:ext>
            </a:extLst>
          </p:cNvPr>
          <p:cNvSpPr/>
          <p:nvPr/>
        </p:nvSpPr>
        <p:spPr>
          <a:xfrm rot="16200000">
            <a:off x="2882132" y="1671457"/>
            <a:ext cx="1580238" cy="1457010"/>
          </a:xfrm>
          <a:prstGeom prst="rtTriangl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>
              <a:rot lat="0" lon="0" rev="7800000"/>
            </a:lightRig>
          </a:scene3d>
          <a:sp3d prstMaterial="clear">
            <a:bevelT w="1270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77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4" name="직각 삼각형 33">
            <a:extLst>
              <a:ext uri="{FF2B5EF4-FFF2-40B4-BE49-F238E27FC236}">
                <a16:creationId xmlns:a16="http://schemas.microsoft.com/office/drawing/2014/main" id="{C5A737BA-9D3E-42EE-940F-ADD354ADD0BC}"/>
              </a:ext>
            </a:extLst>
          </p:cNvPr>
          <p:cNvSpPr/>
          <p:nvPr/>
        </p:nvSpPr>
        <p:spPr>
          <a:xfrm rot="10800000">
            <a:off x="2673248" y="3363620"/>
            <a:ext cx="1861559" cy="1977645"/>
          </a:xfrm>
          <a:prstGeom prst="rtTriangle">
            <a:avLst/>
          </a:prstGeom>
          <a:solidFill>
            <a:srgbClr val="D646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508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77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5" name="직각 삼각형 34">
            <a:extLst>
              <a:ext uri="{FF2B5EF4-FFF2-40B4-BE49-F238E27FC236}">
                <a16:creationId xmlns:a16="http://schemas.microsoft.com/office/drawing/2014/main" id="{F7751C75-610E-4D6A-8235-57AED1CB45E1}"/>
              </a:ext>
            </a:extLst>
          </p:cNvPr>
          <p:cNvSpPr/>
          <p:nvPr/>
        </p:nvSpPr>
        <p:spPr>
          <a:xfrm rot="10800000">
            <a:off x="2965326" y="3505466"/>
            <a:ext cx="1474164" cy="1561849"/>
          </a:xfrm>
          <a:prstGeom prst="rtTriangl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>
              <a:rot lat="0" lon="0" rev="1800000"/>
            </a:lightRig>
          </a:scene3d>
          <a:sp3d prstMaterial="clear">
            <a:bevelT w="1270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77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6" name="직각 삼각형 35">
            <a:extLst>
              <a:ext uri="{FF2B5EF4-FFF2-40B4-BE49-F238E27FC236}">
                <a16:creationId xmlns:a16="http://schemas.microsoft.com/office/drawing/2014/main" id="{D90B5D45-F079-49E2-88BF-6E2F8F548444}"/>
              </a:ext>
            </a:extLst>
          </p:cNvPr>
          <p:cNvSpPr/>
          <p:nvPr/>
        </p:nvSpPr>
        <p:spPr>
          <a:xfrm rot="5400000">
            <a:off x="4521053" y="3429996"/>
            <a:ext cx="1995509" cy="1844895"/>
          </a:xfrm>
          <a:prstGeom prst="rtTriangle">
            <a:avLst/>
          </a:prstGeom>
          <a:solidFill>
            <a:srgbClr val="D646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508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77" dirty="0">
              <a:solidFill>
                <a:prstClr val="black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id="{219A3C79-A3F7-442B-B8D6-968D30A2BAB8}"/>
              </a:ext>
            </a:extLst>
          </p:cNvPr>
          <p:cNvSpPr/>
          <p:nvPr/>
        </p:nvSpPr>
        <p:spPr>
          <a:xfrm rot="5400000">
            <a:off x="4668752" y="3510998"/>
            <a:ext cx="1580238" cy="1457010"/>
          </a:xfrm>
          <a:prstGeom prst="rtTriangl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>
              <a:rot lat="0" lon="0" rev="7800000"/>
            </a:lightRig>
          </a:scene3d>
          <a:sp3d prstMaterial="clear">
            <a:bevelT w="1270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77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170FFDC9-DFD5-4E7C-8343-336B304F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634" y="3610580"/>
            <a:ext cx="1150449" cy="59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62" b="1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  <a:cs typeface="굴림" pitchFamily="50" charset="-127"/>
              </a:rPr>
              <a:t>음악 </a:t>
            </a:r>
            <a:endParaRPr kumimoji="1" lang="en-US" altLang="ko-KR" sz="1662" b="1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  <a:cs typeface="굴림" pitchFamily="50" charset="-127"/>
            </a:endParaRPr>
          </a:p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62" b="1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  <a:cs typeface="굴림" pitchFamily="50" charset="-127"/>
              </a:rPr>
              <a:t>안무</a:t>
            </a:r>
            <a:endParaRPr kumimoji="1" lang="en-US" altLang="ko-KR" sz="1662" b="1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  <a:cs typeface="굴림" pitchFamily="50" charset="-127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F7E96ABC-ABF4-4535-8235-6621E8F7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93" y="3840703"/>
            <a:ext cx="2821645" cy="2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92" dirty="0">
                <a:solidFill>
                  <a:srgbClr val="404040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  <a:cs typeface="굴림" pitchFamily="50" charset="-127"/>
              </a:rPr>
              <a:t>-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12769B32-E5CA-4B77-A1EF-AD19D4EC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04" y="2607918"/>
            <a:ext cx="1250213" cy="3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62" b="1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  <a:cs typeface="굴림" pitchFamily="50" charset="-127"/>
              </a:rPr>
              <a:t>관객참여</a:t>
            </a:r>
            <a:endParaRPr kumimoji="1" lang="en-US" altLang="ko-KR" sz="1662" b="1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  <a:cs typeface="굴림" pitchFamily="50" charset="-127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C484DD99-C311-4987-9AF1-DD14BA1C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644" y="2594845"/>
            <a:ext cx="1319318" cy="3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62" b="1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  <a:cs typeface="굴림" pitchFamily="50" charset="-127"/>
              </a:rPr>
              <a:t>연출</a:t>
            </a:r>
            <a:endParaRPr kumimoji="1" lang="en-US" altLang="ko-KR" sz="1662" b="1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  <a:cs typeface="굴림" pitchFamily="50" charset="-127"/>
            </a:endParaRP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DDBF5F4F-619A-4DE0-8519-2F67C6FD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660" y="3618282"/>
            <a:ext cx="1150449" cy="3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62" b="1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  <a:cs typeface="굴림" pitchFamily="50" charset="-127"/>
              </a:rPr>
              <a:t>무대효과</a:t>
            </a:r>
            <a:endParaRPr kumimoji="1" lang="en-US" altLang="ko-KR" sz="1662" b="1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  <a:cs typeface="굴림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2EB9B0-D1FA-4345-805F-F9059A0DD131}"/>
              </a:ext>
            </a:extLst>
          </p:cNvPr>
          <p:cNvSpPr txBox="1"/>
          <p:nvPr/>
        </p:nvSpPr>
        <p:spPr>
          <a:xfrm>
            <a:off x="517988" y="1431786"/>
            <a:ext cx="2983287" cy="185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엄마</a:t>
            </a: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아빠와  함께 추리 할 수 있는 가족 공연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아이들에게 사건에 대한 질문의 던지며</a:t>
            </a: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b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</a:b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생각하는 과정의 중요성과 다양성제공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추리수첩을 통해 함께 문제를 풀어가고 추억 할</a:t>
            </a: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수 있도록 제공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다양한 게임 형식으로 문제 제시하여 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놀이로 흥미 유발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327164-F83E-4BE8-8385-43670FC63450}"/>
              </a:ext>
            </a:extLst>
          </p:cNvPr>
          <p:cNvSpPr txBox="1"/>
          <p:nvPr/>
        </p:nvSpPr>
        <p:spPr>
          <a:xfrm>
            <a:off x="5986631" y="1482973"/>
            <a:ext cx="2744903" cy="185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- TV, 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책으로만 보던 엉덩이탐정과 함께 추리를 하며 아이들의 추리력과 사고력 개발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친숙한 캐릭터 엉덩이탐정을 통해 추리에 대한 새로운 문화놀이를 경험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관객참여 극대화로 인하여 호흡 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58265" indent="-158265">
              <a:lnSpc>
                <a:spcPct val="150000"/>
              </a:lnSpc>
              <a:buFontTx/>
              <a:buChar char="-"/>
            </a:pPr>
            <a:endParaRPr lang="ko-KR" altLang="en-US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5FDC9D-0F15-42AA-BC39-812A58318CDF}"/>
              </a:ext>
            </a:extLst>
          </p:cNvPr>
          <p:cNvSpPr txBox="1"/>
          <p:nvPr/>
        </p:nvSpPr>
        <p:spPr>
          <a:xfrm>
            <a:off x="526117" y="3670164"/>
            <a:ext cx="3185487" cy="159748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각종 특수 효과와 조명을 활용한 </a:t>
            </a:r>
            <a:b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</a:b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몰입도 증대 및 사건 해결 방귀 효과  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배우들이 객석으로 내려와</a:t>
            </a: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아이들과 함께 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추리 하는 방식으로 참여 효과 증대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- </a:t>
            </a: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레이저 장비를 사용하여 괴도 등장의 임팩트 구현</a:t>
            </a:r>
          </a:p>
          <a:p>
            <a:pPr marL="158265" indent="-158265">
              <a:lnSpc>
                <a:spcPct val="150000"/>
              </a:lnSpc>
              <a:buFontTx/>
              <a:buChar char="-"/>
            </a:pP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F6E42F-3550-4869-AEA2-1B1575F86069}"/>
              </a:ext>
            </a:extLst>
          </p:cNvPr>
          <p:cNvSpPr txBox="1"/>
          <p:nvPr/>
        </p:nvSpPr>
        <p:spPr>
          <a:xfrm>
            <a:off x="5986631" y="3864477"/>
            <a:ext cx="2850432" cy="1341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독특한 멜로디와 가사가 특징인 원곡을 </a:t>
            </a:r>
            <a:br>
              <a:rPr lang="en-US" altLang="ko-KR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</a:b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뮤지컬에 맞춰 편곡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158265" indent="-158265">
              <a:lnSpc>
                <a:spcPct val="150000"/>
              </a:lnSpc>
              <a:buFontTx/>
              <a:buChar char="-"/>
            </a:pPr>
            <a:r>
              <a:rPr lang="ko-KR" altLang="en-US" sz="1108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사건 해결 댄스 포인트 안무 구성하여 사전 바이럴 영상 배포</a:t>
            </a:r>
            <a:endParaRPr lang="en-US" altLang="ko-KR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ko-KR" altLang="en-US" sz="1108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4DC18BD-F52E-4B59-A50D-2E660B5CE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76"/>
          <a:stretch/>
        </p:blipFill>
        <p:spPr>
          <a:xfrm>
            <a:off x="119002" y="5619643"/>
            <a:ext cx="4459886" cy="1212239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B7B5082B-2513-449F-B122-335746102624}"/>
              </a:ext>
            </a:extLst>
          </p:cNvPr>
          <p:cNvSpPr/>
          <p:nvPr/>
        </p:nvSpPr>
        <p:spPr>
          <a:xfrm>
            <a:off x="4578888" y="1311042"/>
            <a:ext cx="4220925" cy="1907457"/>
          </a:xfrm>
          <a:prstGeom prst="rect">
            <a:avLst/>
          </a:prstGeom>
          <a:noFill/>
          <a:ln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D6D63A6-0686-4261-A2D2-AB4A68B49C65}"/>
              </a:ext>
            </a:extLst>
          </p:cNvPr>
          <p:cNvSpPr/>
          <p:nvPr/>
        </p:nvSpPr>
        <p:spPr>
          <a:xfrm>
            <a:off x="4588512" y="3369838"/>
            <a:ext cx="4220925" cy="1907457"/>
          </a:xfrm>
          <a:prstGeom prst="rect">
            <a:avLst/>
          </a:prstGeom>
          <a:noFill/>
          <a:ln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1CA74EF-44CE-4F58-8816-809DCA583804}"/>
              </a:ext>
            </a:extLst>
          </p:cNvPr>
          <p:cNvSpPr/>
          <p:nvPr/>
        </p:nvSpPr>
        <p:spPr>
          <a:xfrm>
            <a:off x="260103" y="1329090"/>
            <a:ext cx="4220925" cy="1907457"/>
          </a:xfrm>
          <a:prstGeom prst="rect">
            <a:avLst/>
          </a:prstGeom>
          <a:noFill/>
          <a:ln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0758E21-DC5B-4A8B-99FC-BEB010D98FDF}"/>
              </a:ext>
            </a:extLst>
          </p:cNvPr>
          <p:cNvSpPr/>
          <p:nvPr/>
        </p:nvSpPr>
        <p:spPr>
          <a:xfrm>
            <a:off x="281647" y="3416663"/>
            <a:ext cx="4220925" cy="1907457"/>
          </a:xfrm>
          <a:prstGeom prst="rect">
            <a:avLst/>
          </a:prstGeom>
          <a:noFill/>
          <a:ln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2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29541FA-522F-46F0-A4E9-B1F0443B4FC9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0">
            <a:extLst>
              <a:ext uri="{FF2B5EF4-FFF2-40B4-BE49-F238E27FC236}">
                <a16:creationId xmlns:a16="http://schemas.microsoft.com/office/drawing/2014/main" id="{FCD2570B-6F6E-4F0E-AEE5-ACE71D0ED90E}"/>
              </a:ext>
            </a:extLst>
          </p:cNvPr>
          <p:cNvSpPr txBox="1">
            <a:spLocks/>
          </p:cNvSpPr>
          <p:nvPr/>
        </p:nvSpPr>
        <p:spPr>
          <a:xfrm>
            <a:off x="0" y="438565"/>
            <a:ext cx="8386466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5    </a:t>
            </a:r>
            <a:r>
              <a:rPr lang="ko-KR" altLang="en-US" sz="3500" b="1" spc="-150" dirty="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제작진</a:t>
            </a: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4FD2B07-6A1A-49A3-9DE2-ECC63AAAD83A}"/>
              </a:ext>
            </a:extLst>
          </p:cNvPr>
          <p:cNvCxnSpPr/>
          <p:nvPr/>
        </p:nvCxnSpPr>
        <p:spPr>
          <a:xfrm>
            <a:off x="303986" y="3988788"/>
            <a:ext cx="7761305" cy="1436"/>
          </a:xfrm>
          <a:prstGeom prst="line">
            <a:avLst/>
          </a:prstGeom>
          <a:ln w="8890">
            <a:solidFill>
              <a:srgbClr val="D64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9E0236E6-F6B5-4ED6-A484-6C5C920CC947}"/>
              </a:ext>
            </a:extLst>
          </p:cNvPr>
          <p:cNvCxnSpPr/>
          <p:nvPr/>
        </p:nvCxnSpPr>
        <p:spPr>
          <a:xfrm>
            <a:off x="303986" y="2679636"/>
            <a:ext cx="7761305" cy="1436"/>
          </a:xfrm>
          <a:prstGeom prst="line">
            <a:avLst/>
          </a:prstGeom>
          <a:ln w="8890">
            <a:solidFill>
              <a:srgbClr val="1D3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C5AE467-20B6-4838-9746-0BACAC6BDFA5}"/>
              </a:ext>
            </a:extLst>
          </p:cNvPr>
          <p:cNvCxnSpPr/>
          <p:nvPr/>
        </p:nvCxnSpPr>
        <p:spPr>
          <a:xfrm>
            <a:off x="303986" y="5402864"/>
            <a:ext cx="7761305" cy="1436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텍스트 개체 틀 18">
            <a:extLst>
              <a:ext uri="{FF2B5EF4-FFF2-40B4-BE49-F238E27FC236}">
                <a16:creationId xmlns:a16="http://schemas.microsoft.com/office/drawing/2014/main" id="{E2A76972-4070-41B7-9821-655194F1AC7F}"/>
              </a:ext>
            </a:extLst>
          </p:cNvPr>
          <p:cNvSpPr txBox="1">
            <a:spLocks/>
          </p:cNvSpPr>
          <p:nvPr/>
        </p:nvSpPr>
        <p:spPr>
          <a:xfrm>
            <a:off x="303986" y="2754794"/>
            <a:ext cx="2328391" cy="6274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EE7700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marL="391146" marR="0" lvl="0" indent="-391146" algn="l" defTabSz="1043056" rtl="0" eaLnBrk="1" fontAlgn="auto" latinLnBrk="1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rgbClr val="1D314E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극</a:t>
            </a:r>
            <a:r>
              <a:rPr lang="en-US" altLang="ko-KR" dirty="0">
                <a:solidFill>
                  <a:srgbClr val="1D314E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dirty="0">
                <a:solidFill>
                  <a:srgbClr val="1D314E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연출 </a:t>
            </a:r>
            <a:r>
              <a:rPr lang="en-US" altLang="ko-KR" dirty="0">
                <a:solidFill>
                  <a:srgbClr val="1D314E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dirty="0">
                <a:solidFill>
                  <a:srgbClr val="1D314E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안무</a:t>
            </a:r>
            <a:endParaRPr kumimoji="0" lang="ko-KR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3" name="텍스트 개체 틀 18">
            <a:extLst>
              <a:ext uri="{FF2B5EF4-FFF2-40B4-BE49-F238E27FC236}">
                <a16:creationId xmlns:a16="http://schemas.microsoft.com/office/drawing/2014/main" id="{CB0964D1-86CA-465C-B644-A4256D54CF8B}"/>
              </a:ext>
            </a:extLst>
          </p:cNvPr>
          <p:cNvSpPr txBox="1">
            <a:spLocks/>
          </p:cNvSpPr>
          <p:nvPr/>
        </p:nvSpPr>
        <p:spPr>
          <a:xfrm>
            <a:off x="296591" y="4052908"/>
            <a:ext cx="2328391" cy="6274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marL="391146" lvl="0" indent="-391146">
              <a:spcBef>
                <a:spcPct val="20000"/>
              </a:spcBef>
              <a:defRPr/>
            </a:pPr>
            <a:r>
              <a:rPr lang="en-US" altLang="ko-KR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Creative Team</a:t>
            </a:r>
            <a:endParaRPr kumimoji="0" lang="ko-KR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D6465D"/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id="{7C8B7D09-E41E-4152-BC0D-FF19CB4D59E2}"/>
              </a:ext>
            </a:extLst>
          </p:cNvPr>
          <p:cNvSpPr txBox="1">
            <a:spLocks/>
          </p:cNvSpPr>
          <p:nvPr/>
        </p:nvSpPr>
        <p:spPr>
          <a:xfrm>
            <a:off x="7617461" y="2191958"/>
            <a:ext cx="1164196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안무</a:t>
            </a:r>
            <a:endParaRPr lang="en-US" altLang="ko-KR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오재익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5" name="텍스트 개체 틀 18">
            <a:extLst>
              <a:ext uri="{FF2B5EF4-FFF2-40B4-BE49-F238E27FC236}">
                <a16:creationId xmlns:a16="http://schemas.microsoft.com/office/drawing/2014/main" id="{E44E34A8-C2E7-460C-BE24-245338BF9F09}"/>
              </a:ext>
            </a:extLst>
          </p:cNvPr>
          <p:cNvSpPr txBox="1">
            <a:spLocks/>
          </p:cNvSpPr>
          <p:nvPr/>
        </p:nvSpPr>
        <p:spPr>
          <a:xfrm>
            <a:off x="290411" y="5424940"/>
            <a:ext cx="2328391" cy="6274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buNone/>
              <a:defRPr sz="2300" b="0" spc="0" baseline="0">
                <a:solidFill>
                  <a:srgbClr val="00A83B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marL="391146" marR="0" lvl="0" indent="-391146" algn="l" defTabSz="1043056" rtl="0" eaLnBrk="1" fontAlgn="auto" latinLnBrk="1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staff</a:t>
            </a:r>
            <a:endParaRPr kumimoji="0" lang="ko-KR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8C71BCD1-FF48-4B07-BACF-23B9E4FAB1A8}"/>
              </a:ext>
            </a:extLst>
          </p:cNvPr>
          <p:cNvSpPr/>
          <p:nvPr/>
        </p:nvSpPr>
        <p:spPr>
          <a:xfrm>
            <a:off x="2697169" y="3477830"/>
            <a:ext cx="1337942" cy="1139590"/>
          </a:xfrm>
          <a:prstGeom prst="ellipse">
            <a:avLst/>
          </a:prstGeom>
          <a:solidFill>
            <a:srgbClr val="D6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7" name="텍스트 개체 틀 18">
            <a:extLst>
              <a:ext uri="{FF2B5EF4-FFF2-40B4-BE49-F238E27FC236}">
                <a16:creationId xmlns:a16="http://schemas.microsoft.com/office/drawing/2014/main" id="{729644E5-0498-468C-8469-2BF218521DDC}"/>
              </a:ext>
            </a:extLst>
          </p:cNvPr>
          <p:cNvSpPr txBox="1">
            <a:spLocks/>
          </p:cNvSpPr>
          <p:nvPr/>
        </p:nvSpPr>
        <p:spPr>
          <a:xfrm>
            <a:off x="2844297" y="3606786"/>
            <a:ext cx="1146808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무대 디자이너</a:t>
            </a:r>
            <a:endParaRPr lang="en-US" altLang="ko-KR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황지영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3D651548-D832-4AD5-812F-2EB69DDE47C4}"/>
              </a:ext>
            </a:extLst>
          </p:cNvPr>
          <p:cNvSpPr/>
          <p:nvPr/>
        </p:nvSpPr>
        <p:spPr>
          <a:xfrm>
            <a:off x="4326071" y="3463029"/>
            <a:ext cx="1337942" cy="1139590"/>
          </a:xfrm>
          <a:prstGeom prst="ellipse">
            <a:avLst/>
          </a:prstGeom>
          <a:solidFill>
            <a:srgbClr val="D6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59" name="텍스트 개체 틀 18">
            <a:extLst>
              <a:ext uri="{FF2B5EF4-FFF2-40B4-BE49-F238E27FC236}">
                <a16:creationId xmlns:a16="http://schemas.microsoft.com/office/drawing/2014/main" id="{07D1EA23-8EC3-40D7-9792-449DFCE92649}"/>
              </a:ext>
            </a:extLst>
          </p:cNvPr>
          <p:cNvSpPr txBox="1">
            <a:spLocks/>
          </p:cNvSpPr>
          <p:nvPr/>
        </p:nvSpPr>
        <p:spPr>
          <a:xfrm>
            <a:off x="4421638" y="3544428"/>
            <a:ext cx="1146808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영상 디자이너</a:t>
            </a:r>
          </a:p>
          <a:p>
            <a:pPr marL="391146" lvl="0" indent="-391146">
              <a:spcBef>
                <a:spcPct val="20000"/>
              </a:spcBef>
            </a:pPr>
            <a:r>
              <a:rPr lang="ko-KR" altLang="en-US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정혜연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8A9BC2F-CA77-432A-8B1B-7BAFBCEEB917}"/>
              </a:ext>
            </a:extLst>
          </p:cNvPr>
          <p:cNvSpPr/>
          <p:nvPr/>
        </p:nvSpPr>
        <p:spPr>
          <a:xfrm>
            <a:off x="5923774" y="3505097"/>
            <a:ext cx="1337942" cy="1139590"/>
          </a:xfrm>
          <a:prstGeom prst="ellipse">
            <a:avLst/>
          </a:prstGeom>
          <a:solidFill>
            <a:srgbClr val="D6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61" name="텍스트 개체 틀 18">
            <a:extLst>
              <a:ext uri="{FF2B5EF4-FFF2-40B4-BE49-F238E27FC236}">
                <a16:creationId xmlns:a16="http://schemas.microsoft.com/office/drawing/2014/main" id="{E865E2DA-D856-4FC2-B493-E8DDD562DB69}"/>
              </a:ext>
            </a:extLst>
          </p:cNvPr>
          <p:cNvSpPr txBox="1">
            <a:spLocks/>
          </p:cNvSpPr>
          <p:nvPr/>
        </p:nvSpPr>
        <p:spPr>
          <a:xfrm>
            <a:off x="6019341" y="3586496"/>
            <a:ext cx="1146808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의상 디자이너</a:t>
            </a:r>
          </a:p>
          <a:p>
            <a:pPr marL="391146" lvl="0" indent="-391146">
              <a:spcBef>
                <a:spcPct val="20000"/>
              </a:spcBef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이수원</a:t>
            </a: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5297FDD6-A0FA-4AD5-ADC5-7654E4D56C7B}"/>
              </a:ext>
            </a:extLst>
          </p:cNvPr>
          <p:cNvSpPr/>
          <p:nvPr/>
        </p:nvSpPr>
        <p:spPr>
          <a:xfrm>
            <a:off x="2720308" y="4862114"/>
            <a:ext cx="1358228" cy="11395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66" name="텍스트 개체 틀 18">
            <a:extLst>
              <a:ext uri="{FF2B5EF4-FFF2-40B4-BE49-F238E27FC236}">
                <a16:creationId xmlns:a16="http://schemas.microsoft.com/office/drawing/2014/main" id="{3AC681D9-9EF0-4C59-89A5-C1DCF72712AF}"/>
              </a:ext>
            </a:extLst>
          </p:cNvPr>
          <p:cNvSpPr txBox="1">
            <a:spLocks/>
          </p:cNvSpPr>
          <p:nvPr/>
        </p:nvSpPr>
        <p:spPr>
          <a:xfrm>
            <a:off x="2817324" y="4898907"/>
            <a:ext cx="1164196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음향 디자이너</a:t>
            </a:r>
            <a:endParaRPr lang="en-US" altLang="ko-KR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391146" lvl="0" indent="-391146">
              <a:spcBef>
                <a:spcPct val="20000"/>
              </a:spcBef>
            </a:pPr>
            <a:r>
              <a:rPr lang="ko-KR" altLang="en-US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김주한</a:t>
            </a:r>
            <a:endParaRPr lang="en-US" altLang="ko-KR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972C4DC-2A54-4621-ABD1-5E01E3734D3C}"/>
              </a:ext>
            </a:extLst>
          </p:cNvPr>
          <p:cNvGrpSpPr/>
          <p:nvPr/>
        </p:nvGrpSpPr>
        <p:grpSpPr>
          <a:xfrm>
            <a:off x="4280845" y="4833069"/>
            <a:ext cx="1358228" cy="1139590"/>
            <a:chOff x="2661301" y="5214272"/>
            <a:chExt cx="1358228" cy="113959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7A2ECB8-A071-4869-900D-E34583B6201A}"/>
                </a:ext>
              </a:extLst>
            </p:cNvPr>
            <p:cNvSpPr/>
            <p:nvPr/>
          </p:nvSpPr>
          <p:spPr>
            <a:xfrm>
              <a:off x="2661301" y="5214272"/>
              <a:ext cx="1358228" cy="11395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</p:txBody>
        </p:sp>
        <p:sp>
          <p:nvSpPr>
            <p:cNvPr id="70" name="텍스트 개체 틀 18">
              <a:extLst>
                <a:ext uri="{FF2B5EF4-FFF2-40B4-BE49-F238E27FC236}">
                  <a16:creationId xmlns:a16="http://schemas.microsoft.com/office/drawing/2014/main" id="{227ACDE0-AB55-458A-9596-459EA0442770}"/>
                </a:ext>
              </a:extLst>
            </p:cNvPr>
            <p:cNvSpPr txBox="1">
              <a:spLocks/>
            </p:cNvSpPr>
            <p:nvPr/>
          </p:nvSpPr>
          <p:spPr>
            <a:xfrm>
              <a:off x="2782760" y="5302850"/>
              <a:ext cx="1164196" cy="976792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algn="ctr">
                <a:lnSpc>
                  <a:spcPts val="1500"/>
                </a:lnSpc>
                <a:buNone/>
                <a:defRPr sz="1200" b="1" spc="0" baseline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marL="391146" lvl="0" indent="-391146">
                <a:spcBef>
                  <a:spcPct val="20000"/>
                </a:spcBef>
              </a:pPr>
              <a:r>
                <a:rPr lang="ko-KR" altLang="en-US" dirty="0">
                  <a:latin typeface="포천 오성과 한음 Regular" panose="020B0303000000000000" pitchFamily="34" charset="-127"/>
                  <a:ea typeface="포천 오성과 한음 Regular" panose="020B0303000000000000" pitchFamily="34" charset="-127"/>
                </a:rPr>
                <a:t>조명 디자이너</a:t>
              </a:r>
              <a:endParaRPr lang="en-US" altLang="ko-KR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  <a:p>
              <a:pPr marL="391146" lvl="0" indent="-391146">
                <a:spcBef>
                  <a:spcPct val="20000"/>
                </a:spcBef>
              </a:pP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포천 오성과 한음 Regular" panose="020B0303000000000000" pitchFamily="34" charset="-127"/>
                  <a:ea typeface="포천 오성과 한음 Regular" panose="020B0303000000000000" pitchFamily="34" charset="-127"/>
                </a:rPr>
                <a:t>김용수</a:t>
              </a: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44AE7E4-4D89-4DB6-835C-4FA1ED8EBA9B}"/>
              </a:ext>
            </a:extLst>
          </p:cNvPr>
          <p:cNvGrpSpPr/>
          <p:nvPr/>
        </p:nvGrpSpPr>
        <p:grpSpPr>
          <a:xfrm>
            <a:off x="5915190" y="4844060"/>
            <a:ext cx="1358228" cy="1139590"/>
            <a:chOff x="4317374" y="5176997"/>
            <a:chExt cx="1358228" cy="1139590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159DB5F3-B958-4DF6-8D6B-9DD82C05D8CD}"/>
                </a:ext>
              </a:extLst>
            </p:cNvPr>
            <p:cNvSpPr/>
            <p:nvPr/>
          </p:nvSpPr>
          <p:spPr>
            <a:xfrm>
              <a:off x="4317374" y="5176997"/>
              <a:ext cx="1358228" cy="11395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</p:txBody>
        </p:sp>
        <p:sp>
          <p:nvSpPr>
            <p:cNvPr id="74" name="텍스트 개체 틀 18">
              <a:extLst>
                <a:ext uri="{FF2B5EF4-FFF2-40B4-BE49-F238E27FC236}">
                  <a16:creationId xmlns:a16="http://schemas.microsoft.com/office/drawing/2014/main" id="{BA7C0B36-3B4D-44E5-896D-634191734CA8}"/>
                </a:ext>
              </a:extLst>
            </p:cNvPr>
            <p:cNvSpPr txBox="1">
              <a:spLocks/>
            </p:cNvSpPr>
            <p:nvPr/>
          </p:nvSpPr>
          <p:spPr>
            <a:xfrm>
              <a:off x="4430553" y="5258396"/>
              <a:ext cx="1164196" cy="976792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algn="ctr">
                <a:lnSpc>
                  <a:spcPts val="1500"/>
                </a:lnSpc>
                <a:buNone/>
                <a:defRPr sz="1200" b="1" spc="0" baseline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marL="391146" lvl="0" indent="-391146">
                <a:spcBef>
                  <a:spcPct val="20000"/>
                </a:spcBef>
              </a:pPr>
              <a:r>
                <a:rPr lang="ko-KR" altLang="en-US" dirty="0">
                  <a:latin typeface="포천 오성과 한음 Regular" panose="020B0303000000000000" pitchFamily="34" charset="-127"/>
                  <a:ea typeface="포천 오성과 한음 Regular" panose="020B0303000000000000" pitchFamily="34" charset="-127"/>
                </a:rPr>
                <a:t>영상감독</a:t>
              </a:r>
              <a:endParaRPr lang="en-US" altLang="ko-KR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  <a:p>
              <a:pPr marL="391146" lvl="0" indent="-391146">
                <a:spcBef>
                  <a:spcPct val="20000"/>
                </a:spcBef>
              </a:pP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포천 오성과 한음 Regular" panose="020B0303000000000000" pitchFamily="34" charset="-127"/>
                  <a:ea typeface="포천 오성과 한음 Regular" panose="020B0303000000000000" pitchFamily="34" charset="-127"/>
                </a:rPr>
                <a:t>강승구</a:t>
              </a:r>
            </a:p>
          </p:txBody>
        </p: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33FE4943-C1A9-4D27-ABB0-07322163B1D1}"/>
              </a:ext>
            </a:extLst>
          </p:cNvPr>
          <p:cNvSpPr/>
          <p:nvPr/>
        </p:nvSpPr>
        <p:spPr>
          <a:xfrm>
            <a:off x="5926529" y="2149512"/>
            <a:ext cx="1366310" cy="1102309"/>
          </a:xfrm>
          <a:prstGeom prst="ellipse">
            <a:avLst/>
          </a:prstGeom>
          <a:solidFill>
            <a:srgbClr val="1D314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음악감독</a:t>
            </a:r>
            <a:endParaRPr lang="en-US" altLang="ko-KR" sz="1200" b="1" spc="-120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algn="ctr"/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미정</a:t>
            </a: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D017FFE4-372D-46AA-A936-F2FF16549CCD}"/>
              </a:ext>
            </a:extLst>
          </p:cNvPr>
          <p:cNvSpPr/>
          <p:nvPr/>
        </p:nvSpPr>
        <p:spPr>
          <a:xfrm>
            <a:off x="4228439" y="2169915"/>
            <a:ext cx="1366310" cy="1102309"/>
          </a:xfrm>
          <a:prstGeom prst="ellipse">
            <a:avLst/>
          </a:prstGeom>
          <a:solidFill>
            <a:srgbClr val="1D314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극작</a:t>
            </a:r>
            <a:endParaRPr lang="en-US" altLang="ko-KR" sz="1200" b="1" spc="-120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algn="ctr"/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미정</a:t>
            </a: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9903EA3C-B58A-47EA-A992-6AEBA8865B09}"/>
              </a:ext>
            </a:extLst>
          </p:cNvPr>
          <p:cNvSpPr/>
          <p:nvPr/>
        </p:nvSpPr>
        <p:spPr>
          <a:xfrm>
            <a:off x="7511441" y="2169915"/>
            <a:ext cx="1345397" cy="1102309"/>
          </a:xfrm>
          <a:prstGeom prst="ellipse">
            <a:avLst/>
          </a:prstGeom>
          <a:solidFill>
            <a:srgbClr val="1D314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연출</a:t>
            </a:r>
            <a:r>
              <a:rPr lang="en-US" altLang="ko-KR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/</a:t>
            </a:r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안무</a:t>
            </a:r>
            <a:endParaRPr lang="en-US" altLang="ko-KR" sz="1200" b="1" spc="-120" dirty="0">
              <a:solidFill>
                <a:schemeClr val="bg1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algn="ctr"/>
            <a:r>
              <a:rPr lang="ko-KR" altLang="en-US" sz="1200" b="1" spc="-120" dirty="0">
                <a:solidFill>
                  <a:schemeClr val="bg1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미정</a:t>
            </a: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6B520611-8706-441F-B8DE-19059D39A940}"/>
              </a:ext>
            </a:extLst>
          </p:cNvPr>
          <p:cNvSpPr/>
          <p:nvPr/>
        </p:nvSpPr>
        <p:spPr>
          <a:xfrm>
            <a:off x="4240562" y="2175116"/>
            <a:ext cx="1342064" cy="111948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/>
          </a:scene3d>
          <a:sp3d prstMaterial="clear">
            <a:bevelT w="1905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dirty="0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BA417FB3-BE9B-45A8-9263-AE9D9547BE94}"/>
              </a:ext>
            </a:extLst>
          </p:cNvPr>
          <p:cNvGrpSpPr/>
          <p:nvPr/>
        </p:nvGrpSpPr>
        <p:grpSpPr>
          <a:xfrm>
            <a:off x="7498741" y="4817508"/>
            <a:ext cx="1358228" cy="1139590"/>
            <a:chOff x="7519523" y="5135259"/>
            <a:chExt cx="1358228" cy="1139590"/>
          </a:xfrm>
        </p:grpSpPr>
        <p:pic>
          <p:nvPicPr>
            <p:cNvPr id="83" name="그림 82" descr="cosmetic2.png">
              <a:extLst>
                <a:ext uri="{FF2B5EF4-FFF2-40B4-BE49-F238E27FC236}">
                  <a16:creationId xmlns:a16="http://schemas.microsoft.com/office/drawing/2014/main" id="{C7203B26-A430-4437-9669-5D08BD4D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0807" y="5782288"/>
              <a:ext cx="900000" cy="135398"/>
            </a:xfrm>
            <a:prstGeom prst="rect">
              <a:avLst/>
            </a:prstGeom>
          </p:spPr>
        </p:pic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271AF3EE-D43B-49C0-950F-28D644B1A664}"/>
                </a:ext>
              </a:extLst>
            </p:cNvPr>
            <p:cNvSpPr/>
            <p:nvPr/>
          </p:nvSpPr>
          <p:spPr>
            <a:xfrm>
              <a:off x="7519523" y="5135259"/>
              <a:ext cx="1358228" cy="11395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</p:txBody>
        </p:sp>
        <p:sp>
          <p:nvSpPr>
            <p:cNvPr id="85" name="텍스트 개체 틀 18">
              <a:extLst>
                <a:ext uri="{FF2B5EF4-FFF2-40B4-BE49-F238E27FC236}">
                  <a16:creationId xmlns:a16="http://schemas.microsoft.com/office/drawing/2014/main" id="{7653A29D-C70E-40BE-A83C-9AE7C99EBE68}"/>
                </a:ext>
              </a:extLst>
            </p:cNvPr>
            <p:cNvSpPr txBox="1">
              <a:spLocks/>
            </p:cNvSpPr>
            <p:nvPr/>
          </p:nvSpPr>
          <p:spPr>
            <a:xfrm>
              <a:off x="7616539" y="5216658"/>
              <a:ext cx="1164196" cy="976792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algn="ctr">
                <a:lnSpc>
                  <a:spcPts val="1500"/>
                </a:lnSpc>
                <a:buNone/>
                <a:defRPr sz="1200" b="1" spc="0" baseline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marL="391146" lvl="0" indent="-391146">
                <a:spcBef>
                  <a:spcPct val="20000"/>
                </a:spcBef>
              </a:pPr>
              <a:r>
                <a: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포천 오성과 한음 Regular" panose="020B0303000000000000" pitchFamily="34" charset="-127"/>
                  <a:ea typeface="포천 오성과 한음 Regular" panose="020B0303000000000000" pitchFamily="34" charset="-127"/>
                </a:rPr>
                <a:t>특수효과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  <a:p>
              <a:pPr marL="391146" lvl="0" indent="-391146">
                <a:spcBef>
                  <a:spcPct val="20000"/>
                </a:spcBef>
              </a:pPr>
              <a:r>
                <a:rPr lang="ko-KR" altLang="en-US" dirty="0">
                  <a:latin typeface="포천 오성과 한음 Regular" panose="020B0303000000000000" pitchFamily="34" charset="-127"/>
                  <a:ea typeface="포천 오성과 한음 Regular" panose="020B0303000000000000" pitchFamily="34" charset="-127"/>
                </a:rPr>
                <a:t>김세연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endParaRPr>
            </a:p>
          </p:txBody>
        </p:sp>
      </p:grpSp>
      <p:sp>
        <p:nvSpPr>
          <p:cNvPr id="87" name="타원 86">
            <a:extLst>
              <a:ext uri="{FF2B5EF4-FFF2-40B4-BE49-F238E27FC236}">
                <a16:creationId xmlns:a16="http://schemas.microsoft.com/office/drawing/2014/main" id="{BA8787FD-CF27-4B81-86A8-22B45AEC0315}"/>
              </a:ext>
            </a:extLst>
          </p:cNvPr>
          <p:cNvSpPr/>
          <p:nvPr/>
        </p:nvSpPr>
        <p:spPr>
          <a:xfrm>
            <a:off x="7542135" y="3463964"/>
            <a:ext cx="1337942" cy="1139590"/>
          </a:xfrm>
          <a:prstGeom prst="ellipse">
            <a:avLst/>
          </a:prstGeom>
          <a:solidFill>
            <a:srgbClr val="D6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88" name="텍스트 개체 틀 18">
            <a:extLst>
              <a:ext uri="{FF2B5EF4-FFF2-40B4-BE49-F238E27FC236}">
                <a16:creationId xmlns:a16="http://schemas.microsoft.com/office/drawing/2014/main" id="{C99EADE3-E696-41D6-B879-BCB5164DB247}"/>
              </a:ext>
            </a:extLst>
          </p:cNvPr>
          <p:cNvSpPr txBox="1">
            <a:spLocks/>
          </p:cNvSpPr>
          <p:nvPr/>
        </p:nvSpPr>
        <p:spPr>
          <a:xfrm>
            <a:off x="7637702" y="3545363"/>
            <a:ext cx="1146808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분장 디자이너</a:t>
            </a:r>
          </a:p>
          <a:p>
            <a:pPr marL="391146" lvl="0" indent="-391146">
              <a:spcBef>
                <a:spcPct val="20000"/>
              </a:spcBef>
            </a:pPr>
            <a:r>
              <a:rPr lang="ko-KR" altLang="en-US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조용선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99E32ABC-20AA-4850-BBAD-0B1A18982E70}"/>
              </a:ext>
            </a:extLst>
          </p:cNvPr>
          <p:cNvSpPr/>
          <p:nvPr/>
        </p:nvSpPr>
        <p:spPr>
          <a:xfrm>
            <a:off x="5950775" y="2142655"/>
            <a:ext cx="1342064" cy="111948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/>
          </a:scene3d>
          <a:sp3d prstMaterial="clear">
            <a:bevelT w="1905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dirty="0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68F63AB2-658B-44C5-B445-BB55496DB550}"/>
              </a:ext>
            </a:extLst>
          </p:cNvPr>
          <p:cNvSpPr/>
          <p:nvPr/>
        </p:nvSpPr>
        <p:spPr>
          <a:xfrm>
            <a:off x="7506823" y="2169842"/>
            <a:ext cx="1342064" cy="111948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33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/>
          <a:scene3d>
            <a:camera prst="perspectiveAbove" fov="0">
              <a:rot lat="0" lon="0" rev="0"/>
            </a:camera>
            <a:lightRig rig="flat" dir="t"/>
          </a:scene3d>
          <a:sp3d prstMaterial="clear">
            <a:bevelT w="190500" h="1905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dirty="0">
              <a:solidFill>
                <a:prstClr val="white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FCB877D5-CB9F-4EAF-A32B-A2397A293FE8}"/>
              </a:ext>
            </a:extLst>
          </p:cNvPr>
          <p:cNvSpPr/>
          <p:nvPr/>
        </p:nvSpPr>
        <p:spPr>
          <a:xfrm>
            <a:off x="1154740" y="4869945"/>
            <a:ext cx="1358228" cy="11395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93" name="텍스트 개체 틀 18">
            <a:extLst>
              <a:ext uri="{FF2B5EF4-FFF2-40B4-BE49-F238E27FC236}">
                <a16:creationId xmlns:a16="http://schemas.microsoft.com/office/drawing/2014/main" id="{63BEB3EB-2128-4366-B24E-887582D34105}"/>
              </a:ext>
            </a:extLst>
          </p:cNvPr>
          <p:cNvSpPr txBox="1">
            <a:spLocks/>
          </p:cNvSpPr>
          <p:nvPr/>
        </p:nvSpPr>
        <p:spPr>
          <a:xfrm>
            <a:off x="1260574" y="4914468"/>
            <a:ext cx="1164196" cy="9767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1500"/>
              </a:lnSpc>
              <a:buNone/>
              <a:defRPr sz="1200" b="1" spc="0" baseline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91146" lvl="0" indent="-391146">
              <a:spcBef>
                <a:spcPct val="20000"/>
              </a:spcBef>
            </a:pPr>
            <a:r>
              <a:rPr lang="ko-KR" altLang="en-US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무대감독</a:t>
            </a:r>
            <a:endParaRPr lang="en-US" altLang="ko-KR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 marL="391146" lvl="0" indent="-391146">
              <a:spcBef>
                <a:spcPct val="20000"/>
              </a:spcBef>
            </a:pPr>
            <a:r>
              <a:rPr lang="ko-KR" altLang="en-US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정휘경</a:t>
            </a:r>
            <a:endParaRPr lang="en-US" altLang="ko-KR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94" name="내용 개체 틀 2">
            <a:extLst>
              <a:ext uri="{FF2B5EF4-FFF2-40B4-BE49-F238E27FC236}">
                <a16:creationId xmlns:a16="http://schemas.microsoft.com/office/drawing/2014/main" id="{AF941570-7C28-4937-9686-4ED446DCD160}"/>
              </a:ext>
            </a:extLst>
          </p:cNvPr>
          <p:cNvSpPr txBox="1">
            <a:spLocks/>
          </p:cNvSpPr>
          <p:nvPr/>
        </p:nvSpPr>
        <p:spPr>
          <a:xfrm>
            <a:off x="375657" y="1185127"/>
            <a:ext cx="8406000" cy="707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극</a:t>
            </a:r>
            <a:r>
              <a:rPr lang="en-US" altLang="ko-KR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연출</a:t>
            </a:r>
            <a:r>
              <a:rPr lang="en-US" altLang="ko-KR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안무 감독은 현재 미팅 중이며 </a:t>
            </a:r>
            <a:r>
              <a:rPr lang="en-US" altLang="ko-KR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1</a:t>
            </a:r>
            <a:r>
              <a:rPr lang="ko-KR" altLang="en-US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월중 확정 예정</a:t>
            </a:r>
            <a:endParaRPr lang="en-US" altLang="ko-KR" sz="2100" b="1" dirty="0">
              <a:solidFill>
                <a:schemeClr val="tx2">
                  <a:lumMod val="7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2100" b="1" dirty="0">
                <a:solidFill>
                  <a:schemeClr val="tx2">
                    <a:lumMod val="75000"/>
                  </a:schemeClr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국내 대형 뮤지컬 및 콘서트 감독 위주로 스텝 라인업 구성</a:t>
            </a:r>
            <a:endParaRPr lang="en-US" altLang="ko-KR" sz="2100" b="1" dirty="0">
              <a:solidFill>
                <a:schemeClr val="tx2">
                  <a:lumMod val="7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ko-KR" sz="1500" b="1" dirty="0">
              <a:solidFill>
                <a:schemeClr val="tx2">
                  <a:lumMod val="75000"/>
                </a:schemeClr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99ED000-3CB5-4FBA-9168-A0D6AF3F7F9D}"/>
              </a:ext>
            </a:extLst>
          </p:cNvPr>
          <p:cNvSpPr/>
          <p:nvPr/>
        </p:nvSpPr>
        <p:spPr>
          <a:xfrm>
            <a:off x="4794836" y="1312883"/>
            <a:ext cx="4572000" cy="567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가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옥외 배포</a:t>
            </a: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메인지역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: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광진구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강남구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송파구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강동구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서브지역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: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서초구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성동구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동대문구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노원구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중랑구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성북구 등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공연장 진행 공연의 지역별 판매비율에 따른 거점홍보물 배포 진행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나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매장 프로모션</a:t>
            </a: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키즈카페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키즈매장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패밀리음식점 등 </a:t>
            </a:r>
            <a:r>
              <a:rPr lang="ko-KR" altLang="en-US" sz="900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연령타깃에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맞는 매장에 홍보물 비치 및 배포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‘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 탐정 사건 해결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’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인증샷 할인을 홍보물에 넣어 판매촉진 유도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다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저작권사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(</a:t>
            </a:r>
            <a:r>
              <a:rPr lang="ko-KR" altLang="en-US" sz="900" b="1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에스엠지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)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제휴 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개봉 극장판과 제휴이벤트 진행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: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 탐정을 좋아하는 </a:t>
            </a:r>
            <a:r>
              <a:rPr lang="ko-KR" altLang="en-US" sz="900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메인타깃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공략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라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블로그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/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인스타그램 채널</a:t>
            </a: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엉덩이탐정 추리 이벤트를 통해 공연 콘텐츠의 계속적인 노출 유도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퀴즈 이벤트 이미지 노출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/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연습현장 공개를 통해 관심 유도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다양한 이벤트를 통해 참여율을 높이고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계속적인 공연정보를 노출시킴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마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유튜브</a:t>
            </a: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엉덩이탐정 사건 해결 댄스 사전 영상 제작 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율동을 영상을 통한 이벤트 진행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공유 이벤트를 통해 바이럴 진행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바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타 커뮤니티 활용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국민은행 아이사랑카드 등 부모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가족을 대상으로 한 커뮤니티에 광고 및 제휴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파워 블로거 및 카페 의 상단노출 포스팅 이벤트 진행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3851FE-2C2D-4529-8CEE-199C293D10EA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제목 10">
            <a:extLst>
              <a:ext uri="{FF2B5EF4-FFF2-40B4-BE49-F238E27FC236}">
                <a16:creationId xmlns:a16="http://schemas.microsoft.com/office/drawing/2014/main" id="{6E615C31-E519-434C-9F8B-2CD9C2DEA6AE}"/>
              </a:ext>
            </a:extLst>
          </p:cNvPr>
          <p:cNvSpPr txBox="1">
            <a:spLocks/>
          </p:cNvSpPr>
          <p:nvPr/>
        </p:nvSpPr>
        <p:spPr>
          <a:xfrm>
            <a:off x="0" y="438565"/>
            <a:ext cx="8386466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50" dirty="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6    </a:t>
            </a:r>
            <a:r>
              <a:rPr lang="ko-KR" altLang="en-US" sz="3500" b="1" spc="-150" dirty="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홍보 마케팅 방향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9125B9F-CA2B-4916-8A47-BF54CEF8D234}"/>
              </a:ext>
            </a:extLst>
          </p:cNvPr>
          <p:cNvSpPr/>
          <p:nvPr/>
        </p:nvSpPr>
        <p:spPr>
          <a:xfrm>
            <a:off x="142567" y="2383101"/>
            <a:ext cx="4275380" cy="2976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가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일반예매 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(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예매처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예매처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카드사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캐리소프트 고객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DB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를 이용한 타깃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SMS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할인혜택 발송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(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예매처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가족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2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만 명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/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캐리소프트 고객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2</a:t>
            </a:r>
            <a:r>
              <a:rPr lang="ko-KR" altLang="en-US" sz="900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만명명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/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아이사랑 카드사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10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만 명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기본 할인율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40% /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최대 할인율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50%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가격정책을 통해 공연에 맞는 가격책정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 err="1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재관람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혜택 제공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: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최대 할인율 제공 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나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단체판매</a:t>
            </a: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공격적 단체영업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+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단체 혜택제공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(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추리 수첩 제공 및 사진촬영 및 할인혜택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어린이집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유치원을 넘어 마술단체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,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기업가족행사 등의 영역의 확대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다</a:t>
            </a:r>
            <a:r>
              <a:rPr lang="en-US" altLang="ko-KR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 </a:t>
            </a:r>
            <a:r>
              <a:rPr lang="ko-KR" altLang="en-US" sz="900" b="1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소셜커머스</a:t>
            </a:r>
            <a:endParaRPr lang="en-US" altLang="ko-KR" sz="900" b="1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- 1.5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층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2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층의 저가티켓 단독판매 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(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예매처별 차별화 전략</a:t>
            </a: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사전 오픈을 통해 공연접근율이 낮은 일반관객에게 홍보효과 발생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    - </a:t>
            </a:r>
            <a:r>
              <a:rPr lang="ko-KR" altLang="en-US" sz="9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소셜커머스와 공식예매처와의 좌석구분을 통해 좌석지정이 가능하도록 편의제공</a:t>
            </a:r>
            <a:endParaRPr lang="en-US" altLang="ko-KR" sz="900" dirty="0"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5BD5FFE-AF2B-463C-8C41-3C4959F7F395}"/>
              </a:ext>
            </a:extLst>
          </p:cNvPr>
          <p:cNvSpPr/>
          <p:nvPr/>
        </p:nvSpPr>
        <p:spPr>
          <a:xfrm>
            <a:off x="81964" y="1498058"/>
            <a:ext cx="3959094" cy="232419"/>
          </a:xfrm>
          <a:prstGeom prst="rect">
            <a:avLst/>
          </a:prstGeom>
          <a:solidFill>
            <a:srgbClr val="D6465D"/>
          </a:solidFill>
          <a:ln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예매처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058E3DF-6E7F-4A02-86B2-0BFA82DAB1DD}"/>
              </a:ext>
            </a:extLst>
          </p:cNvPr>
          <p:cNvSpPr/>
          <p:nvPr/>
        </p:nvSpPr>
        <p:spPr>
          <a:xfrm flipH="1">
            <a:off x="4689987" y="1108714"/>
            <a:ext cx="4355690" cy="225265"/>
          </a:xfrm>
          <a:prstGeom prst="rect">
            <a:avLst/>
          </a:prstGeom>
          <a:solidFill>
            <a:srgbClr val="D6465D"/>
          </a:solidFill>
          <a:ln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홍보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F35AF1E-37AA-4A18-AD39-2D5ABB1F692E}"/>
              </a:ext>
            </a:extLst>
          </p:cNvPr>
          <p:cNvCxnSpPr>
            <a:cxnSpLocks/>
          </p:cNvCxnSpPr>
          <p:nvPr/>
        </p:nvCxnSpPr>
        <p:spPr>
          <a:xfrm>
            <a:off x="4417947" y="1498058"/>
            <a:ext cx="0" cy="5227207"/>
          </a:xfrm>
          <a:prstGeom prst="line">
            <a:avLst/>
          </a:prstGeom>
          <a:ln w="12700">
            <a:solidFill>
              <a:srgbClr val="D64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8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EB67D96-378A-4446-86C0-3A43E41A9226}"/>
              </a:ext>
            </a:extLst>
          </p:cNvPr>
          <p:cNvSpPr/>
          <p:nvPr/>
        </p:nvSpPr>
        <p:spPr>
          <a:xfrm rot="5400000">
            <a:off x="49329" y="387117"/>
            <a:ext cx="575595" cy="674255"/>
          </a:xfrm>
          <a:prstGeom prst="rect">
            <a:avLst/>
          </a:prstGeom>
          <a:solidFill>
            <a:srgbClr val="D6465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10">
            <a:extLst>
              <a:ext uri="{FF2B5EF4-FFF2-40B4-BE49-F238E27FC236}">
                <a16:creationId xmlns:a16="http://schemas.microsoft.com/office/drawing/2014/main" id="{6CD232DB-7365-4453-BB2F-158ED03F97B7}"/>
              </a:ext>
            </a:extLst>
          </p:cNvPr>
          <p:cNvSpPr txBox="1">
            <a:spLocks/>
          </p:cNvSpPr>
          <p:nvPr/>
        </p:nvSpPr>
        <p:spPr>
          <a:xfrm>
            <a:off x="0" y="438565"/>
            <a:ext cx="8386466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50">
                <a:solidFill>
                  <a:schemeClr val="bg1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 7    </a:t>
            </a:r>
            <a:r>
              <a:rPr lang="ko-KR" altLang="en-US" sz="3500" b="1" spc="-150">
                <a:solidFill>
                  <a:srgbClr val="D6465D"/>
                </a:solidFill>
                <a:latin typeface="포천 오성과 한음 Bold" panose="020B0803000000000000" pitchFamily="34" charset="-127"/>
                <a:ea typeface="포천 오성과 한음 Bold" panose="020B0803000000000000" pitchFamily="34" charset="-127"/>
              </a:rPr>
              <a:t>공연장</a:t>
            </a:r>
            <a:endParaRPr lang="ko-KR" altLang="en-US" sz="3500" b="1" spc="-150" dirty="0">
              <a:solidFill>
                <a:srgbClr val="D6465D"/>
              </a:solidFill>
              <a:latin typeface="포천 오성과 한음 Bold" panose="020B0803000000000000" pitchFamily="34" charset="-127"/>
              <a:ea typeface="포천 오성과 한음 Bold" panose="020B0803000000000000" pitchFamily="34" charset="-127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A97B43-FC42-40FB-B1A4-94D27592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18" y="1306687"/>
            <a:ext cx="4098885" cy="25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DB9CFF3-E8BB-4DD4-89C5-B21F4C29F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2" t="4962" r="40537" b="34266"/>
          <a:stretch/>
        </p:blipFill>
        <p:spPr>
          <a:xfrm>
            <a:off x="334296" y="1274709"/>
            <a:ext cx="4098885" cy="26000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FFD5F77-8EF6-49E8-83B8-B88C6FC75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60" t="3846" r="1727" b="35382"/>
          <a:stretch/>
        </p:blipFill>
        <p:spPr>
          <a:xfrm>
            <a:off x="334296" y="3874769"/>
            <a:ext cx="4098884" cy="284704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D06D553-F7D4-4542-AD63-2FE83D89375D}"/>
              </a:ext>
            </a:extLst>
          </p:cNvPr>
          <p:cNvSpPr/>
          <p:nvPr/>
        </p:nvSpPr>
        <p:spPr>
          <a:xfrm>
            <a:off x="6567948" y="2920181"/>
            <a:ext cx="1120878" cy="922609"/>
          </a:xfrm>
          <a:prstGeom prst="rect">
            <a:avLst/>
          </a:prstGeom>
          <a:noFill/>
          <a:ln w="57150">
            <a:solidFill>
              <a:srgbClr val="D64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DDA1E65-B11C-48E4-8E9B-43202208E0E0}"/>
              </a:ext>
            </a:extLst>
          </p:cNvPr>
          <p:cNvSpPr/>
          <p:nvPr/>
        </p:nvSpPr>
        <p:spPr>
          <a:xfrm>
            <a:off x="4916129" y="4159045"/>
            <a:ext cx="3893574" cy="2379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500" dirty="0" err="1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우리금융아트홀은</a:t>
            </a:r>
            <a:r>
              <a:rPr lang="ko-KR" altLang="en-US" sz="150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 올림픽공원 내 위치한 대공연장으로 </a:t>
            </a:r>
            <a:r>
              <a:rPr lang="en-US" altLang="ko-KR" sz="150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1,184</a:t>
            </a:r>
            <a:r>
              <a:rPr lang="ko-KR" altLang="en-US" sz="150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석으로 </a:t>
            </a:r>
            <a:r>
              <a:rPr lang="en-US" altLang="ko-KR" sz="150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2020</a:t>
            </a:r>
            <a:r>
              <a:rPr lang="ko-KR" altLang="en-US" sz="150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년 모든 대관이 완료된 가족공연에 대표 극장 입니다</a:t>
            </a:r>
            <a:r>
              <a:rPr lang="en-US" altLang="ko-KR" sz="1500" dirty="0">
                <a:solidFill>
                  <a:srgbClr val="D6465D"/>
                </a:solidFill>
                <a:latin typeface="포천 오성과 한음 Regular" panose="020B0303000000000000" pitchFamily="34" charset="-127"/>
                <a:ea typeface="포천 오성과 한음 Regular" panose="020B0303000000000000" pitchFamily="34" charset="-127"/>
              </a:rPr>
              <a:t>.</a:t>
            </a:r>
            <a:endParaRPr lang="ko-KR" altLang="en-US" sz="1500" dirty="0">
              <a:solidFill>
                <a:srgbClr val="D6465D"/>
              </a:solidFill>
              <a:latin typeface="포천 오성과 한음 Regular" panose="020B0303000000000000" pitchFamily="34" charset="-127"/>
              <a:ea typeface="포천 오성과 한음 Regular" panose="020B03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36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930</Words>
  <Application>Microsoft Office PowerPoint</Application>
  <PresentationFormat>화면 슬라이드 쇼(4:3)</PresentationFormat>
  <Paragraphs>164</Paragraphs>
  <Slides>9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 1    개요</vt:lpstr>
      <vt:lpstr> 2    시놉시스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yangsoon kim</dc:creator>
  <cp:lastModifiedBy>알 수 없는 사용자</cp:lastModifiedBy>
  <cp:revision>19</cp:revision>
  <dcterms:created xsi:type="dcterms:W3CDTF">2020-01-06T08:39:02Z</dcterms:created>
  <dcterms:modified xsi:type="dcterms:W3CDTF">2020-02-19T02:29:06Z</dcterms:modified>
</cp:coreProperties>
</file>