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05" r:id="rId3"/>
    <p:sldId id="340" r:id="rId4"/>
    <p:sldId id="327" r:id="rId5"/>
    <p:sldId id="307" r:id="rId6"/>
    <p:sldId id="308" r:id="rId7"/>
    <p:sldId id="309" r:id="rId8"/>
    <p:sldId id="310" r:id="rId9"/>
    <p:sldId id="256" r:id="rId10"/>
    <p:sldId id="257" r:id="rId11"/>
    <p:sldId id="261" r:id="rId12"/>
    <p:sldId id="259" r:id="rId13"/>
    <p:sldId id="258" r:id="rId14"/>
    <p:sldId id="262" r:id="rId15"/>
    <p:sldId id="263" r:id="rId16"/>
    <p:sldId id="272" r:id="rId17"/>
    <p:sldId id="265" r:id="rId18"/>
    <p:sldId id="271" r:id="rId19"/>
    <p:sldId id="329" r:id="rId20"/>
    <p:sldId id="264" r:id="rId21"/>
    <p:sldId id="267" r:id="rId22"/>
    <p:sldId id="266" r:id="rId23"/>
    <p:sldId id="268" r:id="rId24"/>
    <p:sldId id="328" r:id="rId25"/>
    <p:sldId id="314" r:id="rId26"/>
    <p:sldId id="312" r:id="rId27"/>
    <p:sldId id="313" r:id="rId28"/>
    <p:sldId id="311" r:id="rId29"/>
    <p:sldId id="260" r:id="rId30"/>
    <p:sldId id="269" r:id="rId31"/>
    <p:sldId id="323" r:id="rId32"/>
    <p:sldId id="270" r:id="rId33"/>
    <p:sldId id="274" r:id="rId34"/>
    <p:sldId id="317" r:id="rId35"/>
    <p:sldId id="316" r:id="rId36"/>
    <p:sldId id="315" r:id="rId37"/>
    <p:sldId id="273" r:id="rId38"/>
    <p:sldId id="275" r:id="rId39"/>
    <p:sldId id="331" r:id="rId40"/>
    <p:sldId id="326" r:id="rId41"/>
    <p:sldId id="322" r:id="rId42"/>
    <p:sldId id="336" r:id="rId43"/>
    <p:sldId id="276" r:id="rId44"/>
    <p:sldId id="277" r:id="rId45"/>
    <p:sldId id="278" r:id="rId46"/>
    <p:sldId id="279" r:id="rId47"/>
    <p:sldId id="325" r:id="rId48"/>
    <p:sldId id="280" r:id="rId49"/>
    <p:sldId id="324" r:id="rId50"/>
    <p:sldId id="284" r:id="rId51"/>
    <p:sldId id="282" r:id="rId52"/>
    <p:sldId id="283" r:id="rId53"/>
    <p:sldId id="285" r:id="rId54"/>
    <p:sldId id="304" r:id="rId55"/>
    <p:sldId id="287" r:id="rId56"/>
    <p:sldId id="330" r:id="rId57"/>
    <p:sldId id="338" r:id="rId58"/>
    <p:sldId id="339" r:id="rId5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51" d="100"/>
          <a:sy n="51" d="100"/>
        </p:scale>
        <p:origin x="-78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8080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9185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7458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4076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0327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0842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4788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4952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6380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5597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4530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C13A6-1E6A-4FE2-BE2B-45EC85AB39EA}" type="datetimeFigureOut">
              <a:rPr lang="ko-KR" altLang="en-US" smtClean="0"/>
              <a:pPr/>
              <a:t>2021-10-06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0A16-B123-41FD-A5C0-1AA1276D72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2379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UboLZx3Tk" TargetMode="External"/><Relationship Id="rId2" Type="http://schemas.openxmlformats.org/officeDocument/2006/relationships/hyperlink" Target="https://www.youtube.com/watch?v=3SpG7C4vHZQ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6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72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578"/>
            <a:ext cx="12293600" cy="710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648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789"/>
            <a:ext cx="12192000" cy="687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153" y="0"/>
            <a:ext cx="8233693" cy="68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35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8" y="1"/>
            <a:ext cx="12384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10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29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7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9"/>
            <a:ext cx="12191999" cy="683784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84557" y="5924591"/>
            <a:ext cx="8531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무대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상수</a:t>
            </a:r>
          </a:p>
          <a:p>
            <a:pPr fontAlgn="base"/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유리방의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통로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여성들이 잠시 쉬거나 얘기를 하고 남성들이 출입하기도 한다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밴드가 있다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드럼과 현악기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악기의 구성은 추후 협의한다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00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구조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가스실 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유대인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수용소의 가스실과 </a:t>
            </a:r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등가적인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기능을 한다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누군가는 안에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누군가는 밖에 있다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인간과 비인간이 마주하는 공간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때에 따라 연기를 사용할 수 있다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차갑고 단단한 느낌을 주는 재질의 유리나 아크릴 소재를 사용할 수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있다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그 위에 그림이나 글자를 새기고 지울 수 있으며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해체하여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fontAlgn="base">
              <a:buNone/>
            </a:pP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다른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무대와 소품으로 변형하여 이용될 수 있다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341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996628" cy="6858000"/>
          </a:xfrm>
        </p:spPr>
      </p:pic>
      <p:sp>
        <p:nvSpPr>
          <p:cNvPr id="3" name="TextBox 2"/>
          <p:cNvSpPr txBox="1"/>
          <p:nvPr/>
        </p:nvSpPr>
        <p:spPr>
          <a:xfrm>
            <a:off x="405245" y="3766512"/>
            <a:ext cx="6093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dirty="0" smtClean="0">
                <a:solidFill>
                  <a:srgbClr val="00B0F0"/>
                </a:solidFill>
              </a:rPr>
              <a:t>공연 </a:t>
            </a:r>
            <a:r>
              <a:rPr lang="en-US" altLang="ko-KR" sz="6000" dirty="0">
                <a:solidFill>
                  <a:srgbClr val="00B0F0"/>
                </a:solidFill>
              </a:rPr>
              <a:t>-</a:t>
            </a:r>
            <a:r>
              <a:rPr lang="en-US" altLang="ko-KR" sz="6000" dirty="0" smtClean="0">
                <a:solidFill>
                  <a:srgbClr val="00B0F0"/>
                </a:solidFill>
              </a:rPr>
              <a:t> </a:t>
            </a:r>
            <a:r>
              <a:rPr lang="ko-KR" altLang="en-US" sz="6000" dirty="0" err="1" smtClean="0">
                <a:solidFill>
                  <a:srgbClr val="00B0F0"/>
                </a:solidFill>
              </a:rPr>
              <a:t>유리방</a:t>
            </a:r>
            <a:r>
              <a:rPr lang="ko-KR" altLang="en-US" sz="6000" dirty="0" smtClean="0">
                <a:solidFill>
                  <a:srgbClr val="00B0F0"/>
                </a:solidFill>
              </a:rPr>
              <a:t> </a:t>
            </a:r>
            <a:endParaRPr lang="ko-KR" altLang="en-US" sz="6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8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2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1395" y="660698"/>
            <a:ext cx="746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</a:t>
            </a:r>
            <a:r>
              <a:rPr lang="ko-KR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벽을 가스실 벽으로 상징화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1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078" y="0"/>
            <a:ext cx="61258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3785" y="228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</a:t>
            </a:r>
            <a:r>
              <a:rPr lang="ko-KR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ko-KR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가스실 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7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83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0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311" y="0"/>
            <a:ext cx="12282311" cy="6883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1893" y="367724"/>
            <a:ext cx="897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</a:t>
            </a:r>
            <a:r>
              <a: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벽을 활용한 무대디자인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글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그림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낙서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52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/>
              <a:t>유리방</a:t>
            </a:r>
            <a:r>
              <a:rPr lang="en-US" altLang="ko-KR" b="1" dirty="0"/>
              <a:t> </a:t>
            </a:r>
            <a:r>
              <a:rPr lang="en-US" altLang="ko-KR" b="1" dirty="0" smtClean="0"/>
              <a:t>– </a:t>
            </a:r>
            <a:r>
              <a:rPr lang="ko-KR" altLang="en-US" b="1" dirty="0" smtClean="0"/>
              <a:t>구조</a:t>
            </a:r>
            <a:r>
              <a:rPr lang="en-US" altLang="ko-KR" b="1" dirty="0"/>
              <a:t>2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퍼즐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퍼즐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조각처럼 </a:t>
            </a:r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유리방을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구성한다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유리방의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파편들로 공간의 해체와 결합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무대변환이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용이하도록 한다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이동이 자유롭도록 각 </a:t>
            </a:r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프레임마다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바퀴를 사용한다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극중 화자의 뇌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정신의 폐허를 상징 한다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279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288" y="0"/>
            <a:ext cx="9493956" cy="6883287"/>
          </a:xfrm>
        </p:spPr>
      </p:pic>
    </p:spTree>
    <p:extLst>
      <p:ext uri="{BB962C8B-B14F-4D97-AF65-F5344CB8AC3E}">
        <p14:creationId xmlns:p14="http://schemas.microsoft.com/office/powerpoint/2010/main" xmlns="" val="31466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777" y="-1697"/>
            <a:ext cx="9358489" cy="6859697"/>
          </a:xfrm>
        </p:spPr>
      </p:pic>
    </p:spTree>
    <p:extLst>
      <p:ext uri="{BB962C8B-B14F-4D97-AF65-F5344CB8AC3E}">
        <p14:creationId xmlns:p14="http://schemas.microsoft.com/office/powerpoint/2010/main" xmlns="" val="325379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0443" y="0"/>
            <a:ext cx="9437511" cy="6858149"/>
          </a:xfrm>
        </p:spPr>
      </p:pic>
    </p:spTree>
    <p:extLst>
      <p:ext uri="{BB962C8B-B14F-4D97-AF65-F5344CB8AC3E}">
        <p14:creationId xmlns:p14="http://schemas.microsoft.com/office/powerpoint/2010/main" xmlns="" val="27994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6889" y="0"/>
            <a:ext cx="9200444" cy="6841524"/>
          </a:xfrm>
        </p:spPr>
      </p:pic>
    </p:spTree>
    <p:extLst>
      <p:ext uri="{BB962C8B-B14F-4D97-AF65-F5344CB8AC3E}">
        <p14:creationId xmlns:p14="http://schemas.microsoft.com/office/powerpoint/2010/main" xmlns="" val="13420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9821" y="0"/>
            <a:ext cx="42713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657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액자틀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무대와 </a:t>
            </a:r>
            <a:r>
              <a:rPr lang="ko-KR" alt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관객사이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액자 형식의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큰 프레임을 둔다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틀의 색깔은 검정 혹은 빨강색이다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무대의 네 번째 벽을 상징한다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그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위로 직사각형의 스크린이 설치되어 있다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2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598"/>
          </a:xfrm>
        </p:spPr>
      </p:pic>
    </p:spTree>
    <p:extLst>
      <p:ext uri="{BB962C8B-B14F-4D97-AF65-F5344CB8AC3E}">
        <p14:creationId xmlns:p14="http://schemas.microsoft.com/office/powerpoint/2010/main" xmlns="" val="4054603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99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84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01689" cy="6851926"/>
          </a:xfrm>
        </p:spPr>
      </p:pic>
    </p:spTree>
    <p:extLst>
      <p:ext uri="{BB962C8B-B14F-4D97-AF65-F5344CB8AC3E}">
        <p14:creationId xmlns:p14="http://schemas.microsoft.com/office/powerpoint/2010/main" xmlns="" val="2221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037"/>
            <a:ext cx="12192000" cy="685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0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1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1523" y="0"/>
            <a:ext cx="61604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altLang="ko-K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무대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하부 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객석과 무대 사이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US" altLang="ko-K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흙 더미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성구매자들을 방으로 들일 때마다 인물들이 하나씩 자신의 </a:t>
            </a:r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휴머노이드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인형 혹은 마네킹</a:t>
            </a: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를</a:t>
            </a:r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묻는다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altLang="ko-K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시간이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지날수록 그것은 객석과 무대 사이로 쌓인다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한편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극중 인물의 </a:t>
            </a:r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탈성매매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현실의 무대가 되기도 한다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나락에 빠진 성매매 여성들의 </a:t>
            </a:r>
            <a:r>
              <a:rPr lang="ko-KR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무덤이자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탈성매매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이후 극중 인물이 마주하는 사막 같은 현실 </a:t>
            </a:r>
          </a:p>
          <a:p>
            <a:pPr fontAlgn="base"/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현대 사회의 불임을 상징</a:t>
            </a:r>
          </a:p>
        </p:txBody>
      </p:sp>
    </p:spTree>
    <p:extLst>
      <p:ext uri="{BB962C8B-B14F-4D97-AF65-F5344CB8AC3E}">
        <p14:creationId xmlns:p14="http://schemas.microsoft.com/office/powerpoint/2010/main" xmlns="" val="27689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2355" y="524"/>
            <a:ext cx="9076267" cy="6857476"/>
          </a:xfrm>
        </p:spPr>
      </p:pic>
    </p:spTree>
    <p:extLst>
      <p:ext uri="{BB962C8B-B14F-4D97-AF65-F5344CB8AC3E}">
        <p14:creationId xmlns:p14="http://schemas.microsoft.com/office/powerpoint/2010/main" xmlns="" val="41783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0257" y="111911"/>
            <a:ext cx="10515600" cy="960534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무대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하부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객석과 무대 사이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흙더미 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인형의 무덤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257" y="774692"/>
            <a:ext cx="11001476" cy="6083308"/>
          </a:xfrm>
        </p:spPr>
      </p:pic>
    </p:spTree>
    <p:extLst>
      <p:ext uri="{BB962C8B-B14F-4D97-AF65-F5344CB8AC3E}">
        <p14:creationId xmlns:p14="http://schemas.microsoft.com/office/powerpoint/2010/main" xmlns="" val="13480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9111" y="0"/>
            <a:ext cx="9121422" cy="6859579"/>
          </a:xfrm>
        </p:spPr>
      </p:pic>
    </p:spTree>
    <p:extLst>
      <p:ext uri="{BB962C8B-B14F-4D97-AF65-F5344CB8AC3E}">
        <p14:creationId xmlns:p14="http://schemas.microsoft.com/office/powerpoint/2010/main" xmlns="" val="304489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022" y="0"/>
            <a:ext cx="5337228" cy="423073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2889" y="1"/>
            <a:ext cx="6874933" cy="42307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023" y="4322804"/>
            <a:ext cx="12271023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0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3689" y="0"/>
            <a:ext cx="93584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3689" y="4303455"/>
            <a:ext cx="5142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무대 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하수 </a:t>
            </a:r>
          </a:p>
          <a:p>
            <a:pPr fontAlgn="base"/>
            <a:r>
              <a:rPr lang="ko-KR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빨래터</a:t>
            </a:r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fontAlgn="base"/>
            <a:r>
              <a:rPr lang="ko-KR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세탁기와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큰 대야가 </a:t>
            </a:r>
            <a:r>
              <a:rPr lang="ko-KR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있다</a:t>
            </a:r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fontAlgn="base"/>
            <a:r>
              <a:rPr lang="ko-KR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이불과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옷을 빠는 </a:t>
            </a:r>
            <a:r>
              <a:rPr lang="ko-KR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곳</a:t>
            </a:r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fontAlgn="base"/>
            <a:r>
              <a:rPr lang="ko-KR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간단하게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몸을 씻는 </a:t>
            </a:r>
            <a:r>
              <a:rPr lang="ko-KR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곳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9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/>
              <a:t>영상 </a:t>
            </a:r>
            <a:r>
              <a:rPr lang="en-US" altLang="ko-KR" b="1" dirty="0"/>
              <a:t>(</a:t>
            </a:r>
            <a:r>
              <a:rPr lang="ko-KR" altLang="en-US" dirty="0"/>
              <a:t>성 구매에서 디지털 성범죄로의 전이</a:t>
            </a:r>
            <a:r>
              <a:rPr lang="en-US" altLang="ko-KR" dirty="0"/>
              <a:t>) 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8867" y="1396647"/>
            <a:ext cx="10515600" cy="4351338"/>
          </a:xfrm>
        </p:spPr>
        <p:txBody>
          <a:bodyPr>
            <a:noAutofit/>
          </a:bodyPr>
          <a:lstStyle/>
          <a:p>
            <a:pPr fontAlgn="base"/>
            <a:r>
              <a:rPr lang="ko-KR" altLang="en-US" sz="1800" dirty="0" err="1">
                <a:latin typeface="+mj-lt"/>
              </a:rPr>
              <a:t>유리방</a:t>
            </a:r>
            <a:r>
              <a:rPr lang="ko-KR" altLang="en-US" sz="1800" dirty="0">
                <a:latin typeface="+mj-lt"/>
              </a:rPr>
              <a:t> 뒤에서는 성매매가 </a:t>
            </a:r>
            <a:r>
              <a:rPr lang="ko-KR" altLang="en-US" sz="1800" dirty="0" smtClean="0">
                <a:latin typeface="+mj-lt"/>
              </a:rPr>
              <a:t>이루어진다</a:t>
            </a:r>
            <a:r>
              <a:rPr lang="en-US" altLang="ko-KR" sz="1800" dirty="0" smtClean="0">
                <a:latin typeface="+mj-lt"/>
              </a:rPr>
              <a:t>. </a:t>
            </a:r>
          </a:p>
          <a:p>
            <a:pPr fontAlgn="base"/>
            <a:r>
              <a:rPr lang="ko-KR" altLang="en-US" sz="1800" dirty="0">
                <a:latin typeface="+mj-lt"/>
              </a:rPr>
              <a:t>방에서 일어나는 일들은 영상화 하여 무대 위에 설치된 스크린으로 내보낸다</a:t>
            </a:r>
            <a:r>
              <a:rPr lang="en-US" altLang="ko-KR" sz="1800" dirty="0">
                <a:latin typeface="+mj-lt"/>
              </a:rPr>
              <a:t>. </a:t>
            </a:r>
            <a:endParaRPr lang="ko-KR" altLang="en-US" sz="1800" dirty="0">
              <a:latin typeface="+mj-lt"/>
            </a:endParaRPr>
          </a:p>
          <a:p>
            <a:pPr marL="0" indent="0" fontAlgn="base">
              <a:buNone/>
            </a:pP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성관계를 </a:t>
            </a:r>
            <a:r>
              <a:rPr lang="ko-KR" altLang="en-US" sz="1800" dirty="0">
                <a:latin typeface="+mj-lt"/>
              </a:rPr>
              <a:t>구현하지 않는다</a:t>
            </a:r>
            <a:r>
              <a:rPr lang="en-US" altLang="ko-KR" sz="1800" dirty="0">
                <a:latin typeface="+mj-lt"/>
              </a:rPr>
              <a:t>. </a:t>
            </a:r>
            <a:r>
              <a:rPr lang="ko-KR" altLang="en-US" sz="1800" dirty="0">
                <a:latin typeface="+mj-lt"/>
              </a:rPr>
              <a:t>방안에서 인물의 변화된 이미지를 얼굴을 중심으로 촬영한다</a:t>
            </a:r>
            <a:r>
              <a:rPr lang="en-US" altLang="ko-KR" sz="1800" dirty="0">
                <a:latin typeface="+mj-lt"/>
              </a:rPr>
              <a:t>.) </a:t>
            </a:r>
          </a:p>
          <a:p>
            <a:pPr fontAlgn="base"/>
            <a:r>
              <a:rPr lang="ko-KR" altLang="en-US" sz="1800" dirty="0" smtClean="0">
                <a:latin typeface="+mj-lt"/>
              </a:rPr>
              <a:t>우리 </a:t>
            </a:r>
            <a:r>
              <a:rPr lang="ko-KR" altLang="en-US" sz="1800" dirty="0">
                <a:latin typeface="+mj-lt"/>
              </a:rPr>
              <a:t>시대의 디지털 성범죄 확충에 </a:t>
            </a:r>
            <a:r>
              <a:rPr lang="ko-KR" altLang="en-US" sz="1800" dirty="0" smtClean="0">
                <a:latin typeface="+mj-lt"/>
              </a:rPr>
              <a:t>대한 심미적 대응책을 마련하기 위함이다</a:t>
            </a:r>
            <a:r>
              <a:rPr lang="en-US" altLang="ko-KR" sz="1800" dirty="0" smtClean="0">
                <a:latin typeface="+mj-lt"/>
              </a:rPr>
              <a:t>. </a:t>
            </a:r>
          </a:p>
          <a:p>
            <a:pPr fontAlgn="base"/>
            <a:endParaRPr lang="en-US" altLang="ko-KR" sz="1800" dirty="0">
              <a:latin typeface="+mj-lt"/>
            </a:endParaRPr>
          </a:p>
          <a:p>
            <a:pPr fontAlgn="base"/>
            <a:endParaRPr lang="en-US" altLang="ko-KR" sz="1800" dirty="0" smtClean="0">
              <a:latin typeface="+mj-lt"/>
            </a:endParaRPr>
          </a:p>
          <a:p>
            <a:pPr marL="0" indent="0" fontAlgn="base">
              <a:buNone/>
            </a:pPr>
            <a:r>
              <a:rPr lang="en-US" altLang="ko-KR" sz="1800" b="1" dirty="0" smtClean="0">
                <a:latin typeface="+mj-lt"/>
              </a:rPr>
              <a:t>1</a:t>
            </a:r>
            <a:r>
              <a:rPr lang="en-US" altLang="ko-KR" sz="1800" b="1" dirty="0">
                <a:latin typeface="+mj-lt"/>
              </a:rPr>
              <a:t>. </a:t>
            </a:r>
            <a:r>
              <a:rPr lang="ko-KR" altLang="en-US" sz="1800" b="1" dirty="0">
                <a:latin typeface="+mj-lt"/>
              </a:rPr>
              <a:t>얼굴 변환 </a:t>
            </a:r>
          </a:p>
          <a:p>
            <a:pPr fontAlgn="base"/>
            <a:r>
              <a:rPr lang="en-US" altLang="ko-KR" sz="1800" dirty="0">
                <a:latin typeface="+mj-lt"/>
              </a:rPr>
              <a:t>(1) </a:t>
            </a:r>
            <a:r>
              <a:rPr lang="ko-KR" altLang="en-US" sz="1800" dirty="0" err="1">
                <a:latin typeface="+mj-lt"/>
              </a:rPr>
              <a:t>딥페이스</a:t>
            </a:r>
            <a:r>
              <a:rPr lang="ko-KR" altLang="en-US" sz="1800" dirty="0">
                <a:latin typeface="+mj-lt"/>
              </a:rPr>
              <a:t> 기술을 활용하여 성매매 여성의 얼굴을 </a:t>
            </a:r>
            <a:r>
              <a:rPr lang="ko-KR" altLang="en-US" sz="1800" dirty="0" err="1">
                <a:latin typeface="+mj-lt"/>
              </a:rPr>
              <a:t>성구매자</a:t>
            </a:r>
            <a:r>
              <a:rPr lang="ko-KR" altLang="en-US" sz="1800" dirty="0">
                <a:latin typeface="+mj-lt"/>
              </a:rPr>
              <a:t> 남성의 얼굴로 대체 </a:t>
            </a:r>
          </a:p>
          <a:p>
            <a:pPr fontAlgn="base"/>
            <a:r>
              <a:rPr lang="en-US" altLang="ko-KR" sz="1800" dirty="0">
                <a:latin typeface="+mj-lt"/>
              </a:rPr>
              <a:t>(2) </a:t>
            </a:r>
            <a:r>
              <a:rPr lang="ko-KR" altLang="en-US" sz="1800" dirty="0">
                <a:latin typeface="+mj-lt"/>
              </a:rPr>
              <a:t>검은색 화장</a:t>
            </a:r>
            <a:r>
              <a:rPr lang="en-US" altLang="ko-KR" sz="1800" dirty="0">
                <a:latin typeface="+mj-lt"/>
              </a:rPr>
              <a:t>-</a:t>
            </a:r>
            <a:r>
              <a:rPr lang="ko-KR" altLang="en-US" sz="1800" dirty="0">
                <a:latin typeface="+mj-lt"/>
              </a:rPr>
              <a:t>시체의 얼굴 </a:t>
            </a:r>
            <a:r>
              <a:rPr lang="en-US" altLang="ko-KR" sz="1800" dirty="0">
                <a:latin typeface="+mj-lt"/>
              </a:rPr>
              <a:t>(</a:t>
            </a:r>
            <a:r>
              <a:rPr lang="ko-KR" altLang="en-US" sz="1800" dirty="0" err="1">
                <a:latin typeface="+mj-lt"/>
              </a:rPr>
              <a:t>불법유포</a:t>
            </a:r>
            <a:r>
              <a:rPr lang="ko-KR" altLang="en-US" sz="1800" dirty="0">
                <a:latin typeface="+mj-lt"/>
              </a:rPr>
              <a:t> 피해로 고통받고 있는 현재 피해자의 모습을 형상화</a:t>
            </a:r>
            <a:r>
              <a:rPr lang="en-US" altLang="ko-KR" sz="1800" dirty="0">
                <a:latin typeface="+mj-lt"/>
              </a:rPr>
              <a:t>) </a:t>
            </a:r>
            <a:endParaRPr lang="ko-KR" altLang="en-US" sz="1800" dirty="0">
              <a:latin typeface="+mj-lt"/>
            </a:endParaRPr>
          </a:p>
          <a:p>
            <a:pPr marL="0" indent="0" fontAlgn="base">
              <a:buNone/>
            </a:pPr>
            <a:r>
              <a:rPr lang="en-US" altLang="ko-KR" sz="1800" b="1" dirty="0">
                <a:latin typeface="+mj-lt"/>
              </a:rPr>
              <a:t>2. </a:t>
            </a:r>
            <a:r>
              <a:rPr lang="ko-KR" altLang="en-US" sz="1800" b="1" dirty="0">
                <a:latin typeface="+mj-lt"/>
              </a:rPr>
              <a:t>음성 더빙 </a:t>
            </a:r>
          </a:p>
          <a:p>
            <a:pPr marL="0" indent="0" fontAlgn="base">
              <a:buNone/>
            </a:pPr>
            <a:r>
              <a:rPr lang="en-US" altLang="ko-KR" sz="1800" b="1" dirty="0">
                <a:latin typeface="+mj-lt"/>
              </a:rPr>
              <a:t>3. </a:t>
            </a:r>
            <a:r>
              <a:rPr lang="ko-KR" altLang="en-US" sz="1800" b="1" dirty="0">
                <a:latin typeface="+mj-lt"/>
              </a:rPr>
              <a:t>자막 입히기 </a:t>
            </a:r>
          </a:p>
          <a:p>
            <a:pPr marL="0" indent="0" fontAlgn="base">
              <a:buNone/>
            </a:pPr>
            <a:r>
              <a:rPr lang="en-US" altLang="ko-KR" sz="1800" b="1" dirty="0">
                <a:latin typeface="+mj-lt"/>
              </a:rPr>
              <a:t>4. </a:t>
            </a:r>
            <a:r>
              <a:rPr lang="ko-KR" altLang="en-US" sz="1800" b="1" dirty="0">
                <a:latin typeface="+mj-lt"/>
              </a:rPr>
              <a:t>제 </a:t>
            </a:r>
            <a:r>
              <a:rPr lang="en-US" altLang="ko-KR" sz="1800" b="1" dirty="0">
                <a:latin typeface="+mj-lt"/>
              </a:rPr>
              <a:t>3</a:t>
            </a:r>
            <a:r>
              <a:rPr lang="ko-KR" altLang="en-US" sz="1800" b="1" dirty="0">
                <a:latin typeface="+mj-lt"/>
              </a:rPr>
              <a:t>의 인물 </a:t>
            </a:r>
            <a:r>
              <a:rPr lang="ko-KR" altLang="en-US" sz="1800" b="1" dirty="0" err="1">
                <a:latin typeface="+mj-lt"/>
              </a:rPr>
              <a:t>그려넣기</a:t>
            </a:r>
            <a:r>
              <a:rPr lang="ko-KR" altLang="en-US" sz="1800" b="1" dirty="0">
                <a:latin typeface="+mj-lt"/>
              </a:rPr>
              <a:t> </a:t>
            </a:r>
            <a:r>
              <a:rPr lang="en-US" altLang="ko-KR" sz="1800" dirty="0">
                <a:latin typeface="+mj-lt"/>
              </a:rPr>
              <a:t>1) </a:t>
            </a:r>
            <a:r>
              <a:rPr lang="ko-KR" altLang="en-US" sz="1800" dirty="0" err="1">
                <a:latin typeface="+mj-lt"/>
              </a:rPr>
              <a:t>불법촬영물</a:t>
            </a:r>
            <a:r>
              <a:rPr lang="ko-KR" altLang="en-US" sz="1800" dirty="0">
                <a:latin typeface="+mj-lt"/>
              </a:rPr>
              <a:t> 시청자 자신의 모습 </a:t>
            </a:r>
            <a:r>
              <a:rPr lang="en-US" altLang="ko-KR" sz="1800" dirty="0">
                <a:latin typeface="+mj-lt"/>
              </a:rPr>
              <a:t>(</a:t>
            </a:r>
            <a:r>
              <a:rPr lang="ko-KR" altLang="en-US" sz="1800" dirty="0">
                <a:latin typeface="+mj-lt"/>
              </a:rPr>
              <a:t>관객의 모습</a:t>
            </a:r>
            <a:r>
              <a:rPr lang="en-US" altLang="ko-KR" sz="1800" dirty="0" smtClean="0">
                <a:latin typeface="+mj-lt"/>
              </a:rPr>
              <a:t>)  2</a:t>
            </a:r>
            <a:r>
              <a:rPr lang="en-US" altLang="ko-KR" sz="1800" dirty="0">
                <a:latin typeface="+mj-lt"/>
              </a:rPr>
              <a:t>) </a:t>
            </a:r>
            <a:r>
              <a:rPr lang="ko-KR" altLang="en-US" sz="1800" dirty="0">
                <a:latin typeface="+mj-lt"/>
              </a:rPr>
              <a:t>귀신 </a:t>
            </a:r>
          </a:p>
        </p:txBody>
      </p:sp>
    </p:spTree>
    <p:extLst>
      <p:ext uri="{BB962C8B-B14F-4D97-AF65-F5344CB8AC3E}">
        <p14:creationId xmlns:p14="http://schemas.microsoft.com/office/powerpoint/2010/main" xmlns="" val="35095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무대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중앙 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집창촌을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상징하는 </a:t>
            </a:r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유리방이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들어서 있다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무대와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객석의 사이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관객과 가까운 거리에 있다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붉은 조명들이 밝혀진 </a:t>
            </a:r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유리방에는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손님을 맞을 준비를 하는 성매매 여성들이 있다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앞으로 골목이 있다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뒤로는 성매매가 이루어지는 방들이 있다 </a:t>
            </a: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방에서 일어나는 일들은 영상화 하여 무대 위에 설치된 스크린으로 내보낸다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(*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성관계를 구현하지 않는다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방안에서 인물의 변화된 이미지를 얼굴을 중심으로 촬영한다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343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076"/>
          </a:xfrm>
        </p:spPr>
      </p:pic>
    </p:spTree>
    <p:extLst>
      <p:ext uri="{BB962C8B-B14F-4D97-AF65-F5344CB8AC3E}">
        <p14:creationId xmlns:p14="http://schemas.microsoft.com/office/powerpoint/2010/main" xmlns="" val="4897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="" val="26116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29012"/>
            <a:ext cx="3797578" cy="3328988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5495" y="0"/>
            <a:ext cx="4566505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989" y="3529012"/>
            <a:ext cx="4694056" cy="33289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625495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4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06856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4989255"/>
            <a:ext cx="11931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b="1" dirty="0" smtClean="0">
                <a:solidFill>
                  <a:schemeClr val="bg1"/>
                </a:solidFill>
              </a:rPr>
              <a:t>화장 </a:t>
            </a:r>
            <a:r>
              <a:rPr lang="en-US" altLang="ko-KR" b="1" dirty="0" smtClean="0">
                <a:solidFill>
                  <a:schemeClr val="bg1"/>
                </a:solidFill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</a:rPr>
              <a:t>영상 속 얼굴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</a:p>
          <a:p>
            <a:pPr fontAlgn="base"/>
            <a:endParaRPr lang="ko-KR" altLang="en-US" dirty="0">
              <a:solidFill>
                <a:schemeClr val="bg1"/>
              </a:solidFill>
            </a:endParaRPr>
          </a:p>
          <a:p>
            <a:pPr fontAlgn="base"/>
            <a:r>
              <a:rPr lang="ko-KR" altLang="en-US" dirty="0">
                <a:solidFill>
                  <a:schemeClr val="bg1"/>
                </a:solidFill>
              </a:rPr>
              <a:t>성매매 여성을 연기하는 인물들과 포주</a:t>
            </a:r>
            <a:r>
              <a:rPr lang="en-US" altLang="ko-KR" dirty="0">
                <a:solidFill>
                  <a:schemeClr val="bg1"/>
                </a:solidFill>
              </a:rPr>
              <a:t>, </a:t>
            </a:r>
            <a:r>
              <a:rPr lang="ko-KR" altLang="en-US" dirty="0">
                <a:solidFill>
                  <a:schemeClr val="bg1"/>
                </a:solidFill>
              </a:rPr>
              <a:t>성구매자들을 연기하는 인물들 모두 극의 전개에 따라 가면을 착용하거나 화장을 한다</a:t>
            </a:r>
            <a:r>
              <a:rPr lang="en-US" altLang="ko-KR" dirty="0">
                <a:solidFill>
                  <a:schemeClr val="bg1"/>
                </a:solidFill>
              </a:rPr>
              <a:t>. </a:t>
            </a:r>
            <a:endParaRPr lang="ko-KR" altLang="en-US" dirty="0">
              <a:solidFill>
                <a:schemeClr val="bg1"/>
              </a:solidFill>
            </a:endParaRPr>
          </a:p>
          <a:p>
            <a:pPr fontAlgn="base"/>
            <a:r>
              <a:rPr lang="ko-KR" altLang="en-US" dirty="0">
                <a:solidFill>
                  <a:schemeClr val="bg1"/>
                </a:solidFill>
              </a:rPr>
              <a:t>예를 들어 </a:t>
            </a:r>
            <a:r>
              <a:rPr lang="ko-KR" altLang="en-US" dirty="0" err="1">
                <a:solidFill>
                  <a:schemeClr val="bg1"/>
                </a:solidFill>
              </a:rPr>
              <a:t>유리방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뒤의 성매매가 </a:t>
            </a:r>
            <a:r>
              <a:rPr lang="ko-KR" altLang="en-US" dirty="0">
                <a:solidFill>
                  <a:schemeClr val="bg1"/>
                </a:solidFill>
              </a:rPr>
              <a:t>이루어지는 공간에서 성매매 여성은 검은색으로 화장을 한다</a:t>
            </a:r>
            <a:r>
              <a:rPr lang="en-US" altLang="ko-KR" dirty="0">
                <a:solidFill>
                  <a:schemeClr val="bg1"/>
                </a:solidFill>
              </a:rPr>
              <a:t>.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fontAlgn="base"/>
            <a:r>
              <a:rPr lang="ko-KR" altLang="en-US" dirty="0" err="1" smtClean="0">
                <a:solidFill>
                  <a:schemeClr val="bg1"/>
                </a:solidFill>
              </a:rPr>
              <a:t>비물질공간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미디어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 에서의 </a:t>
            </a:r>
            <a:r>
              <a:rPr lang="ko-KR" altLang="en-US" dirty="0">
                <a:solidFill>
                  <a:schemeClr val="bg1"/>
                </a:solidFill>
              </a:rPr>
              <a:t>성매매 여성들의 심리적인 상태를 얼굴의 색을 통해서 </a:t>
            </a:r>
            <a:r>
              <a:rPr lang="ko-KR" altLang="en-US" dirty="0" smtClean="0">
                <a:solidFill>
                  <a:schemeClr val="bg1"/>
                </a:solidFill>
              </a:rPr>
              <a:t>표현한다</a:t>
            </a:r>
            <a:r>
              <a:rPr lang="en-US" altLang="ko-KR" dirty="0" smtClean="0">
                <a:solidFill>
                  <a:schemeClr val="bg1"/>
                </a:solidFill>
              </a:rPr>
              <a:t>. 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3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023" y="0"/>
            <a:ext cx="5734755" cy="6863158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5732" y="0"/>
            <a:ext cx="6536268" cy="6976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385" y="6211669"/>
            <a:ext cx="1193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성매매노동자들의 검은 피부는 포주에 의해 강요된 다이어트 약의 부작용과 관련되어 있다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현대의 정신분석학자 칼 </a:t>
            </a:r>
            <a:r>
              <a:rPr lang="ko-KR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구스타프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융에 의하면 꿈에 나타난 검은색은 야만성과 원시성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죽음을 의미하기도 한다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44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3883" y="0"/>
            <a:ext cx="4250742" cy="6858000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3689" y="0"/>
            <a:ext cx="526019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8624" y="6141248"/>
            <a:ext cx="6893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개인의 파괴 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인류의 파괴</a:t>
            </a:r>
            <a:endParaRPr lang="en-US" altLang="ko-K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/>
            <a:r>
              <a:rPr lang="ko-KR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녹아내리는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얼굴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/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7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178" y="0"/>
            <a:ext cx="6475981" cy="6870506"/>
          </a:xfr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8159" y="1854"/>
            <a:ext cx="4158152" cy="68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64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66"/>
          </a:xfrm>
        </p:spPr>
      </p:pic>
    </p:spTree>
    <p:extLst>
      <p:ext uri="{BB962C8B-B14F-4D97-AF65-F5344CB8AC3E}">
        <p14:creationId xmlns:p14="http://schemas.microsoft.com/office/powerpoint/2010/main" xmlns="" val="18721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844" y="0"/>
            <a:ext cx="12240844" cy="6860796"/>
          </a:xfrm>
        </p:spPr>
      </p:pic>
    </p:spTree>
    <p:extLst>
      <p:ext uri="{BB962C8B-B14F-4D97-AF65-F5344CB8AC3E}">
        <p14:creationId xmlns:p14="http://schemas.microsoft.com/office/powerpoint/2010/main" xmlns="" val="36449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5777607" cy="6858000"/>
          </a:xfrm>
        </p:spPr>
      </p:pic>
    </p:spTree>
    <p:extLst>
      <p:ext uri="{BB962C8B-B14F-4D97-AF65-F5344CB8AC3E}">
        <p14:creationId xmlns:p14="http://schemas.microsoft.com/office/powerpoint/2010/main" xmlns="" val="2197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06" y="373300"/>
            <a:ext cx="9135209" cy="6688394"/>
          </a:xfrm>
        </p:spPr>
      </p:pic>
    </p:spTree>
    <p:extLst>
      <p:ext uri="{BB962C8B-B14F-4D97-AF65-F5344CB8AC3E}">
        <p14:creationId xmlns:p14="http://schemas.microsoft.com/office/powerpoint/2010/main" xmlns="" val="38150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829" cy="6858000"/>
          </a:xfrm>
        </p:spPr>
      </p:pic>
      <p:sp>
        <p:nvSpPr>
          <p:cNvPr id="7" name="직사각형 6"/>
          <p:cNvSpPr/>
          <p:nvPr/>
        </p:nvSpPr>
        <p:spPr>
          <a:xfrm>
            <a:off x="3338146" y="5436072"/>
            <a:ext cx="770499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가면</a:t>
            </a:r>
            <a:endParaRPr lang="en-US" altLang="ko-KR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함초롬바탕" panose="020305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다양한 </a:t>
            </a:r>
            <a:r>
              <a:rPr lang="ko-KR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동물과 </a:t>
            </a:r>
            <a:r>
              <a:rPr lang="ko-KR" altLang="en-US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물고기</a:t>
            </a:r>
            <a:r>
              <a:rPr lang="en-US" altLang="ko-KR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,</a:t>
            </a:r>
            <a:r>
              <a:rPr lang="ko-KR" altLang="en-US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 </a:t>
            </a:r>
            <a:r>
              <a:rPr lang="ko-KR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원시인의 얼굴을 나타내며</a:t>
            </a:r>
            <a:endParaRPr lang="ko-KR" alt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세부내용은 </a:t>
            </a:r>
            <a:r>
              <a:rPr lang="ko-KR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배우들과의 연상</a:t>
            </a:r>
            <a:r>
              <a:rPr lang="en-US" altLang="ko-KR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o-KR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작업을 통해서 </a:t>
            </a:r>
            <a:r>
              <a:rPr lang="ko-KR" altLang="en-US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구체화 </a:t>
            </a:r>
            <a:r>
              <a:rPr lang="ko-KR" alt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한다</a:t>
            </a:r>
            <a:r>
              <a:rPr lang="en-US" altLang="ko-KR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8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03289" cy="6858000"/>
          </a:xfrm>
        </p:spPr>
      </p:pic>
    </p:spTree>
    <p:extLst>
      <p:ext uri="{BB962C8B-B14F-4D97-AF65-F5344CB8AC3E}">
        <p14:creationId xmlns:p14="http://schemas.microsoft.com/office/powerpoint/2010/main" xmlns="" val="14727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63701" cy="6858001"/>
          </a:xfrm>
        </p:spPr>
      </p:pic>
    </p:spTree>
    <p:extLst>
      <p:ext uri="{BB962C8B-B14F-4D97-AF65-F5344CB8AC3E}">
        <p14:creationId xmlns:p14="http://schemas.microsoft.com/office/powerpoint/2010/main" xmlns="" val="26186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991"/>
          </a:xfrm>
        </p:spPr>
      </p:pic>
    </p:spTree>
    <p:extLst>
      <p:ext uri="{BB962C8B-B14F-4D97-AF65-F5344CB8AC3E}">
        <p14:creationId xmlns:p14="http://schemas.microsoft.com/office/powerpoint/2010/main" xmlns="" val="10575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직사각형 5"/>
          <p:cNvSpPr/>
          <p:nvPr/>
        </p:nvSpPr>
        <p:spPr>
          <a:xfrm>
            <a:off x="100623" y="4989374"/>
            <a:ext cx="109845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합창</a:t>
            </a:r>
            <a:endParaRPr lang="en-US" altLang="ko-K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‘상처받은 아이를 구하여 주시고 우리의 잘못을 용서해 주십시오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.’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라는 문장으로 시작되는 </a:t>
            </a:r>
            <a:endParaRPr lang="en-US" altLang="ko-K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이 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작품의 첫 번째 파트는 여섯 명의 여자 배우들이 기도문을 </a:t>
            </a:r>
            <a:r>
              <a:rPr lang="ko-KR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암송하듯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읊조리는 </a:t>
            </a:r>
            <a:r>
              <a:rPr lang="ko-KR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합창극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형식이다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문장마다 속삭임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헐떡거림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비명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웃음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울음 등 다양한 어조와 음조를 악보처럼 구성한다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무대와 객석 사이에서 연출자가 지휘자의 역할을 한다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842" cy="6858001"/>
          </a:xfrm>
        </p:spPr>
      </p:pic>
    </p:spTree>
    <p:extLst>
      <p:ext uri="{BB962C8B-B14F-4D97-AF65-F5344CB8AC3E}">
        <p14:creationId xmlns:p14="http://schemas.microsoft.com/office/powerpoint/2010/main" xmlns="" val="39048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의상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성매매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여성들의 </a:t>
            </a:r>
            <a:r>
              <a:rPr lang="ko-KR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홀복은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물고기와 뱀을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상징화 해서 표현한다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꿈에서 물은 무의식을 상징하며 물고기는 아주 깊은 곳에서 나타난 생명체 </a:t>
            </a:r>
          </a:p>
          <a:p>
            <a:pPr fontAlgn="base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뱀은 가장 어두운 곳에서 나타난 생명체로 나타난다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base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성매매 여성의 몸짓을 </a:t>
            </a:r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땅위에서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몸부림치는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물고기로 비유한다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sz="1800" b="1" dirty="0" smtClean="0"/>
              <a:t>*</a:t>
            </a:r>
            <a:r>
              <a:rPr lang="ko-KR" alt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홀복</a:t>
            </a:r>
            <a:r>
              <a:rPr lang="ko-KR" alt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은</a:t>
            </a: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ko-KR" alt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성노동</a:t>
            </a: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여성들이 </a:t>
            </a:r>
            <a:r>
              <a:rPr lang="ko-KR" alt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성노동을</a:t>
            </a: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할 때 입는 옷을 말한다</a:t>
            </a:r>
            <a:r>
              <a:rPr lang="en-US" altLang="ko-K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788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28900"/>
            <a:ext cx="6350000" cy="4229100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5111" y="-199936"/>
            <a:ext cx="6716889" cy="429316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99936"/>
            <a:ext cx="5475111" cy="37812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5567" y="2923822"/>
            <a:ext cx="5866433" cy="39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67570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테마곡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David Lynch &amp; </a:t>
            </a:r>
            <a:r>
              <a:rPr lang="en-US" altLang="ko-KR" dirty="0" err="1"/>
              <a:t>Lykke</a:t>
            </a:r>
            <a:r>
              <a:rPr lang="en-US" altLang="ko-KR" dirty="0"/>
              <a:t> Li </a:t>
            </a:r>
            <a:r>
              <a:rPr lang="en-US" altLang="ko-KR" dirty="0" smtClean="0"/>
              <a:t>– I’m </a:t>
            </a:r>
            <a:r>
              <a:rPr lang="en-US" altLang="ko-KR" dirty="0"/>
              <a:t>Waiting </a:t>
            </a:r>
            <a:r>
              <a:rPr lang="en-US" altLang="ko-KR" dirty="0" smtClean="0"/>
              <a:t>Here</a:t>
            </a:r>
            <a:endParaRPr lang="en-US" altLang="ko-KR" dirty="0" smtClean="0">
              <a:hlinkClick r:id="rId2"/>
            </a:endParaRPr>
          </a:p>
          <a:p>
            <a:pPr marL="0" indent="0">
              <a:buNone/>
            </a:pPr>
            <a:r>
              <a:rPr lang="en-US" altLang="ko-KR" dirty="0" smtClean="0">
                <a:hlinkClick r:id="rId2"/>
              </a:rPr>
              <a:t>https</a:t>
            </a:r>
            <a:r>
              <a:rPr lang="en-US" altLang="ko-KR" dirty="0">
                <a:hlinkClick r:id="rId2"/>
              </a:rPr>
              <a:t>://</a:t>
            </a:r>
            <a:r>
              <a:rPr lang="en-US" altLang="ko-KR" dirty="0" smtClean="0">
                <a:hlinkClick r:id="rId2"/>
              </a:rPr>
              <a:t>www.youtube.com/watch?v=3SpG7C4vHZQ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CHROMATICS </a:t>
            </a:r>
            <a:r>
              <a:rPr lang="en-US" altLang="ko-KR" dirty="0" smtClean="0"/>
              <a:t>“SHADOW”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>
                <a:hlinkClick r:id="rId3"/>
              </a:rPr>
              <a:t>https://</a:t>
            </a:r>
            <a:r>
              <a:rPr lang="en-US" altLang="ko-KR" dirty="0" smtClean="0">
                <a:hlinkClick r:id="rId3"/>
              </a:rPr>
              <a:t>www.youtube.com/watch?v=IGUboLZx3Tk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77423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7332" y="316026"/>
            <a:ext cx="8974667" cy="6541974"/>
          </a:xfrm>
        </p:spPr>
      </p:pic>
    </p:spTree>
    <p:extLst>
      <p:ext uri="{BB962C8B-B14F-4D97-AF65-F5344CB8AC3E}">
        <p14:creationId xmlns:p14="http://schemas.microsoft.com/office/powerpoint/2010/main" xmlns="" val="6343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9903" y="174467"/>
            <a:ext cx="8937742" cy="6683533"/>
          </a:xfrm>
        </p:spPr>
      </p:pic>
    </p:spTree>
    <p:extLst>
      <p:ext uri="{BB962C8B-B14F-4D97-AF65-F5344CB8AC3E}">
        <p14:creationId xmlns:p14="http://schemas.microsoft.com/office/powerpoint/2010/main" xmlns="" val="2961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55576" cy="6858000"/>
          </a:xfrm>
        </p:spPr>
      </p:pic>
    </p:spTree>
    <p:extLst>
      <p:ext uri="{BB962C8B-B14F-4D97-AF65-F5344CB8AC3E}">
        <p14:creationId xmlns:p14="http://schemas.microsoft.com/office/powerpoint/2010/main" xmlns="" val="17797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75419"/>
            <a:ext cx="9144000" cy="1167959"/>
          </a:xfrm>
        </p:spPr>
        <p:txBody>
          <a:bodyPr/>
          <a:lstStyle/>
          <a:p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유리방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집창촌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48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5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659</Words>
  <Application>Microsoft Office PowerPoint</Application>
  <PresentationFormat>사용자 지정</PresentationFormat>
  <Paragraphs>95</Paragraphs>
  <Slides>58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59" baseType="lpstr">
      <vt:lpstr>Office 테마</vt:lpstr>
      <vt:lpstr>슬라이드 1</vt:lpstr>
      <vt:lpstr>슬라이드 2</vt:lpstr>
      <vt:lpstr>슬라이드 3</vt:lpstr>
      <vt:lpstr>유리방 </vt:lpstr>
      <vt:lpstr>슬라이드 5</vt:lpstr>
      <vt:lpstr>슬라이드 6</vt:lpstr>
      <vt:lpstr>슬라이드 7</vt:lpstr>
      <vt:lpstr>슬라이드 8</vt:lpstr>
      <vt:lpstr>유리방(집창촌)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유리방 – 구조1) 가스실  </vt:lpstr>
      <vt:lpstr>슬라이드 20</vt:lpstr>
      <vt:lpstr>슬라이드 21</vt:lpstr>
      <vt:lpstr>슬라이드 22</vt:lpstr>
      <vt:lpstr>슬라이드 23</vt:lpstr>
      <vt:lpstr>유리방 – 구조2) 퍼즐 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무대 하부 (객석과 무대 사이) – 흙더미 (인형의 무덤) </vt:lpstr>
      <vt:lpstr>슬라이드 36</vt:lpstr>
      <vt:lpstr>슬라이드 37</vt:lpstr>
      <vt:lpstr>슬라이드 38</vt:lpstr>
      <vt:lpstr>영상 (성 구매에서 디지털 성범죄로의 전이)  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의상 </vt:lpstr>
      <vt:lpstr>슬라이드 57</vt:lpstr>
      <vt:lpstr>테마곡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유리방</dc:title>
  <dc:creator>user</dc:creator>
  <cp:lastModifiedBy>user</cp:lastModifiedBy>
  <cp:revision>68</cp:revision>
  <dcterms:created xsi:type="dcterms:W3CDTF">2021-01-25T04:21:28Z</dcterms:created>
  <dcterms:modified xsi:type="dcterms:W3CDTF">2021-10-06T09:18:39Z</dcterms:modified>
</cp:coreProperties>
</file>