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6" r:id="rId3"/>
    <p:sldId id="294" r:id="rId4"/>
    <p:sldId id="287" r:id="rId5"/>
    <p:sldId id="288" r:id="rId6"/>
    <p:sldId id="290" r:id="rId7"/>
    <p:sldId id="291" r:id="rId8"/>
    <p:sldId id="292" r:id="rId9"/>
    <p:sldId id="283" r:id="rId10"/>
    <p:sldId id="293" r:id="rId11"/>
  </p:sldIdLst>
  <p:sldSz cx="12192000" cy="6858000"/>
  <p:notesSz cx="6865938" cy="99980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5BB"/>
    <a:srgbClr val="0427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7FF3A-26CE-4D9D-9D57-4081CFD93144}" type="datetimeFigureOut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9375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63EC4-BDAB-47D1-9C36-CA7B0D27C7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765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9375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AD261-E8BD-4673-A0E8-A52637A41D30}" type="datetimeFigureOut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7388" y="4811713"/>
            <a:ext cx="5492750" cy="3937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9375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800"/>
            </a:lvl1pPr>
          </a:lstStyle>
          <a:p>
            <a:r>
              <a:rPr lang="en-US" altLang="ko-KR" dirty="0" smtClean="0"/>
              <a:t>-</a:t>
            </a:r>
            <a:fld id="{A712DD93-4FEE-4F26-88BA-B3C591124196}" type="slidenum">
              <a:rPr lang="ko-KR" altLang="en-US" smtClean="0"/>
              <a:pPr/>
              <a:t>‹#›</a:t>
            </a:fld>
            <a:r>
              <a:rPr lang="en-US" altLang="ko-KR" dirty="0" smtClean="0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32791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2DD93-4FEE-4F26-88BA-B3C59112419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4835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E0B35-DB85-44C3-8619-F6767208783A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 altLang="ko-KR" smtClean="0"/>
              <a:t>-</a:t>
            </a:r>
            <a:fld id="{3711D859-4FC6-4836-AC24-0E75565E950D}" type="slidenum">
              <a:rPr lang="ko-KR" altLang="en-US" smtClean="0"/>
              <a:pPr/>
              <a:t>‹#›</a:t>
            </a:fld>
            <a:r>
              <a:rPr lang="en-US" altLang="ko-KR" smtClean="0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31727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4563A-A1FC-4306-9656-F0B1CEA51ADA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1D859-4FC6-4836-AC24-0E75565E9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738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B2C7-1CBD-4012-A6B0-6733861AE90D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1D859-4FC6-4836-AC24-0E75565E950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274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5CE00-8EDB-4311-BF04-B3969E1D014D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1D859-4FC6-4836-AC24-0E75565E9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3115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783C4-B166-49F8-B03C-9982EE09982C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1D859-4FC6-4836-AC24-0E75565E950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5427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0CC6-1536-4448-B0E1-990E19F8B032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1D859-4FC6-4836-AC24-0E75565E9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6121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E9D3-F521-4E24-9938-AC57B3815084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1D859-4FC6-4836-AC24-0E75565E9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951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025-FE38-4663-A188-91549D503BF7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1D859-4FC6-4836-AC24-0E75565E9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23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8E96A-76B4-4560-A6D4-28BAB95F2837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altLang="ko-KR" smtClean="0"/>
              <a:t>-</a:t>
            </a:r>
            <a:fld id="{3711D859-4FC6-4836-AC24-0E75565E950D}" type="slidenum">
              <a:rPr lang="ko-KR" altLang="en-US" smtClean="0"/>
              <a:pPr/>
              <a:t>‹#›</a:t>
            </a:fld>
            <a:r>
              <a:rPr lang="en-US" altLang="ko-KR" smtClean="0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2854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4E13-A47C-46C7-B151-EE24CEBB43BA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</a:t>
            </a:r>
            <a:fld id="{3711D859-4FC6-4836-AC24-0E75565E950D}" type="slidenum">
              <a:rPr lang="ko-KR" altLang="en-US" smtClean="0"/>
              <a:t>‹#›</a:t>
            </a:fld>
            <a:r>
              <a:rPr lang="en-US" altLang="ko-KR" dirty="0" smtClean="0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9732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57423-EF64-4857-81A8-703DDBFA67D7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</a:t>
            </a:r>
            <a:fld id="{3711D859-4FC6-4836-AC24-0E75565E950D}" type="slidenum">
              <a:rPr lang="ko-KR" altLang="en-US" smtClean="0"/>
              <a:t>‹#›</a:t>
            </a:fld>
            <a:r>
              <a:rPr lang="en-US" altLang="ko-KR" dirty="0" smtClean="0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54249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F014A-AC17-465A-A8BB-36EC2925DD3D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</a:t>
            </a:r>
            <a:fld id="{3711D859-4FC6-4836-AC24-0E75565E950D}" type="slidenum">
              <a:rPr lang="ko-KR" altLang="en-US" smtClean="0"/>
              <a:pPr/>
              <a:t>‹#›</a:t>
            </a:fld>
            <a:r>
              <a:rPr lang="en-US" altLang="ko-KR" dirty="0" smtClean="0"/>
              <a:t>-</a:t>
            </a:r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4633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CF30-6FCC-4A7E-BFA3-8D330533510A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</a:t>
            </a:r>
            <a:fld id="{3711D859-4FC6-4836-AC24-0E75565E950D}" type="slidenum">
              <a:rPr lang="ko-KR" altLang="en-US" smtClean="0"/>
              <a:pPr/>
              <a:t>‹#›</a:t>
            </a:fld>
            <a:r>
              <a:rPr lang="en-US" altLang="ko-KR" dirty="0" smtClean="0"/>
              <a:t>-</a:t>
            </a:r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8091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6B4C5-941B-4C0A-8ACE-D73BA4D2151A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-</a:t>
            </a:r>
            <a:fld id="{3711D859-4FC6-4836-AC24-0E75565E950D}" type="slidenum">
              <a:rPr lang="ko-KR" altLang="en-US" smtClean="0"/>
              <a:pPr/>
              <a:t>‹#›</a:t>
            </a:fld>
            <a:r>
              <a:rPr lang="en-US" altLang="ko-KR" dirty="0" smtClean="0"/>
              <a:t>-</a:t>
            </a:r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9733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AF2C-4D6D-405B-868A-ECBC58A9B385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1D859-4FC6-4836-AC24-0E75565E9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265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4528-428C-4DDE-B1EC-E7C72E77FF83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1D859-4FC6-4836-AC24-0E75565E95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6487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16981-BA27-48E5-87D1-B02066EC97B6}" type="datetime1">
              <a:rPr lang="ko-KR" altLang="en-US" smtClean="0"/>
              <a:t>2022-07-04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altLang="ko-KR" dirty="0" smtClean="0"/>
              <a:t>-</a:t>
            </a:r>
            <a:fld id="{3711D859-4FC6-4836-AC24-0E75565E950D}" type="slidenum">
              <a:rPr lang="ko-KR" altLang="en-US" smtClean="0"/>
              <a:pPr/>
              <a:t>‹#›</a:t>
            </a:fld>
            <a:r>
              <a:rPr lang="en-US" altLang="ko-KR" dirty="0" smtClean="0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788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22814" y="1078992"/>
            <a:ext cx="7766936" cy="1463040"/>
          </a:xfrm>
        </p:spPr>
        <p:txBody>
          <a:bodyPr/>
          <a:lstStyle/>
          <a:p>
            <a:pPr algn="ctr"/>
            <a:r>
              <a:rPr lang="ko-KR" altLang="en-US" sz="4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부평구문화재단 </a:t>
            </a:r>
            <a:r>
              <a:rPr lang="en-US" altLang="ko-KR" sz="4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2022</a:t>
            </a:r>
            <a:r>
              <a:rPr lang="ko-KR" altLang="en-US" sz="4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</a:t>
            </a:r>
            <a:r>
              <a:rPr lang="en-US" altLang="ko-KR" sz="4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/>
            </a:r>
            <a:br>
              <a:rPr lang="en-US" altLang="ko-KR" sz="4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r>
              <a:rPr lang="ko-KR" altLang="en-US" sz="4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제</a:t>
            </a:r>
            <a:r>
              <a:rPr lang="en-US" altLang="ko-KR" sz="4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r>
              <a:rPr lang="ko-KR" altLang="en-US" sz="40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 직원채용 발표</a:t>
            </a:r>
            <a:endParaRPr lang="ko-KR" altLang="en-US" sz="40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07066" y="3606550"/>
            <a:ext cx="7766936" cy="2434811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ko-KR" altLang="en-US" sz="3600" dirty="0" smtClean="0">
                <a:solidFill>
                  <a:schemeClr val="tx1"/>
                </a:solidFill>
              </a:rPr>
              <a:t>발 표 자</a:t>
            </a:r>
            <a:r>
              <a:rPr lang="en-US" altLang="ko-KR" sz="3600" dirty="0" smtClean="0">
                <a:solidFill>
                  <a:schemeClr val="tx1"/>
                </a:solidFill>
              </a:rPr>
              <a:t>: </a:t>
            </a:r>
            <a:r>
              <a:rPr lang="ko-KR" altLang="en-US" sz="3600" dirty="0" smtClean="0">
                <a:solidFill>
                  <a:schemeClr val="tx1"/>
                </a:solidFill>
              </a:rPr>
              <a:t>부평상권르네상스 사업분야 </a:t>
            </a:r>
            <a:r>
              <a:rPr lang="en-US" altLang="ko-KR" sz="3600" dirty="0" smtClean="0">
                <a:solidFill>
                  <a:schemeClr val="tx1"/>
                </a:solidFill>
              </a:rPr>
              <a:t>/ </a:t>
            </a:r>
            <a:r>
              <a:rPr lang="ko-KR" altLang="en-US" sz="3600" dirty="0" smtClean="0">
                <a:solidFill>
                  <a:schemeClr val="tx1"/>
                </a:solidFill>
              </a:rPr>
              <a:t>임기제 다급 </a:t>
            </a:r>
            <a:r>
              <a:rPr lang="en-US" altLang="ko-KR" sz="3600" dirty="0" smtClean="0">
                <a:solidFill>
                  <a:schemeClr val="tx1"/>
                </a:solidFill>
              </a:rPr>
              <a:t>/ </a:t>
            </a:r>
          </a:p>
          <a:p>
            <a:pPr algn="l"/>
            <a:r>
              <a:rPr lang="en-US" altLang="ko-KR" sz="3600" dirty="0">
                <a:solidFill>
                  <a:schemeClr val="tx1"/>
                </a:solidFill>
              </a:rPr>
              <a:t> </a:t>
            </a:r>
            <a:r>
              <a:rPr lang="en-US" altLang="ko-KR" sz="3600" dirty="0" smtClean="0">
                <a:solidFill>
                  <a:schemeClr val="tx1"/>
                </a:solidFill>
              </a:rPr>
              <a:t>             </a:t>
            </a:r>
            <a:r>
              <a:rPr lang="ko-KR" altLang="en-US" sz="3600" dirty="0" smtClean="0">
                <a:solidFill>
                  <a:schemeClr val="tx1"/>
                </a:solidFill>
              </a:rPr>
              <a:t>윤정수</a:t>
            </a:r>
            <a:endParaRPr lang="en-US" altLang="ko-KR" sz="36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3600" dirty="0" smtClean="0">
                <a:solidFill>
                  <a:schemeClr val="tx1"/>
                </a:solidFill>
              </a:rPr>
              <a:t/>
            </a:r>
            <a:br>
              <a:rPr lang="en-US" altLang="ko-KR" sz="3600" dirty="0" smtClean="0">
                <a:solidFill>
                  <a:schemeClr val="tx1"/>
                </a:solidFill>
              </a:rPr>
            </a:br>
            <a:r>
              <a:rPr lang="ko-KR" altLang="en-US" sz="3600" dirty="0" smtClean="0">
                <a:solidFill>
                  <a:schemeClr val="tx1"/>
                </a:solidFill>
              </a:rPr>
              <a:t>발표순서</a:t>
            </a:r>
            <a:r>
              <a:rPr lang="en-US" altLang="ko-KR" sz="3600" dirty="0" smtClean="0">
                <a:solidFill>
                  <a:schemeClr val="tx1"/>
                </a:solidFill>
              </a:rPr>
              <a:t>: 1. </a:t>
            </a:r>
            <a:r>
              <a:rPr lang="ko-KR" altLang="en-US" sz="3600" dirty="0" smtClean="0">
                <a:solidFill>
                  <a:schemeClr val="tx1"/>
                </a:solidFill>
              </a:rPr>
              <a:t>자기소개</a:t>
            </a:r>
            <a:endParaRPr lang="en-US" altLang="ko-KR" sz="36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3600" spc="-300" dirty="0">
                <a:solidFill>
                  <a:schemeClr val="tx1"/>
                </a:solidFill>
              </a:rPr>
              <a:t> </a:t>
            </a:r>
            <a:r>
              <a:rPr lang="en-US" altLang="ko-KR" sz="3600" spc="-300" dirty="0" smtClean="0">
                <a:solidFill>
                  <a:schemeClr val="tx1"/>
                </a:solidFill>
              </a:rPr>
              <a:t>                         2.  </a:t>
            </a:r>
            <a:r>
              <a:rPr lang="ko-KR" altLang="en-US" sz="3600" spc="-300" dirty="0" smtClean="0">
                <a:solidFill>
                  <a:schemeClr val="tx1"/>
                </a:solidFill>
              </a:rPr>
              <a:t>직무  및  경력소개서</a:t>
            </a:r>
            <a:endParaRPr lang="en-US" altLang="ko-KR" sz="3600" spc="-300" dirty="0" smtClean="0">
              <a:solidFill>
                <a:schemeClr val="tx1"/>
              </a:solidFill>
            </a:endParaRPr>
          </a:p>
          <a:p>
            <a:pPr algn="l"/>
            <a:r>
              <a:rPr lang="en-US" altLang="ko-KR" sz="3600" spc="-300" dirty="0">
                <a:solidFill>
                  <a:schemeClr val="tx1"/>
                </a:solidFill>
              </a:rPr>
              <a:t> </a:t>
            </a:r>
            <a:r>
              <a:rPr lang="en-US" altLang="ko-KR" sz="3600" spc="-300" dirty="0" smtClean="0">
                <a:solidFill>
                  <a:schemeClr val="tx1"/>
                </a:solidFill>
              </a:rPr>
              <a:t>                         3.  </a:t>
            </a:r>
            <a:r>
              <a:rPr lang="ko-KR" altLang="en-US" sz="3600" spc="-300" dirty="0" smtClean="0">
                <a:solidFill>
                  <a:schemeClr val="tx1"/>
                </a:solidFill>
              </a:rPr>
              <a:t>직무수행계획서</a:t>
            </a:r>
            <a:endParaRPr lang="en-US" altLang="ko-KR" sz="3600" spc="-300" dirty="0" smtClean="0">
              <a:solidFill>
                <a:schemeClr val="tx1"/>
              </a:solidFill>
            </a:endParaRPr>
          </a:p>
          <a:p>
            <a:pPr algn="l"/>
            <a:endParaRPr lang="en-US" altLang="ko-KR" sz="3600" dirty="0" smtClean="0">
              <a:solidFill>
                <a:schemeClr val="tx1"/>
              </a:solidFill>
            </a:endParaRPr>
          </a:p>
          <a:p>
            <a:pPr algn="ctr"/>
            <a:endParaRPr lang="en-US" altLang="ko-KR" sz="3600" dirty="0" smtClean="0">
              <a:solidFill>
                <a:schemeClr val="tx1"/>
              </a:solidFill>
            </a:endParaRPr>
          </a:p>
          <a:p>
            <a:pPr algn="ctr"/>
            <a:endParaRPr lang="ko-KR" altLang="en-US" sz="36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-</a:t>
            </a:r>
            <a:fld id="{3711D859-4FC6-4836-AC24-0E75565E950D}" type="slidenum">
              <a:rPr lang="ko-KR" altLang="en-US" smtClean="0"/>
              <a:t>1</a:t>
            </a:fld>
            <a:r>
              <a:rPr lang="en-US" altLang="ko-KR" smtClean="0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891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-</a:t>
            </a:r>
            <a:fld id="{3711D859-4FC6-4836-AC24-0E75565E950D}" type="slidenum">
              <a:rPr lang="ko-KR" altLang="en-US" smtClean="0"/>
              <a:pPr/>
              <a:t>10</a:t>
            </a:fld>
            <a:r>
              <a:rPr lang="en-US" altLang="ko-KR" smtClean="0"/>
              <a:t>-</a:t>
            </a:r>
            <a:endParaRPr lang="ko-KR" altLang="en-US" dirty="0" smtClean="0"/>
          </a:p>
        </p:txBody>
      </p:sp>
      <p:sp>
        <p:nvSpPr>
          <p:cNvPr id="3" name="직사각형 2"/>
          <p:cNvSpPr/>
          <p:nvPr/>
        </p:nvSpPr>
        <p:spPr>
          <a:xfrm>
            <a:off x="898858" y="1223502"/>
            <a:ext cx="35425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200000"/>
              </a:lnSpc>
            </a:pPr>
            <a:r>
              <a:rPr lang="ko-KR" altLang="en-US" sz="4000" b="1" kern="0" spc="600" dirty="0" smtClean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감사합니다</a:t>
            </a:r>
            <a:r>
              <a:rPr lang="en-US" altLang="ko-KR" sz="4000" b="1" kern="0" spc="600" dirty="0" smtClean="0">
                <a:solidFill>
                  <a:srgbClr val="000000"/>
                </a:solidFill>
                <a:latin typeface="휴먼명조" panose="02010504000101010101" pitchFamily="2" charset="-127"/>
                <a:ea typeface="휴먼명조" panose="02010504000101010101" pitchFamily="2" charset="-127"/>
              </a:rPr>
              <a:t>.</a:t>
            </a:r>
            <a:endParaRPr lang="en-US" altLang="ko-KR" sz="4000" b="1" kern="0" spc="600" dirty="0">
              <a:solidFill>
                <a:srgbClr val="000000"/>
              </a:solidFill>
              <a:effectLst/>
              <a:latin typeface="휴먼명조" panose="02010504000101010101" pitchFamily="2" charset="-127"/>
              <a:ea typeface="휴먼명조" panose="02010504000101010101" pitchFamily="2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057" y="448489"/>
            <a:ext cx="3866606" cy="541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64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321444" y="772882"/>
            <a:ext cx="72752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ko-KR" altLang="en-US" sz="1600" b="1" kern="0" dirty="0">
                <a:solidFill>
                  <a:srgbClr val="000000"/>
                </a:solidFill>
                <a:latin typeface="+mn-ea"/>
              </a:rPr>
              <a:t>❏</a:t>
            </a:r>
            <a:r>
              <a:rPr lang="ko-KR" altLang="en-US" sz="1600" b="1" kern="0" dirty="0" smtClean="0">
                <a:latin typeface="+mn-ea"/>
              </a:rPr>
              <a:t> </a:t>
            </a:r>
            <a:r>
              <a:rPr lang="ko-KR" altLang="en-US" sz="1600" b="1" kern="0" dirty="0" smtClean="0">
                <a:latin typeface="+mn-ea"/>
              </a:rPr>
              <a:t>윤정수 프로필</a:t>
            </a:r>
            <a:endParaRPr lang="ko-KR" altLang="en-US" sz="1600" b="1" kern="0" dirty="0">
              <a:latin typeface="+mn-ea"/>
            </a:endParaRPr>
          </a:p>
          <a:p>
            <a:pPr algn="just" fontAlgn="base">
              <a:lnSpc>
                <a:spcPct val="150000"/>
              </a:lnSpc>
            </a:pPr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   </a:t>
            </a:r>
            <a:r>
              <a:rPr lang="en-US" altLang="ko-KR" sz="1600" dirty="0" smtClean="0">
                <a:latin typeface="+mn-ea"/>
              </a:rPr>
              <a:t>• </a:t>
            </a:r>
            <a:r>
              <a:rPr lang="ko-KR" altLang="en-US" sz="1600" kern="0" dirty="0" err="1" smtClean="0">
                <a:solidFill>
                  <a:srgbClr val="000000"/>
                </a:solidFill>
                <a:latin typeface="+mn-ea"/>
              </a:rPr>
              <a:t>창업기획가</a:t>
            </a:r>
            <a:r>
              <a:rPr lang="en-US" altLang="ko-KR" sz="1600" kern="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kern="0" dirty="0" smtClean="0">
                <a:solidFill>
                  <a:srgbClr val="000000"/>
                </a:solidFill>
                <a:latin typeface="+mn-ea"/>
              </a:rPr>
              <a:t>컨설턴트</a:t>
            </a:r>
            <a:r>
              <a:rPr lang="en-US" altLang="ko-KR" sz="1600" kern="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kern="0" dirty="0" err="1" smtClean="0">
                <a:solidFill>
                  <a:srgbClr val="000000"/>
                </a:solidFill>
                <a:latin typeface="+mn-ea"/>
              </a:rPr>
              <a:t>엑셀러레이터</a:t>
            </a:r>
            <a:r>
              <a:rPr lang="en-US" altLang="ko-KR" sz="1600" kern="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600" kern="0" dirty="0" smtClean="0">
                <a:solidFill>
                  <a:srgbClr val="000000"/>
                </a:solidFill>
                <a:latin typeface="+mn-ea"/>
              </a:rPr>
              <a:t>창업</a:t>
            </a:r>
            <a:r>
              <a:rPr lang="en-US" altLang="ko-KR" sz="1600" kern="0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ko-KR" altLang="en-US" sz="1600" kern="0" dirty="0" smtClean="0">
                <a:solidFill>
                  <a:srgbClr val="000000"/>
                </a:solidFill>
                <a:latin typeface="+mn-ea"/>
              </a:rPr>
              <a:t>보육</a:t>
            </a:r>
            <a:r>
              <a:rPr lang="en-US" altLang="ko-KR" sz="1600" kern="0" dirty="0" smtClean="0">
                <a:solidFill>
                  <a:srgbClr val="000000"/>
                </a:solidFill>
                <a:latin typeface="+mn-ea"/>
              </a:rPr>
              <a:t>,</a:t>
            </a:r>
            <a:r>
              <a:rPr lang="ko-KR" altLang="en-US" sz="1600" kern="0" dirty="0" smtClean="0">
                <a:solidFill>
                  <a:srgbClr val="000000"/>
                </a:solidFill>
                <a:latin typeface="+mn-ea"/>
              </a:rPr>
              <a:t>투자</a:t>
            </a:r>
            <a:r>
              <a:rPr lang="en-US" altLang="ko-KR" sz="1600" kern="0" dirty="0" smtClean="0">
                <a:solidFill>
                  <a:srgbClr val="000000"/>
                </a:solidFill>
                <a:latin typeface="+mn-ea"/>
              </a:rPr>
              <a:t>)</a:t>
            </a:r>
            <a:endParaRPr lang="ko-KR" altLang="en-US" sz="1600" kern="0" dirty="0">
              <a:solidFill>
                <a:srgbClr val="000000"/>
              </a:solidFill>
              <a:latin typeface="+mn-ea"/>
            </a:endParaRPr>
          </a:p>
          <a:p>
            <a:pPr marL="254000" indent="-254000" algn="just" fontAlgn="base">
              <a:lnSpc>
                <a:spcPct val="150000"/>
              </a:lnSpc>
            </a:pPr>
            <a:r>
              <a:rPr lang="ko-KR" altLang="en-US" sz="1600" kern="0" dirty="0" smtClean="0">
                <a:solidFill>
                  <a:srgbClr val="000000"/>
                </a:solidFill>
                <a:latin typeface="+mn-ea"/>
              </a:rPr>
              <a:t>    </a:t>
            </a:r>
            <a:r>
              <a:rPr lang="en-US" altLang="ko-KR" sz="1600" dirty="0">
                <a:latin typeface="+mn-ea"/>
              </a:rPr>
              <a:t>• </a:t>
            </a:r>
            <a:r>
              <a:rPr lang="ko-KR" altLang="en-US" sz="1600" dirty="0" smtClean="0">
                <a:latin typeface="+mn-ea"/>
              </a:rPr>
              <a:t>자영업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en-US" sz="1600" kern="0" dirty="0" smtClean="0">
                <a:solidFill>
                  <a:srgbClr val="000000"/>
                </a:solidFill>
                <a:latin typeface="+mn-ea"/>
              </a:rPr>
              <a:t>소상공인</a:t>
            </a:r>
            <a:r>
              <a:rPr lang="en-US" altLang="ko-KR" sz="1600" kern="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kern="0" dirty="0" smtClean="0">
                <a:solidFill>
                  <a:srgbClr val="000000"/>
                </a:solidFill>
                <a:latin typeface="+mn-ea"/>
              </a:rPr>
              <a:t>소기</a:t>
            </a:r>
            <a:r>
              <a:rPr lang="ko-KR" altLang="en-US" sz="1600" kern="0" dirty="0" smtClean="0">
                <a:solidFill>
                  <a:srgbClr val="000000"/>
                </a:solidFill>
                <a:latin typeface="+mn-ea"/>
              </a:rPr>
              <a:t>업</a:t>
            </a:r>
            <a:r>
              <a:rPr lang="ko-KR" altLang="en-US" sz="1600" kern="0" dirty="0" smtClean="0">
                <a:solidFill>
                  <a:srgbClr val="000000"/>
                </a:solidFill>
                <a:latin typeface="+mn-ea"/>
              </a:rPr>
              <a:t> 컨설팅</a:t>
            </a:r>
            <a:r>
              <a:rPr lang="en-US" altLang="ko-KR" sz="1600" kern="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kern="0" dirty="0" err="1" smtClean="0">
                <a:solidFill>
                  <a:srgbClr val="000000"/>
                </a:solidFill>
                <a:latin typeface="+mn-ea"/>
              </a:rPr>
              <a:t>사회적경제</a:t>
            </a:r>
            <a:r>
              <a:rPr lang="ko-KR" altLang="en-US" sz="1600" kern="0" dirty="0" smtClean="0">
                <a:solidFill>
                  <a:srgbClr val="000000"/>
                </a:solidFill>
                <a:latin typeface="+mn-ea"/>
              </a:rPr>
              <a:t> 전문가</a:t>
            </a:r>
            <a:endParaRPr lang="en-US" altLang="ko-KR" sz="1600" kern="0" spc="-5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990298" y="123366"/>
            <a:ext cx="3867702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>
              <a:lnSpc>
                <a:spcPct val="190000"/>
              </a:lnSpc>
            </a:pP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Ⅰ.  </a:t>
            </a:r>
            <a:r>
              <a:rPr lang="ko-KR" altLang="en-US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발표자</a:t>
            </a:r>
            <a:r>
              <a:rPr lang="en-US" altLang="ko-KR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kern="0" spc="-7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일반현황 </a:t>
            </a:r>
            <a:endParaRPr lang="ko-KR" altLang="en-US" sz="1050" kern="0" spc="0" dirty="0">
              <a:solidFill>
                <a:srgbClr val="000000"/>
              </a:solidFill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1D859-4FC6-4836-AC24-0E75565E950D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321444" y="1995130"/>
            <a:ext cx="795255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1600" b="1" kern="0" dirty="0">
                <a:solidFill>
                  <a:srgbClr val="000000"/>
                </a:solidFill>
                <a:latin typeface="+mn-ea"/>
              </a:rPr>
              <a:t>❏</a:t>
            </a:r>
            <a:r>
              <a:rPr lang="ko-KR" altLang="en-US" sz="1600" b="1" kern="0" dirty="0" smtClean="0">
                <a:latin typeface="+mn-ea"/>
              </a:rPr>
              <a:t> </a:t>
            </a:r>
            <a:r>
              <a:rPr lang="ko-KR" altLang="en-US" sz="1600" b="1" dirty="0"/>
              <a:t>경력 및 활동내용</a:t>
            </a: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>
                <a:latin typeface="+mn-ea"/>
              </a:rPr>
              <a:t> </a:t>
            </a:r>
            <a:r>
              <a:rPr lang="en-US" altLang="ko-KR" sz="1400" dirty="0" smtClean="0"/>
              <a:t>2021.04~22.04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청년몰</a:t>
            </a:r>
            <a:r>
              <a:rPr lang="ko-KR" altLang="en-US" sz="1400" dirty="0" smtClean="0"/>
              <a:t> 운영 담당관</a:t>
            </a:r>
            <a:r>
              <a:rPr lang="en-US" altLang="ko-KR" sz="1400" dirty="0" smtClean="0"/>
              <a:t>. </a:t>
            </a:r>
            <a:r>
              <a:rPr lang="ko-KR" altLang="en-US" sz="1400" dirty="0" smtClean="0">
                <a:solidFill>
                  <a:srgbClr val="0427BC"/>
                </a:solidFill>
              </a:rPr>
              <a:t>상권르네상스공모사업 추진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전통시장</a:t>
            </a:r>
            <a:r>
              <a:rPr lang="en-US" altLang="ko-KR" sz="1400" dirty="0" smtClean="0"/>
              <a:t>·</a:t>
            </a:r>
            <a:r>
              <a:rPr lang="ko-KR" altLang="en-US" sz="1400" dirty="0" smtClean="0"/>
              <a:t>상점가사업지원</a:t>
            </a:r>
            <a:r>
              <a:rPr lang="en-US" altLang="ko-KR" sz="1400" dirty="0" smtClean="0"/>
              <a:t>.</a:t>
            </a:r>
            <a:endParaRPr lang="ko-KR" altLang="en-US" sz="1400" dirty="0" smtClean="0"/>
          </a:p>
          <a:p>
            <a:pPr fontAlgn="base" latinLnBrk="0"/>
            <a:r>
              <a:rPr lang="ko-KR" altLang="en-US" sz="1400" dirty="0"/>
              <a:t> </a:t>
            </a:r>
            <a:r>
              <a:rPr lang="ko-KR" altLang="en-US" sz="1400" dirty="0" smtClean="0"/>
              <a:t> 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>
                <a:latin typeface="+mn-ea"/>
              </a:rPr>
              <a:t> </a:t>
            </a:r>
            <a:r>
              <a:rPr lang="en-US" altLang="ko-KR" sz="1400" dirty="0" smtClean="0"/>
              <a:t>OOOO</a:t>
            </a:r>
            <a:r>
              <a:rPr lang="ko-KR" altLang="en-US" sz="1400" dirty="0"/>
              <a:t>진흥원</a:t>
            </a:r>
            <a:r>
              <a:rPr lang="en-US" altLang="ko-KR" sz="1400" dirty="0"/>
              <a:t>: </a:t>
            </a:r>
            <a:r>
              <a:rPr lang="ko-KR" altLang="en-US" sz="1400" dirty="0" err="1"/>
              <a:t>아기유니콘</a:t>
            </a:r>
            <a:r>
              <a:rPr lang="ko-KR" altLang="en-US" sz="1400" dirty="0"/>
              <a:t> 육성사업 </a:t>
            </a:r>
            <a:r>
              <a:rPr lang="ko-KR" altLang="en-US" sz="1400" dirty="0" err="1"/>
              <a:t>국민심사단</a:t>
            </a:r>
            <a:r>
              <a:rPr lang="ko-KR" altLang="en-US" sz="1400" dirty="0"/>
              <a:t> 심사 </a:t>
            </a:r>
            <a:r>
              <a:rPr lang="en-US" altLang="ko-KR" sz="1400" dirty="0"/>
              <a:t>2</a:t>
            </a:r>
            <a:r>
              <a:rPr lang="ko-KR" altLang="en-US" sz="1400" dirty="0"/>
              <a:t>회</a:t>
            </a:r>
          </a:p>
          <a:p>
            <a:pPr fontAlgn="base" latinLnBrk="0"/>
            <a:r>
              <a:rPr lang="ko-KR" altLang="en-US" sz="1400" dirty="0"/>
              <a:t> </a:t>
            </a:r>
            <a:r>
              <a:rPr lang="ko-KR" altLang="en-US" sz="1400" dirty="0" smtClean="0"/>
              <a:t> 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>
                <a:latin typeface="+mn-ea"/>
              </a:rPr>
              <a:t> </a:t>
            </a:r>
            <a:r>
              <a:rPr lang="en-US" altLang="ko-KR" sz="1400" dirty="0" smtClean="0"/>
              <a:t>2020</a:t>
            </a:r>
            <a:r>
              <a:rPr lang="en-US" altLang="ko-KR" sz="1400" dirty="0"/>
              <a:t>.`</a:t>
            </a:r>
            <a:r>
              <a:rPr lang="ko-KR" altLang="en-US" sz="1400" dirty="0"/>
              <a:t>인천시 소상공인</a:t>
            </a:r>
            <a:r>
              <a:rPr lang="en-US" altLang="ko-KR" sz="1400" dirty="0"/>
              <a:t>OOOO</a:t>
            </a:r>
            <a:r>
              <a:rPr lang="ko-KR" altLang="en-US" sz="1400" dirty="0"/>
              <a:t>지원센터</a:t>
            </a:r>
            <a:r>
              <a:rPr lang="en-US" altLang="ko-KR" sz="1400" dirty="0"/>
              <a:t>` </a:t>
            </a:r>
            <a:r>
              <a:rPr lang="ko-KR" altLang="en-US" sz="1400" dirty="0"/>
              <a:t>컨설팅 수행 </a:t>
            </a:r>
            <a:r>
              <a:rPr lang="en-US" altLang="ko-KR" sz="1400" dirty="0"/>
              <a:t>14</a:t>
            </a:r>
            <a:r>
              <a:rPr lang="ko-KR" altLang="en-US" sz="1400" dirty="0"/>
              <a:t>업체</a:t>
            </a:r>
            <a:r>
              <a:rPr lang="en-US" altLang="ko-KR" sz="1400" dirty="0"/>
              <a:t>. [</a:t>
            </a:r>
            <a:r>
              <a:rPr lang="ko-KR" altLang="en-US" sz="1400" dirty="0"/>
              <a:t>우리마을 </a:t>
            </a:r>
            <a:r>
              <a:rPr lang="ko-KR" altLang="en-US" sz="1400" dirty="0" err="1"/>
              <a:t>상인회</a:t>
            </a:r>
            <a:r>
              <a:rPr lang="en-US" altLang="ko-KR" sz="1400" dirty="0"/>
              <a:t>]</a:t>
            </a:r>
            <a:r>
              <a:rPr lang="ko-KR" altLang="en-US" sz="1400" dirty="0"/>
              <a:t> </a:t>
            </a:r>
            <a:r>
              <a:rPr lang="en-US" altLang="ko-KR" sz="1400" dirty="0"/>
              <a:t>4 </a:t>
            </a:r>
            <a:r>
              <a:rPr lang="ko-KR" altLang="en-US" sz="1400" dirty="0"/>
              <a:t>곳</a:t>
            </a: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>
                <a:latin typeface="+mn-ea"/>
              </a:rPr>
              <a:t> </a:t>
            </a:r>
            <a:r>
              <a:rPr lang="en-US" altLang="ko-KR" sz="1400" dirty="0" smtClean="0"/>
              <a:t>2019~2020</a:t>
            </a:r>
            <a:r>
              <a:rPr lang="en-US" altLang="ko-KR" sz="1400" dirty="0"/>
              <a:t>.『</a:t>
            </a:r>
            <a:r>
              <a:rPr lang="ko-KR" altLang="en-US" sz="1400" dirty="0"/>
              <a:t>해외투자</a:t>
            </a:r>
            <a:r>
              <a:rPr lang="en-US" altLang="ko-KR" sz="1400" dirty="0"/>
              <a:t>』</a:t>
            </a:r>
            <a:r>
              <a:rPr lang="ko-KR" altLang="en-US" sz="1400" dirty="0"/>
              <a:t>한국어교육원 설립</a:t>
            </a:r>
            <a:r>
              <a:rPr lang="en-US" altLang="ko-KR" sz="1400" dirty="0"/>
              <a:t>(</a:t>
            </a:r>
            <a:r>
              <a:rPr lang="ko-KR" altLang="en-US" sz="1400" dirty="0" err="1"/>
              <a:t>우즈벡</a:t>
            </a:r>
            <a:r>
              <a:rPr lang="ko-KR" altLang="en-US" sz="1400" dirty="0"/>
              <a:t> </a:t>
            </a:r>
            <a:r>
              <a:rPr lang="ko-KR" altLang="en-US" sz="1400" dirty="0" err="1"/>
              <a:t>안드레안시</a:t>
            </a:r>
            <a:r>
              <a:rPr lang="en-US" altLang="ko-KR" sz="1400" dirty="0"/>
              <a:t>)</a:t>
            </a:r>
            <a:endParaRPr lang="ko-KR" altLang="en-US" sz="1400" dirty="0"/>
          </a:p>
          <a:p>
            <a:pPr fontAlgn="base" latinLnBrk="0"/>
            <a:r>
              <a:rPr lang="ko-KR" altLang="en-US" sz="1400" dirty="0" smtClean="0">
                <a:latin typeface="+mn-ea"/>
              </a:rPr>
              <a:t>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>
                <a:latin typeface="+mn-ea"/>
              </a:rPr>
              <a:t> </a:t>
            </a:r>
            <a:r>
              <a:rPr lang="en-US" altLang="ko-KR" sz="1400" dirty="0" smtClean="0"/>
              <a:t>2019</a:t>
            </a:r>
            <a:r>
              <a:rPr lang="en-US" altLang="ko-KR" sz="1400" dirty="0"/>
              <a:t>`</a:t>
            </a:r>
            <a:r>
              <a:rPr lang="ko-KR" altLang="en-US" sz="1400" dirty="0"/>
              <a:t>경기도</a:t>
            </a:r>
            <a:r>
              <a:rPr lang="en-US" altLang="ko-KR" sz="1400" dirty="0"/>
              <a:t>OOOO</a:t>
            </a:r>
            <a:r>
              <a:rPr lang="ko-KR" altLang="en-US" sz="1400" dirty="0"/>
              <a:t>진흥원</a:t>
            </a:r>
            <a:r>
              <a:rPr lang="en-US" altLang="ko-KR" sz="1400" dirty="0"/>
              <a:t>` </a:t>
            </a:r>
            <a:r>
              <a:rPr lang="ko-KR" altLang="en-US" sz="1400" dirty="0">
                <a:solidFill>
                  <a:srgbClr val="0427BC"/>
                </a:solidFill>
              </a:rPr>
              <a:t>소상공인전문 컨설팅</a:t>
            </a:r>
            <a:r>
              <a:rPr lang="ko-KR" altLang="en-US" sz="1400" dirty="0"/>
              <a:t>위원 수행 </a:t>
            </a:r>
            <a:r>
              <a:rPr lang="en-US" altLang="ko-KR" sz="1400" dirty="0"/>
              <a:t>122 </a:t>
            </a:r>
            <a:r>
              <a:rPr lang="ko-KR" altLang="en-US" sz="1400" dirty="0"/>
              <a:t>업체 </a:t>
            </a:r>
          </a:p>
          <a:p>
            <a:pPr fontAlgn="base" latinLnBrk="0"/>
            <a:r>
              <a:rPr lang="ko-KR" altLang="en-US" sz="1400" dirty="0"/>
              <a:t> </a:t>
            </a:r>
            <a:r>
              <a:rPr lang="ko-KR" altLang="en-US" sz="1400" dirty="0" smtClean="0"/>
              <a:t> 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>
                <a:latin typeface="+mn-ea"/>
              </a:rPr>
              <a:t> </a:t>
            </a:r>
            <a:r>
              <a:rPr lang="en-US" altLang="ko-KR" sz="1400" dirty="0" smtClean="0"/>
              <a:t>2018~2019</a:t>
            </a:r>
            <a:r>
              <a:rPr lang="en-US" altLang="ko-KR" sz="1400" dirty="0"/>
              <a:t>. `</a:t>
            </a:r>
            <a:r>
              <a:rPr lang="ko-KR" altLang="en-US" sz="1400" dirty="0"/>
              <a:t>한국</a:t>
            </a:r>
            <a:r>
              <a:rPr lang="en-US" altLang="ko-KR" sz="1400" dirty="0"/>
              <a:t>OO</a:t>
            </a:r>
            <a:r>
              <a:rPr lang="ko-KR" altLang="en-US" sz="1400" dirty="0"/>
              <a:t>진흥원</a:t>
            </a:r>
            <a:r>
              <a:rPr lang="en-US" altLang="ko-KR" sz="1400" dirty="0"/>
              <a:t>` </a:t>
            </a:r>
            <a:r>
              <a:rPr lang="ko-KR" altLang="en-US" sz="1400" dirty="0"/>
              <a:t>초기창업혁신기업 지원사업 </a:t>
            </a:r>
            <a:r>
              <a:rPr lang="ko-KR" altLang="en-US" sz="1400" dirty="0" err="1"/>
              <a:t>멘토</a:t>
            </a:r>
            <a:r>
              <a:rPr lang="ko-KR" altLang="en-US" sz="1400" dirty="0"/>
              <a:t> 수행 </a:t>
            </a:r>
            <a:r>
              <a:rPr lang="en-US" altLang="ko-KR" sz="1400" dirty="0"/>
              <a:t>2</a:t>
            </a:r>
            <a:r>
              <a:rPr lang="ko-KR" altLang="en-US" sz="1400" dirty="0"/>
              <a:t>개 업체 </a:t>
            </a:r>
          </a:p>
          <a:p>
            <a:pPr fontAlgn="base" latinLnBrk="0"/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 smtClean="0"/>
              <a:t>2018</a:t>
            </a:r>
            <a:r>
              <a:rPr lang="en-US" altLang="ko-KR" sz="1400" dirty="0"/>
              <a:t>`</a:t>
            </a:r>
            <a:r>
              <a:rPr lang="ko-KR" altLang="en-US" sz="1400" dirty="0"/>
              <a:t>경기도</a:t>
            </a:r>
            <a:r>
              <a:rPr lang="en-US" altLang="ko-KR" sz="1400" dirty="0"/>
              <a:t>OOOO</a:t>
            </a:r>
            <a:r>
              <a:rPr lang="ko-KR" altLang="en-US" sz="1400" dirty="0"/>
              <a:t>진흥원</a:t>
            </a:r>
            <a:r>
              <a:rPr lang="en-US" altLang="ko-KR" sz="1400" dirty="0"/>
              <a:t>` </a:t>
            </a:r>
            <a:r>
              <a:rPr lang="ko-KR" altLang="en-US" sz="1400" dirty="0"/>
              <a:t>소상공인전문 컨설팅위원 수행 </a:t>
            </a:r>
            <a:r>
              <a:rPr lang="en-US" altLang="ko-KR" sz="1400" dirty="0"/>
              <a:t>100 </a:t>
            </a:r>
            <a:r>
              <a:rPr lang="ko-KR" altLang="en-US" sz="1400" dirty="0"/>
              <a:t>업체 </a:t>
            </a:r>
          </a:p>
          <a:p>
            <a:pPr fontAlgn="base" latinLnBrk="0"/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 smtClean="0"/>
              <a:t>2017`</a:t>
            </a:r>
            <a:r>
              <a:rPr lang="ko-KR" altLang="en-US" sz="1400" dirty="0" smtClean="0"/>
              <a:t>창업성장 </a:t>
            </a:r>
            <a:r>
              <a:rPr lang="ko-KR" altLang="en-US" sz="1400" dirty="0"/>
              <a:t>도약패키지 지원사업‘</a:t>
            </a:r>
            <a:r>
              <a:rPr lang="en-US" altLang="ko-KR" sz="1400" dirty="0"/>
              <a:t>KS-QFD </a:t>
            </a:r>
            <a:r>
              <a:rPr lang="ko-KR" altLang="en-US" sz="1400" dirty="0" err="1"/>
              <a:t>콘텐츠개발</a:t>
            </a:r>
            <a:r>
              <a:rPr lang="en-US" altLang="ko-KR" sz="1400" dirty="0"/>
              <a:t>. </a:t>
            </a:r>
            <a:r>
              <a:rPr lang="ko-KR" altLang="en-US" sz="1400" dirty="0"/>
              <a:t>교육운영 및 컨설팅 수행 </a:t>
            </a:r>
            <a:r>
              <a:rPr lang="en-US" altLang="ko-KR" sz="1400" dirty="0"/>
              <a:t>20 </a:t>
            </a:r>
            <a:r>
              <a:rPr lang="ko-KR" altLang="en-US" sz="1400" dirty="0" smtClean="0"/>
              <a:t>업체</a:t>
            </a:r>
            <a:endParaRPr lang="en-US" altLang="ko-KR" sz="1400" dirty="0" smtClean="0"/>
          </a:p>
          <a:p>
            <a:pPr fontAlgn="base"/>
            <a:r>
              <a:rPr lang="ko-KR" altLang="en-US" sz="1400" dirty="0" smtClean="0">
                <a:latin typeface="+mn-ea"/>
              </a:rPr>
              <a:t>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>
                <a:latin typeface="+mn-ea"/>
              </a:rPr>
              <a:t> </a:t>
            </a:r>
            <a:r>
              <a:rPr lang="en-US" altLang="ko-KR" sz="1400" dirty="0" smtClean="0"/>
              <a:t>2016.07.14</a:t>
            </a:r>
            <a:r>
              <a:rPr lang="en-US" altLang="ko-KR" sz="1400" dirty="0"/>
              <a:t>.-27 </a:t>
            </a:r>
            <a:r>
              <a:rPr lang="ko-KR" altLang="en-US" sz="1400" dirty="0"/>
              <a:t>기업의 </a:t>
            </a:r>
            <a:r>
              <a:rPr lang="ko-KR" altLang="en-US" sz="1400" dirty="0" err="1">
                <a:solidFill>
                  <a:srgbClr val="0427BC"/>
                </a:solidFill>
              </a:rPr>
              <a:t>사회적책임</a:t>
            </a:r>
            <a:r>
              <a:rPr lang="en-US" altLang="ko-KR" sz="1400" dirty="0">
                <a:solidFill>
                  <a:srgbClr val="0427BC"/>
                </a:solidFill>
              </a:rPr>
              <a:t>(CSR)</a:t>
            </a:r>
            <a:r>
              <a:rPr lang="ko-KR" altLang="en-US" sz="1400" dirty="0">
                <a:solidFill>
                  <a:srgbClr val="0427BC"/>
                </a:solidFill>
              </a:rPr>
              <a:t> </a:t>
            </a:r>
            <a:r>
              <a:rPr lang="ko-KR" altLang="en-US" sz="1400" dirty="0"/>
              <a:t>전문교육과정 수료</a:t>
            </a:r>
          </a:p>
          <a:p>
            <a:pPr fontAlgn="base"/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 smtClean="0"/>
              <a:t>2016.01.28</a:t>
            </a:r>
            <a:r>
              <a:rPr lang="en-US" altLang="ko-KR" sz="1400" dirty="0"/>
              <a:t>.~5,12 </a:t>
            </a:r>
            <a:r>
              <a:rPr lang="ko-KR" altLang="en-US" sz="1400" dirty="0">
                <a:solidFill>
                  <a:srgbClr val="0427BC"/>
                </a:solidFill>
              </a:rPr>
              <a:t>국제개발협력연대</a:t>
            </a:r>
            <a:r>
              <a:rPr lang="en-US" altLang="ko-KR" sz="1400" dirty="0">
                <a:solidFill>
                  <a:srgbClr val="0427BC"/>
                </a:solidFill>
              </a:rPr>
              <a:t>(DAK)</a:t>
            </a:r>
            <a:r>
              <a:rPr lang="ko-KR" altLang="en-US" sz="1400" dirty="0"/>
              <a:t>를 위한 </a:t>
            </a:r>
            <a:r>
              <a:rPr lang="ko-KR" altLang="en-US" sz="1400" dirty="0" err="1"/>
              <a:t>임팩트금융</a:t>
            </a:r>
            <a:r>
              <a:rPr lang="ko-KR" altLang="en-US" sz="1400" dirty="0"/>
              <a:t> 수료 </a:t>
            </a:r>
            <a:r>
              <a:rPr lang="en-US" altLang="ko-KR" sz="1400" dirty="0"/>
              <a:t>- </a:t>
            </a:r>
            <a:r>
              <a:rPr lang="ko-KR" altLang="en-US" sz="1400" dirty="0"/>
              <a:t>한국사회</a:t>
            </a:r>
            <a:r>
              <a:rPr lang="en-US" altLang="ko-KR" sz="1400" dirty="0"/>
              <a:t>OO</a:t>
            </a:r>
            <a:r>
              <a:rPr lang="ko-KR" altLang="en-US" sz="1400" dirty="0" smtClean="0"/>
              <a:t>투자     </a:t>
            </a:r>
            <a:endParaRPr lang="en-US" altLang="ko-KR" sz="1400" dirty="0" smtClean="0"/>
          </a:p>
          <a:p>
            <a:pPr fontAlgn="base"/>
            <a:r>
              <a:rPr lang="en-US" altLang="ko-KR" sz="1400" dirty="0"/>
              <a:t> </a:t>
            </a:r>
            <a:r>
              <a:rPr lang="en-US" altLang="ko-KR" sz="1400" dirty="0" smtClean="0"/>
              <a:t>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 smtClean="0"/>
              <a:t>2015.07.10 </a:t>
            </a:r>
            <a:r>
              <a:rPr lang="ko-KR" altLang="en-US" sz="1400" dirty="0" err="1"/>
              <a:t>인천청</a:t>
            </a:r>
            <a:r>
              <a:rPr lang="en-US" altLang="ko-KR" sz="1400" dirty="0"/>
              <a:t>OO</a:t>
            </a:r>
            <a:r>
              <a:rPr lang="ko-KR" altLang="en-US" sz="1400" dirty="0"/>
              <a:t>공고 장애인 현장학습 </a:t>
            </a:r>
            <a:r>
              <a:rPr lang="en-US" altLang="ko-KR" sz="1400" dirty="0"/>
              <a:t>+ </a:t>
            </a:r>
            <a:r>
              <a:rPr lang="ko-KR" altLang="en-US" sz="1400" dirty="0" smtClean="0"/>
              <a:t>교육 </a:t>
            </a:r>
            <a:endParaRPr lang="ko-KR" altLang="en-US" sz="1400" dirty="0"/>
          </a:p>
          <a:p>
            <a:pPr fontAlgn="base" latinLnBrk="0"/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 smtClean="0"/>
              <a:t>2015.03~2019.02 </a:t>
            </a:r>
            <a:r>
              <a:rPr lang="ko-KR" altLang="en-US" sz="1400" dirty="0" err="1"/>
              <a:t>일학습병행제</a:t>
            </a:r>
            <a:r>
              <a:rPr lang="ko-KR" altLang="en-US" sz="1400" dirty="0"/>
              <a:t> </a:t>
            </a:r>
            <a:r>
              <a:rPr lang="ko-KR" altLang="en-US" sz="1400" dirty="0" err="1"/>
              <a:t>산학형도재학교</a:t>
            </a:r>
            <a:r>
              <a:rPr lang="ko-KR" altLang="en-US" sz="1400" dirty="0"/>
              <a:t> 기업현장교사</a:t>
            </a: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>
                <a:latin typeface="+mn-ea"/>
              </a:rPr>
              <a:t> </a:t>
            </a:r>
            <a:r>
              <a:rPr lang="en-US" altLang="ko-KR" sz="1400" dirty="0" smtClean="0"/>
              <a:t>OOO</a:t>
            </a:r>
            <a:r>
              <a:rPr lang="ko-KR" altLang="en-US" sz="1400" dirty="0"/>
              <a:t>대학교 창업카페 </a:t>
            </a:r>
            <a:r>
              <a:rPr lang="ko-KR" altLang="en-US" sz="1400" dirty="0" err="1"/>
              <a:t>소셜벤처</a:t>
            </a:r>
            <a:r>
              <a:rPr lang="ko-KR" altLang="en-US" sz="1400" dirty="0"/>
              <a:t> </a:t>
            </a:r>
            <a:r>
              <a:rPr lang="ko-KR" altLang="en-US" sz="1400" dirty="0">
                <a:solidFill>
                  <a:srgbClr val="0427BC"/>
                </a:solidFill>
              </a:rPr>
              <a:t>창업교육</a:t>
            </a:r>
            <a:r>
              <a:rPr lang="ko-KR" altLang="en-US" sz="1400" dirty="0"/>
              <a:t> 운영</a:t>
            </a:r>
            <a:r>
              <a:rPr lang="en-US" altLang="ko-KR" sz="1400" dirty="0"/>
              <a:t>-‘</a:t>
            </a:r>
            <a:r>
              <a:rPr lang="ko-KR" altLang="en-US" sz="1400" dirty="0"/>
              <a:t>즐겁게</a:t>
            </a:r>
            <a:r>
              <a:rPr lang="en-US" altLang="ko-KR" sz="1400" dirty="0"/>
              <a:t>=</a:t>
            </a:r>
            <a:r>
              <a:rPr lang="ko-KR" altLang="en-US" sz="1400" dirty="0" err="1"/>
              <a:t>빚없이</a:t>
            </a:r>
            <a:r>
              <a:rPr lang="ko-KR" altLang="en-US" sz="1400" dirty="0"/>
              <a:t> 창업하기’</a:t>
            </a: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/>
              <a:t>중소기업기술개발지원사업 </a:t>
            </a:r>
            <a:r>
              <a:rPr lang="ko-KR" altLang="en-US" sz="1400" dirty="0"/>
              <a:t>평가위원 </a:t>
            </a:r>
            <a:r>
              <a:rPr lang="en-US" altLang="ko-KR" sz="1400" dirty="0"/>
              <a:t>2015-2018</a:t>
            </a:r>
            <a:endParaRPr lang="ko-KR" altLang="en-US" sz="1400" dirty="0"/>
          </a:p>
          <a:p>
            <a:pPr fontAlgn="base" latinLnBrk="0"/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 err="1" smtClean="0">
                <a:solidFill>
                  <a:srgbClr val="0427BC"/>
                </a:solidFill>
              </a:rPr>
              <a:t>사회적경제기업</a:t>
            </a:r>
            <a:r>
              <a:rPr lang="ko-KR" altLang="en-US" sz="1400" dirty="0" smtClean="0"/>
              <a:t> </a:t>
            </a:r>
            <a:r>
              <a:rPr lang="ko-KR" altLang="en-US" sz="1400" dirty="0" err="1"/>
              <a:t>멘토</a:t>
            </a:r>
            <a:r>
              <a:rPr lang="en-US" altLang="ko-KR" sz="1400" dirty="0"/>
              <a:t>, </a:t>
            </a:r>
            <a:r>
              <a:rPr lang="ko-KR" altLang="en-US" sz="1400" dirty="0"/>
              <a:t>컨설팅 </a:t>
            </a:r>
            <a:r>
              <a:rPr lang="en-US" altLang="ko-KR" sz="1400" dirty="0"/>
              <a:t>(</a:t>
            </a:r>
            <a:r>
              <a:rPr lang="ko-KR" altLang="en-US" sz="1400" dirty="0"/>
              <a:t>경영전략과 신제품 개발</a:t>
            </a:r>
            <a:r>
              <a:rPr lang="en-US" altLang="ko-KR" sz="1400" dirty="0"/>
              <a:t>) 2014-2017</a:t>
            </a:r>
            <a:endParaRPr lang="ko-KR" altLang="en-US" sz="1400" dirty="0"/>
          </a:p>
          <a:p>
            <a:pPr fontAlgn="base" latinLnBrk="0"/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 smtClean="0"/>
              <a:t>사업계획서 </a:t>
            </a:r>
            <a:r>
              <a:rPr lang="ko-KR" altLang="en-US" sz="1400" dirty="0"/>
              <a:t>이해와 작성 방법교육 강의 </a:t>
            </a:r>
            <a:r>
              <a:rPr lang="en-US" altLang="ko-KR" sz="1400" dirty="0"/>
              <a:t>- </a:t>
            </a:r>
            <a:r>
              <a:rPr lang="ko-KR" altLang="en-US" sz="1400" dirty="0" err="1"/>
              <a:t>서울중</a:t>
            </a:r>
            <a:r>
              <a:rPr lang="en-US" altLang="ko-KR" sz="1400" dirty="0"/>
              <a:t>OOO</a:t>
            </a:r>
            <a:r>
              <a:rPr lang="ko-KR" altLang="en-US" sz="1400" dirty="0" err="1"/>
              <a:t>발전센타</a:t>
            </a:r>
            <a:endParaRPr lang="ko-KR" altLang="en-US" sz="1400" dirty="0"/>
          </a:p>
          <a:p>
            <a:pPr fontAlgn="base" latinLnBrk="0"/>
            <a:r>
              <a:rPr lang="ko-KR" altLang="en-US" sz="1400" dirty="0"/>
              <a:t> </a:t>
            </a:r>
            <a:r>
              <a:rPr lang="ko-KR" altLang="en-US" sz="1400" dirty="0" smtClean="0"/>
              <a:t> 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>
                <a:latin typeface="+mn-ea"/>
              </a:rPr>
              <a:t> </a:t>
            </a:r>
            <a:r>
              <a:rPr lang="en-US" altLang="ko-KR" sz="1400" dirty="0" smtClean="0"/>
              <a:t>OOO</a:t>
            </a:r>
            <a:r>
              <a:rPr lang="ko-KR" altLang="en-US" sz="1400" dirty="0"/>
              <a:t>대학교</a:t>
            </a:r>
            <a:r>
              <a:rPr lang="en-US" altLang="ko-KR" sz="1400" dirty="0"/>
              <a:t>(</a:t>
            </a:r>
            <a:r>
              <a:rPr lang="ko-KR" altLang="en-US" sz="1400" dirty="0" err="1"/>
              <a:t>화성시</a:t>
            </a:r>
            <a:r>
              <a:rPr lang="en-US" altLang="ko-KR" sz="1400" dirty="0"/>
              <a:t>) </a:t>
            </a:r>
            <a:r>
              <a:rPr lang="ko-KR" altLang="en-US" sz="1400" dirty="0"/>
              <a:t>창업과정 운영</a:t>
            </a:r>
            <a:r>
              <a:rPr lang="en-US" altLang="ko-KR" sz="1400" dirty="0"/>
              <a:t>, </a:t>
            </a:r>
            <a:r>
              <a:rPr lang="ko-KR" altLang="en-US" sz="1400" dirty="0" err="1"/>
              <a:t>멘토</a:t>
            </a:r>
            <a:r>
              <a:rPr lang="ko-KR" altLang="en-US" sz="1400" dirty="0"/>
              <a:t> </a:t>
            </a:r>
            <a:r>
              <a:rPr lang="en-US" altLang="ko-KR" sz="1400" dirty="0"/>
              <a:t>- 3D </a:t>
            </a:r>
            <a:r>
              <a:rPr lang="ko-KR" altLang="en-US" sz="1400" dirty="0" err="1"/>
              <a:t>프린팅</a:t>
            </a:r>
            <a:r>
              <a:rPr lang="ko-KR" altLang="en-US" sz="1400" dirty="0"/>
              <a:t> 창업교육</a:t>
            </a:r>
          </a:p>
          <a:p>
            <a:pPr fontAlgn="base" latinLnBrk="0"/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 err="1" smtClean="0"/>
              <a:t>한국사회적경제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기업대표자 </a:t>
            </a:r>
            <a:r>
              <a:rPr lang="ko-KR" altLang="en-US" sz="1400" b="1" dirty="0">
                <a:solidFill>
                  <a:srgbClr val="0427BC"/>
                </a:solidFill>
              </a:rPr>
              <a:t>네트워크 교육 </a:t>
            </a:r>
            <a:r>
              <a:rPr lang="ko-KR" altLang="en-US" sz="1400" dirty="0"/>
              <a:t>운영 </a:t>
            </a:r>
            <a:r>
              <a:rPr lang="en-US" altLang="ko-KR" sz="1400" dirty="0"/>
              <a:t>- </a:t>
            </a:r>
            <a:r>
              <a:rPr lang="ko-KR" altLang="en-US" sz="1400" dirty="0"/>
              <a:t>서울</a:t>
            </a:r>
            <a:r>
              <a:rPr lang="en-US" altLang="ko-KR" sz="1400" dirty="0"/>
              <a:t>,</a:t>
            </a:r>
            <a:r>
              <a:rPr lang="ko-KR" altLang="en-US" sz="1400" dirty="0"/>
              <a:t>인천 외 전국</a:t>
            </a:r>
            <a:r>
              <a:rPr lang="en-US" altLang="ko-KR" sz="1400" dirty="0"/>
              <a:t>4</a:t>
            </a:r>
            <a:r>
              <a:rPr lang="ko-KR" altLang="en-US" sz="1400" dirty="0"/>
              <a:t>권역</a:t>
            </a:r>
          </a:p>
          <a:p>
            <a:pPr fontAlgn="base" latinLnBrk="0"/>
            <a:r>
              <a:rPr lang="ko-KR" altLang="en-US" sz="1400" dirty="0" smtClean="0"/>
              <a:t>  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/>
              <a:t>과학기술인 </a:t>
            </a:r>
            <a:r>
              <a:rPr lang="ko-KR" altLang="en-US" sz="1400" dirty="0"/>
              <a:t>등록</a:t>
            </a:r>
            <a:r>
              <a:rPr lang="en-US" altLang="ko-KR" sz="1400" dirty="0"/>
              <a:t>(1120-9929) - </a:t>
            </a:r>
            <a:r>
              <a:rPr lang="ko-KR" altLang="en-US" sz="1400" dirty="0" err="1"/>
              <a:t>미래창조과학부</a:t>
            </a:r>
            <a:endParaRPr lang="ko-KR" altLang="en-US" sz="1400" dirty="0"/>
          </a:p>
          <a:p>
            <a:pPr fontAlgn="base" latinLnBrk="0"/>
            <a:r>
              <a:rPr lang="ko-KR" altLang="en-US" sz="1400" dirty="0" smtClean="0"/>
              <a:t>  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>
                <a:solidFill>
                  <a:srgbClr val="0427BC"/>
                </a:solidFill>
              </a:rPr>
              <a:t>창업성장기술개발</a:t>
            </a:r>
            <a:r>
              <a:rPr lang="ko-KR" altLang="en-US" sz="1400" dirty="0" smtClean="0"/>
              <a:t> </a:t>
            </a:r>
            <a:r>
              <a:rPr lang="en-US" altLang="ko-KR" sz="1400" dirty="0"/>
              <a:t>R&amp;D </a:t>
            </a:r>
            <a:r>
              <a:rPr lang="ko-KR" altLang="en-US" sz="1400" dirty="0"/>
              <a:t>프로젝트 시행</a:t>
            </a:r>
            <a:r>
              <a:rPr lang="en-US" altLang="ko-KR" sz="1400" dirty="0"/>
              <a:t>(</a:t>
            </a:r>
            <a:r>
              <a:rPr lang="ko-KR" altLang="en-US" sz="1400" dirty="0"/>
              <a:t>총괄책임연구원</a:t>
            </a:r>
            <a:r>
              <a:rPr lang="en-US" altLang="ko-KR" sz="1400" dirty="0"/>
              <a:t>) - </a:t>
            </a:r>
            <a:r>
              <a:rPr lang="ko-KR" altLang="en-US" sz="1400" dirty="0" err="1"/>
              <a:t>중소기업부</a:t>
            </a:r>
            <a:endParaRPr lang="ko-KR" altLang="en-US" sz="1400" dirty="0"/>
          </a:p>
          <a:p>
            <a:pPr fontAlgn="base" latinLnBrk="0"/>
            <a:r>
              <a:rPr lang="ko-KR" altLang="en-US" sz="1400" dirty="0"/>
              <a:t> </a:t>
            </a:r>
            <a:r>
              <a:rPr lang="ko-KR" altLang="en-US" sz="1400" dirty="0" smtClean="0"/>
              <a:t> 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/>
              <a:t>인천광역시 </a:t>
            </a:r>
            <a:r>
              <a:rPr lang="en-US" altLang="ko-KR" sz="1400" dirty="0"/>
              <a:t>JCT </a:t>
            </a:r>
            <a:r>
              <a:rPr lang="ko-KR" altLang="en-US" sz="1400" dirty="0" err="1"/>
              <a:t>사회적기업</a:t>
            </a:r>
            <a:r>
              <a:rPr lang="ko-KR" altLang="en-US" sz="1400" dirty="0"/>
              <a:t> 창업교육과정 강의 </a:t>
            </a:r>
            <a:r>
              <a:rPr lang="en-US" altLang="ko-KR" sz="1400" dirty="0"/>
              <a:t>........ </a:t>
            </a:r>
            <a:r>
              <a:rPr lang="ko-KR" altLang="en-US" sz="1400" dirty="0"/>
              <a:t>외 기타 </a:t>
            </a:r>
            <a:r>
              <a:rPr lang="ko-KR" altLang="en-US" sz="1400" dirty="0" smtClean="0"/>
              <a:t>다수 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14560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-</a:t>
            </a:r>
            <a:fld id="{3711D859-4FC6-4836-AC24-0E75565E950D}" type="slidenum">
              <a:rPr lang="ko-KR" altLang="en-US" smtClean="0"/>
              <a:pPr/>
              <a:t>3</a:t>
            </a:fld>
            <a:r>
              <a:rPr lang="en-US" altLang="ko-KR" smtClean="0"/>
              <a:t>-</a:t>
            </a:r>
            <a:endParaRPr lang="ko-KR" altLang="en-US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2990298" y="123366"/>
            <a:ext cx="3867702" cy="67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>
              <a:lnSpc>
                <a:spcPct val="190000"/>
              </a:lnSpc>
            </a:pP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Ⅱ.  </a:t>
            </a:r>
            <a:r>
              <a:rPr lang="ko-KR" altLang="en-US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직무 및 경력소개 </a:t>
            </a:r>
            <a:endParaRPr lang="ko-KR" altLang="en-US" sz="1050" kern="0" spc="0" dirty="0">
              <a:solidFill>
                <a:srgbClr val="000000"/>
              </a:solidFill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990658"/>
              </p:ext>
            </p:extLst>
          </p:nvPr>
        </p:nvGraphicFramePr>
        <p:xfrm>
          <a:off x="1244035" y="1630948"/>
          <a:ext cx="7886901" cy="4306174"/>
        </p:xfrm>
        <a:graphic>
          <a:graphicData uri="http://schemas.openxmlformats.org/drawingml/2006/table">
            <a:tbl>
              <a:tblPr/>
              <a:tblGrid>
                <a:gridCol w="899722"/>
                <a:gridCol w="816342"/>
                <a:gridCol w="724174"/>
                <a:gridCol w="5446663"/>
              </a:tblGrid>
              <a:tr h="39902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607560" algn="l"/>
                        </a:tabLst>
                      </a:pPr>
                      <a:r>
                        <a:rPr lang="ko-KR" altLang="en-US" sz="1100" kern="0" spc="-1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년 월 일</a:t>
                      </a:r>
                    </a:p>
                  </a:txBody>
                  <a:tcPr marL="64770" marR="64770" marT="17907" marB="17907" anchor="b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607560" algn="l"/>
                        </a:tabLst>
                      </a:pPr>
                      <a:r>
                        <a:rPr lang="ko-KR" altLang="en-US" sz="1100" kern="0" spc="-100" dirty="0" err="1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기관명</a:t>
                      </a:r>
                      <a:endParaRPr lang="ko-KR" altLang="en-US" sz="1100" kern="0" spc="-10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b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607560" algn="l"/>
                        </a:tabLst>
                      </a:pPr>
                      <a:r>
                        <a:rPr lang="ko-KR" altLang="en-US" sz="1100" kern="0" spc="-1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직위</a:t>
                      </a:r>
                      <a:endParaRPr lang="ko-KR" altLang="en-US" sz="1100" kern="0" spc="-10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607560" algn="l"/>
                        </a:tabLst>
                      </a:pPr>
                      <a:r>
                        <a:rPr lang="ko-KR" altLang="en-US" sz="1100" kern="0" spc="-1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담당업무</a:t>
                      </a:r>
                      <a:endParaRPr lang="ko-KR" altLang="en-US" sz="1100" kern="0" spc="-10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b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2031143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2021.04.</a:t>
                      </a:r>
                      <a:r>
                        <a:rPr lang="en-US" sz="1100" kern="0" spc="0" baseline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0" spc="0" baseline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- 2022.04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인천</a:t>
                      </a:r>
                      <a:endParaRPr lang="en-US" altLang="ko-KR" sz="1100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indent="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중구청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lang="ko-KR" alt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청년몰</a:t>
                      </a:r>
                      <a:endParaRPr lang="en-US" altLang="ko-KR" sz="1100" b="0" kern="12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fontAlgn="base" latinLnBrk="1">
                        <a:lnSpc>
                          <a:spcPct val="150000"/>
                        </a:lnSpc>
                      </a:pP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담당관</a:t>
                      </a:r>
                      <a:endParaRPr lang="ko-KR" altLang="en-US" sz="1100" b="0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   </a:t>
                      </a:r>
                      <a:r>
                        <a:rPr lang="ko-KR" altLang="en-US" sz="1100" b="0" kern="1200" dirty="0" smtClean="0">
                          <a:solidFill>
                            <a:srgbClr val="0070C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상권르네상스 지원사업 공모 신청 추진 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및 </a:t>
                      </a:r>
                      <a:r>
                        <a:rPr lang="ko-KR" alt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청년몰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활성화</a:t>
                      </a:r>
                      <a:endParaRPr lang="en-US" altLang="ko-KR" sz="1100" b="0" kern="12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20000"/>
                        </a:lnSpc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1) </a:t>
                      </a:r>
                      <a:r>
                        <a:rPr lang="ko-KR" alt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청년몰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입주 청년상인 모집</a:t>
                      </a:r>
                    </a:p>
                    <a:p>
                      <a:pPr fontAlgn="base" latinLnBrk="0">
                        <a:lnSpc>
                          <a:spcPct val="120000"/>
                        </a:lnSpc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2) </a:t>
                      </a:r>
                      <a:r>
                        <a:rPr lang="ko-KR" alt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청년몰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입주상인 대상 창업 및 경영컨설팅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자생력 강화와 단계별 </a:t>
                      </a:r>
                      <a:r>
                        <a:rPr lang="ko-KR" alt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사업화과정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endParaRPr lang="ko-KR" altLang="en-US" sz="1100" b="0" kern="12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20000"/>
                        </a:lnSpc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3) 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상권르네상스 지원사업 공모 신청 추진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기초자료조사 및 발표자료 검토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자문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endParaRPr lang="ko-KR" altLang="en-US" sz="1100" b="0" kern="12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fontAlgn="base" latinLnBrk="0">
                        <a:lnSpc>
                          <a:spcPct val="120000"/>
                        </a:lnSpc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4) 2022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년도 </a:t>
                      </a:r>
                      <a:r>
                        <a:rPr lang="ko-KR" alt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청년몰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활성화 지원사업 공모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소상공인진흥공단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</a:p>
                    <a:p>
                      <a:pPr fontAlgn="base" latinLnBrk="0">
                        <a:lnSpc>
                          <a:spcPct val="120000"/>
                        </a:lnSpc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5) 2021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년 지역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·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산업맞춤형 일자리창출 지원사업 공모</a:t>
                      </a:r>
                    </a:p>
                    <a:p>
                      <a:pPr fontAlgn="base" latinLnBrk="0">
                        <a:lnSpc>
                          <a:spcPct val="120000"/>
                        </a:lnSpc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6) 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전통시장 및 상점가 활성화 사업 지원</a:t>
                      </a:r>
                    </a:p>
                    <a:p>
                      <a:pPr fontAlgn="base" latinLnBrk="0">
                        <a:lnSpc>
                          <a:spcPct val="120000"/>
                        </a:lnSpc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7) 2021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년 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OOOOO 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청년상인 창업교육</a:t>
                      </a:r>
                    </a:p>
                    <a:p>
                      <a:pPr fontAlgn="base" latinLnBrk="0">
                        <a:lnSpc>
                          <a:spcPct val="120000"/>
                        </a:lnSpc>
                      </a:pP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 ★ 사업추진 결과</a:t>
                      </a:r>
                      <a:r>
                        <a:rPr lang="ko-KR" altLang="en-US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 </a:t>
                      </a:r>
                      <a:r>
                        <a:rPr lang="ko-KR" alt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청년몰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담당초기 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7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개 업체 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-&gt; </a:t>
                      </a:r>
                      <a:r>
                        <a:rPr lang="ko-KR" altLang="en-US" sz="1100" b="0" kern="1200" dirty="0" smtClean="0">
                          <a:solidFill>
                            <a:srgbClr val="0070C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최종 </a:t>
                      </a:r>
                      <a:r>
                        <a:rPr lang="en-US" altLang="ko-KR" sz="1100" b="0" kern="1200" dirty="0" smtClean="0">
                          <a:solidFill>
                            <a:srgbClr val="0070C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19</a:t>
                      </a:r>
                      <a:r>
                        <a:rPr lang="ko-KR" altLang="en-US" sz="1100" b="0" kern="1200" dirty="0" smtClean="0">
                          <a:solidFill>
                            <a:srgbClr val="0070C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개 상가 입주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↑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952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2018.03</a:t>
                      </a:r>
                    </a:p>
                    <a:p>
                      <a:pPr marL="0" marR="0" indent="0" algn="just" fontAlgn="base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- 2021.04</a:t>
                      </a:r>
                      <a:endParaRPr lang="en-US" sz="1100" b="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K&amp;G</a:t>
                      </a:r>
                    </a:p>
                    <a:p>
                      <a:pPr marL="0" marR="0" lvl="0" indent="0" algn="just" defTabSz="4572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파트너스</a:t>
                      </a:r>
                      <a:endParaRPr lang="ko-KR" altLang="en-US" sz="1100" b="0" kern="12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대표이사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    경영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창업교육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소상공인 컨설팅과 우리마을 </a:t>
                      </a:r>
                      <a:r>
                        <a:rPr lang="ko-KR" alt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상인회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활성화</a:t>
                      </a:r>
                      <a:endParaRPr lang="en-US" altLang="ko-KR" sz="1100" b="0" kern="12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fontAlgn="base" latinLnBrk="0"/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1)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ko-KR" alt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과제명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: 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인천시 소상공인 경영환경개선 지원사업 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(2020.06.22.-08.31.)</a:t>
                      </a:r>
                      <a:endParaRPr lang="ko-KR" altLang="en-US" sz="1100" kern="12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fontAlgn="base" latinLnBrk="0"/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    총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14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업체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: 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⦁</a:t>
                      </a: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해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O</a:t>
                      </a: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촌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강화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⦁디테일가드⦁진영인쇄 외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11</a:t>
                      </a:r>
                    </a:p>
                    <a:p>
                      <a:pPr fontAlgn="base" latinLnBrk="0"/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2)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ko-KR" alt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과제명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: 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인천시 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[</a:t>
                      </a:r>
                      <a:r>
                        <a:rPr lang="ko-KR" alt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우리마을 </a:t>
                      </a:r>
                      <a:r>
                        <a:rPr lang="ko-KR" altLang="en-US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상인회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] 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활성화 </a:t>
                      </a:r>
                      <a:r>
                        <a:rPr lang="ko-KR" alt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바우처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지원사업 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(2020.9.21.-12.18.)</a:t>
                      </a:r>
                      <a:endParaRPr lang="ko-KR" altLang="en-US" sz="1100" kern="12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fontAlgn="base" latinLnBrk="0"/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    총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4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곳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: 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⦁</a:t>
                      </a:r>
                      <a:r>
                        <a:rPr lang="ko-KR" alt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온누리종합상가번영회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⦁</a:t>
                      </a:r>
                      <a:r>
                        <a:rPr lang="ko-KR" alt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탑프라자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</a:t>
                      </a:r>
                      <a:r>
                        <a:rPr lang="ko-KR" alt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지주회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외 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곳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신동아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</a:t>
                      </a:r>
                      <a:r>
                        <a:rPr lang="ko-KR" alt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벽산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241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2019.05.-12</a:t>
                      </a:r>
                      <a:endParaRPr lang="en-US" altLang="ko-KR" sz="1100" b="0" dirty="0" smtClean="0">
                        <a:latin typeface="+mj-ea"/>
                        <a:ea typeface="+mj-ea"/>
                      </a:endParaRPr>
                    </a:p>
                    <a:p>
                      <a:pPr marL="0" marR="0" lvl="0" indent="0" algn="just" defTabSz="4572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>
                          <a:latin typeface="+mj-ea"/>
                          <a:ea typeface="+mj-ea"/>
                        </a:rPr>
                        <a:t>2018.08.-12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멕스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주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endParaRPr lang="ko-KR" altLang="en-US" sz="1100" b="0" kern="12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컨설턴트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소상공인 컨설팅 </a:t>
                      </a:r>
                      <a:r>
                        <a:rPr lang="en-US" altLang="ko-KR" sz="1100" b="1" kern="1200" dirty="0" smtClean="0">
                          <a:solidFill>
                            <a:srgbClr val="0070C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200</a:t>
                      </a:r>
                      <a:r>
                        <a:rPr lang="ko-KR" altLang="en-US" sz="1100" b="1" kern="1200" dirty="0" smtClean="0">
                          <a:solidFill>
                            <a:srgbClr val="0070C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업체 이상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경기도경제과학진흥원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/ 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경기도시장상권진흥원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endParaRPr lang="ko-KR" altLang="en-US" sz="1100" b="0" kern="12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241"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2012.01.  </a:t>
                      </a:r>
                    </a:p>
                    <a:p>
                      <a:pPr marL="0" marR="0" lvl="0" indent="0" algn="just" defTabSz="4572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- 2017.12</a:t>
                      </a:r>
                      <a:endParaRPr lang="en-US" sz="1100" b="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주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아인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대표이사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1" hangingPunct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경영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사회적경제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교육 및 컨설팅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, 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기술개발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R&amp;D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총괄 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ko-KR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연구원장</a:t>
                      </a:r>
                      <a:r>
                        <a:rPr lang="en-US" altLang="ko-KR" sz="1100" b="0" kern="1200" dirty="0" smtClean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 </a:t>
                      </a:r>
                      <a:endParaRPr lang="ko-KR" altLang="en-US" sz="1100" b="0" kern="1200" dirty="0" smtClean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244036" y="981802"/>
            <a:ext cx="7483737" cy="404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❏ 경력 세부 사항</a:t>
            </a:r>
            <a:endParaRPr lang="en-US" altLang="ko-KR" sz="1400" kern="0" spc="-150" dirty="0" smtClean="0">
              <a:solidFill>
                <a:srgbClr val="0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4983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-</a:t>
            </a:r>
            <a:fld id="{3711D859-4FC6-4836-AC24-0E75565E950D}" type="slidenum">
              <a:rPr lang="ko-KR" altLang="en-US" smtClean="0"/>
              <a:pPr/>
              <a:t>4</a:t>
            </a:fld>
            <a:r>
              <a:rPr lang="en-US" altLang="ko-KR" smtClean="0"/>
              <a:t>-</a:t>
            </a:r>
            <a:endParaRPr lang="ko-KR" altLang="en-US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2131252" y="123366"/>
            <a:ext cx="4707379" cy="7940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 latinLnBrk="0">
              <a:lnSpc>
                <a:spcPct val="190000"/>
              </a:lnSpc>
            </a:pPr>
            <a:r>
              <a:rPr lang="en-US" altLang="ko-KR" sz="2400" b="1" kern="0" spc="-1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Ⅲ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 </a:t>
            </a:r>
            <a:r>
              <a:rPr lang="ko-KR" altLang="en-US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수행계획서 </a:t>
            </a:r>
            <a:r>
              <a:rPr lang="en-US" altLang="ko-KR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서론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000" kern="0" spc="-7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비젼</a:t>
            </a:r>
            <a:r>
              <a:rPr lang="ko-KR" altLang="en-US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목표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448595" y="834516"/>
            <a:ext cx="748373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0"/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❏</a:t>
            </a:r>
            <a:r>
              <a:rPr lang="ko-KR" altLang="en-US" sz="1400" b="1" dirty="0" smtClean="0">
                <a:latin typeface="+mn-ea"/>
              </a:rPr>
              <a:t> </a:t>
            </a:r>
            <a:r>
              <a:rPr lang="ko-KR" altLang="en-US" sz="1400" b="1" dirty="0">
                <a:latin typeface="+mn-ea"/>
              </a:rPr>
              <a:t>서론</a:t>
            </a:r>
            <a:r>
              <a:rPr lang="en-US" altLang="ko-KR" sz="1400" b="1" dirty="0">
                <a:latin typeface="+mn-ea"/>
              </a:rPr>
              <a:t>(</a:t>
            </a:r>
            <a:r>
              <a:rPr lang="ko-KR" altLang="en-US" sz="1400" b="1" dirty="0">
                <a:latin typeface="+mn-ea"/>
              </a:rPr>
              <a:t>동향 및 전망 등</a:t>
            </a:r>
            <a:r>
              <a:rPr lang="en-US" altLang="ko-KR" sz="1400" b="1" dirty="0">
                <a:latin typeface="+mn-ea"/>
              </a:rPr>
              <a:t>) </a:t>
            </a:r>
            <a:endParaRPr lang="ko-KR" altLang="en-US" sz="1400" b="1" dirty="0">
              <a:latin typeface="+mn-ea"/>
            </a:endParaRPr>
          </a:p>
          <a:p>
            <a:pPr fontAlgn="base"/>
            <a:r>
              <a:rPr lang="ko-KR" altLang="en-US" sz="1400" b="1" dirty="0" smtClean="0">
                <a:latin typeface="+mn-ea"/>
              </a:rPr>
              <a:t>   가</a:t>
            </a:r>
            <a:r>
              <a:rPr lang="en-US" altLang="ko-KR" sz="1400" b="1" dirty="0">
                <a:latin typeface="+mn-ea"/>
              </a:rPr>
              <a:t>) </a:t>
            </a:r>
            <a:r>
              <a:rPr lang="ko-KR" altLang="en-US" sz="1400" b="1" dirty="0">
                <a:latin typeface="+mn-ea"/>
              </a:rPr>
              <a:t>동향 </a:t>
            </a:r>
            <a:r>
              <a:rPr lang="ko-KR" altLang="en-US" sz="1400" b="1" dirty="0" smtClean="0">
                <a:latin typeface="+mn-ea"/>
              </a:rPr>
              <a:t>                                        </a:t>
            </a:r>
            <a:r>
              <a:rPr lang="ko-KR" altLang="en-US" sz="1400" dirty="0" smtClean="0">
                <a:latin typeface="+mn-ea"/>
              </a:rPr>
              <a:t>☆ </a:t>
            </a:r>
            <a:r>
              <a:rPr lang="ko-KR" altLang="en-US" sz="1400" dirty="0">
                <a:latin typeface="+mn-ea"/>
              </a:rPr>
              <a:t>보는 것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먹는 것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즐기는 것 ☆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코로나</a:t>
            </a:r>
            <a:r>
              <a:rPr lang="en-US" altLang="ko-KR" sz="1400" dirty="0">
                <a:latin typeface="+mn-ea"/>
              </a:rPr>
              <a:t>19 </a:t>
            </a:r>
            <a:r>
              <a:rPr lang="ko-KR" altLang="en-US" sz="1400" dirty="0">
                <a:latin typeface="+mn-ea"/>
              </a:rPr>
              <a:t>여파로 </a:t>
            </a:r>
            <a:r>
              <a:rPr lang="ko-KR" altLang="en-US" sz="1400" dirty="0" smtClean="0">
                <a:latin typeface="+mn-ea"/>
              </a:rPr>
              <a:t>인한 급격한 </a:t>
            </a:r>
            <a:r>
              <a:rPr lang="ko-KR" altLang="en-US" sz="1400" dirty="0">
                <a:latin typeface="+mn-ea"/>
              </a:rPr>
              <a:t>매출감소 </a:t>
            </a:r>
            <a:r>
              <a:rPr lang="ko-KR" altLang="en-US" sz="1400" dirty="0" err="1">
                <a:latin typeface="+mn-ea"/>
              </a:rPr>
              <a:t>공실률</a:t>
            </a:r>
            <a:r>
              <a:rPr lang="ko-KR" altLang="en-US" sz="1400" dirty="0">
                <a:latin typeface="+mn-ea"/>
              </a:rPr>
              <a:t> 증가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신도시 개발로 인한 원도심 인구유출 가속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송도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err="1">
                <a:latin typeface="+mn-ea"/>
              </a:rPr>
              <a:t>청라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검단 등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유입인구 </a:t>
            </a:r>
            <a:r>
              <a:rPr lang="ko-KR" altLang="en-US" sz="1400" dirty="0">
                <a:latin typeface="+mn-ea"/>
              </a:rPr>
              <a:t>감소로 인한 지속적인 상권경제 위축 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부평구 </a:t>
            </a:r>
            <a:r>
              <a:rPr lang="ko-KR" altLang="en-US" sz="1400" dirty="0" err="1">
                <a:latin typeface="+mn-ea"/>
              </a:rPr>
              <a:t>부평역</a:t>
            </a:r>
            <a:r>
              <a:rPr lang="ko-KR" altLang="en-US" sz="1400" dirty="0">
                <a:latin typeface="+mn-ea"/>
              </a:rPr>
              <a:t> 주변 노후 불량 건축물 증가 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노후도 </a:t>
            </a:r>
            <a:r>
              <a:rPr lang="ko-KR" altLang="en-US" sz="1400" dirty="0" err="1">
                <a:latin typeface="+mn-ea"/>
              </a:rPr>
              <a:t>점점증가</a:t>
            </a:r>
            <a:r>
              <a:rPr lang="ko-KR" altLang="en-US" sz="1400" dirty="0">
                <a:latin typeface="+mn-ea"/>
              </a:rPr>
              <a:t> 추세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주말 </a:t>
            </a:r>
            <a:r>
              <a:rPr lang="ko-KR" altLang="en-US" sz="1400" dirty="0">
                <a:latin typeface="+mn-ea"/>
              </a:rPr>
              <a:t>당일 낮 중심의 단편적 관광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먹거리에만 치중된 상권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부평문화의 거리 만의 특색 부족</a:t>
            </a:r>
            <a:r>
              <a:rPr lang="en-US" altLang="ko-KR" sz="1400" dirty="0">
                <a:latin typeface="+mn-ea"/>
              </a:rPr>
              <a:t>.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 err="1">
                <a:latin typeface="+mn-ea"/>
              </a:rPr>
              <a:t>공실로</a:t>
            </a:r>
            <a:r>
              <a:rPr lang="ko-KR" altLang="en-US" sz="1400" dirty="0">
                <a:latin typeface="+mn-ea"/>
              </a:rPr>
              <a:t> 인한 상권분위기 침체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다양한 </a:t>
            </a:r>
            <a:r>
              <a:rPr lang="ko-KR" altLang="en-US" sz="1400" dirty="0" err="1">
                <a:latin typeface="+mn-ea"/>
              </a:rPr>
              <a:t>역사ㆍ문화</a:t>
            </a:r>
            <a:r>
              <a:rPr lang="ko-KR" altLang="en-US" sz="1400" dirty="0">
                <a:latin typeface="+mn-ea"/>
              </a:rPr>
              <a:t> 자원활용 필요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상인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상인조직 </a:t>
            </a:r>
            <a:r>
              <a:rPr lang="ko-KR" altLang="en-US" sz="1400" dirty="0" err="1">
                <a:latin typeface="+mn-ea"/>
              </a:rPr>
              <a:t>역량ㆍ협력ㆍ소통</a:t>
            </a:r>
            <a:r>
              <a:rPr lang="ko-KR" altLang="en-US" sz="1400" dirty="0">
                <a:latin typeface="+mn-ea"/>
              </a:rPr>
              <a:t> 부족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주차장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공중화장실 등 고객편의시설 부족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건물노후화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시설 낙후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개발타운 </a:t>
            </a:r>
            <a:r>
              <a:rPr lang="ko-KR" altLang="en-US" sz="1400" dirty="0">
                <a:latin typeface="+mn-ea"/>
              </a:rPr>
              <a:t>주변의 가까운 대학교와 연계하여 청년상인 유입의 천해의 조건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 err="1">
                <a:latin typeface="+mn-ea"/>
              </a:rPr>
              <a:t>접근성이</a:t>
            </a:r>
            <a:r>
              <a:rPr lang="ko-KR" altLang="en-US" sz="1400" dirty="0">
                <a:latin typeface="+mn-ea"/>
              </a:rPr>
              <a:t> 높은 편리한 교통 조건으로 소비와 놀이의 </a:t>
            </a:r>
            <a:r>
              <a:rPr lang="ko-KR" altLang="en-US" sz="1400" dirty="0" smtClean="0">
                <a:latin typeface="+mn-ea"/>
              </a:rPr>
              <a:t>중심도</a:t>
            </a:r>
            <a:endParaRPr lang="ko-KR" altLang="en-US" sz="1400" dirty="0">
              <a:latin typeface="+mn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448595" y="3758393"/>
            <a:ext cx="748373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❏</a:t>
            </a:r>
            <a:r>
              <a:rPr lang="ko-KR" altLang="en-US" sz="1400" b="1" dirty="0" smtClean="0">
                <a:latin typeface="+mn-ea"/>
              </a:rPr>
              <a:t> </a:t>
            </a:r>
            <a:r>
              <a:rPr lang="ko-KR" altLang="en-US" sz="1400" b="1" dirty="0">
                <a:latin typeface="+mn-ea"/>
              </a:rPr>
              <a:t>비전 및 목표</a:t>
            </a:r>
          </a:p>
          <a:p>
            <a:pPr fontAlgn="base"/>
            <a:r>
              <a:rPr lang="ko-KR" altLang="en-US" sz="1400" b="1" dirty="0" smtClean="0">
                <a:latin typeface="+mn-ea"/>
              </a:rPr>
              <a:t>   가</a:t>
            </a:r>
            <a:r>
              <a:rPr lang="en-US" altLang="ko-KR" sz="1400" b="1" dirty="0">
                <a:latin typeface="+mn-ea"/>
              </a:rPr>
              <a:t>) </a:t>
            </a:r>
            <a:r>
              <a:rPr lang="ko-KR" altLang="en-US" sz="1400" b="1" dirty="0">
                <a:latin typeface="+mn-ea"/>
              </a:rPr>
              <a:t>비전 </a:t>
            </a:r>
            <a:r>
              <a:rPr lang="ko-KR" altLang="en-US" sz="1400" b="1" dirty="0" smtClean="0">
                <a:latin typeface="+mn-ea"/>
              </a:rPr>
              <a:t>                                     </a:t>
            </a:r>
            <a:r>
              <a:rPr lang="ko-KR" altLang="en-US" sz="1400" dirty="0" smtClean="0">
                <a:latin typeface="+mn-ea"/>
              </a:rPr>
              <a:t>☆ </a:t>
            </a:r>
            <a:r>
              <a:rPr lang="ko-KR" altLang="en-US" sz="1400" dirty="0">
                <a:latin typeface="+mn-ea"/>
              </a:rPr>
              <a:t>행복한 도시 희망 도시 ☆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 smtClean="0">
                <a:solidFill>
                  <a:srgbClr val="0427BC"/>
                </a:solidFill>
                <a:latin typeface="+mn-ea"/>
              </a:rPr>
              <a:t>역동성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생기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사람이 삶이 </a:t>
            </a:r>
            <a:r>
              <a:rPr lang="ko-KR" altLang="en-US" sz="1400" dirty="0" smtClean="0">
                <a:latin typeface="+mn-ea"/>
              </a:rPr>
              <a:t>살아 숨쉬는 </a:t>
            </a:r>
            <a:r>
              <a:rPr lang="ko-KR" altLang="en-US" sz="1400" dirty="0">
                <a:latin typeface="+mn-ea"/>
              </a:rPr>
              <a:t>곳 </a:t>
            </a:r>
            <a:r>
              <a:rPr lang="en-US" altLang="ko-KR" sz="1400" dirty="0">
                <a:latin typeface="+mn-ea"/>
              </a:rPr>
              <a:t>-&gt; </a:t>
            </a:r>
            <a:r>
              <a:rPr lang="ko-KR" altLang="en-US" sz="1400" dirty="0">
                <a:latin typeface="+mn-ea"/>
              </a:rPr>
              <a:t>청년상인 유입☆유치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   청년상인들이 </a:t>
            </a:r>
            <a:r>
              <a:rPr lang="ko-KR" altLang="en-US" sz="1400" dirty="0">
                <a:latin typeface="+mn-ea"/>
              </a:rPr>
              <a:t>놀고 즐기며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도전</a:t>
            </a:r>
            <a:r>
              <a:rPr lang="ko-KR" altLang="en-US" sz="1400" dirty="0">
                <a:latin typeface="+mn-ea"/>
              </a:rPr>
              <a:t>하며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기회</a:t>
            </a:r>
            <a:r>
              <a:rPr lang="ko-KR" altLang="en-US" sz="1400" dirty="0">
                <a:latin typeface="+mn-ea"/>
              </a:rPr>
              <a:t>가 많은 희망이 있는 곳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   아이의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웃음소리</a:t>
            </a:r>
            <a:r>
              <a:rPr lang="ko-KR" altLang="en-US" sz="1400" dirty="0">
                <a:latin typeface="+mn-ea"/>
              </a:rPr>
              <a:t>가 담 너머너머 메아리 되어 퍼</a:t>
            </a:r>
            <a:r>
              <a:rPr lang="en-US" altLang="ko-KR" sz="1400" dirty="0">
                <a:latin typeface="+mn-ea"/>
              </a:rPr>
              <a:t>~</a:t>
            </a:r>
            <a:r>
              <a:rPr lang="ko-KR" altLang="en-US" sz="1400" dirty="0">
                <a:latin typeface="+mn-ea"/>
              </a:rPr>
              <a:t>져 가는 곳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인간중심의 문화 </a:t>
            </a:r>
            <a:r>
              <a:rPr lang="en-US" altLang="ko-KR" sz="1400" dirty="0">
                <a:latin typeface="+mn-ea"/>
              </a:rPr>
              <a:t>!</a:t>
            </a:r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상인</a:t>
            </a:r>
            <a:r>
              <a:rPr lang="en-US" altLang="ko-KR" sz="1400" dirty="0">
                <a:solidFill>
                  <a:srgbClr val="0427BC"/>
                </a:solidFill>
                <a:latin typeface="+mn-ea"/>
              </a:rPr>
              <a:t>(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국민</a:t>
            </a:r>
            <a:r>
              <a:rPr lang="en-US" altLang="ko-KR" sz="1400" dirty="0">
                <a:solidFill>
                  <a:srgbClr val="0427BC"/>
                </a:solidFill>
                <a:latin typeface="+mn-ea"/>
              </a:rPr>
              <a:t>)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이 행복한 도시 </a:t>
            </a:r>
            <a:r>
              <a:rPr lang="en-US" altLang="ko-KR" sz="1400" dirty="0">
                <a:latin typeface="+mn-ea"/>
              </a:rPr>
              <a:t>=&gt; </a:t>
            </a:r>
            <a:r>
              <a:rPr lang="ko-KR" altLang="en-US" sz="1400" dirty="0">
                <a:latin typeface="+mn-ea"/>
              </a:rPr>
              <a:t>인천부평구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   삶이 </a:t>
            </a:r>
            <a:r>
              <a:rPr lang="ko-KR" altLang="en-US" sz="1400" dirty="0">
                <a:latin typeface="+mn-ea"/>
              </a:rPr>
              <a:t>희망이 춤추는 도시</a:t>
            </a:r>
            <a:r>
              <a:rPr lang="en-US" altLang="ko-KR" sz="1400" dirty="0">
                <a:latin typeface="+mn-ea"/>
              </a:rPr>
              <a:t>, 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      아이와 </a:t>
            </a:r>
            <a:r>
              <a:rPr lang="ko-KR" altLang="en-US" sz="1400" dirty="0">
                <a:latin typeface="+mn-ea"/>
              </a:rPr>
              <a:t>노인이 어우러진 삶이 행복한 곳</a:t>
            </a:r>
          </a:p>
          <a:p>
            <a:pPr fontAlgn="base"/>
            <a:r>
              <a:rPr lang="ko-KR" altLang="en-US" sz="1400" b="1" dirty="0" smtClean="0">
                <a:latin typeface="+mn-ea"/>
              </a:rPr>
              <a:t>   나</a:t>
            </a:r>
            <a:r>
              <a:rPr lang="en-US" altLang="ko-KR" sz="1400" b="1" dirty="0">
                <a:latin typeface="+mn-ea"/>
              </a:rPr>
              <a:t>) </a:t>
            </a:r>
            <a:r>
              <a:rPr lang="ko-KR" altLang="en-US" sz="1400" b="1" dirty="0">
                <a:latin typeface="+mn-ea"/>
              </a:rPr>
              <a:t>목표 </a:t>
            </a:r>
            <a:r>
              <a:rPr lang="ko-KR" altLang="en-US" sz="1400" b="1" dirty="0" smtClean="0">
                <a:latin typeface="+mn-ea"/>
              </a:rPr>
              <a:t>                                     </a:t>
            </a:r>
            <a:r>
              <a:rPr lang="ko-KR" altLang="en-US" sz="1400" dirty="0" smtClean="0">
                <a:latin typeface="+mn-ea"/>
              </a:rPr>
              <a:t>☆ </a:t>
            </a:r>
            <a:r>
              <a:rPr lang="ko-KR" altLang="en-US" sz="1400" dirty="0">
                <a:latin typeface="+mn-ea"/>
              </a:rPr>
              <a:t>즐거운 소비를 통한 </a:t>
            </a:r>
            <a:r>
              <a:rPr lang="ko-KR" altLang="en-US" sz="1400" dirty="0" smtClean="0">
                <a:latin typeface="+mn-ea"/>
              </a:rPr>
              <a:t>관광</a:t>
            </a:r>
            <a:r>
              <a:rPr lang="en-US" altLang="ko-KR" sz="1400" dirty="0" smtClean="0">
                <a:latin typeface="+mn-ea"/>
              </a:rPr>
              <a:t>,</a:t>
            </a:r>
            <a:r>
              <a:rPr lang="ko-KR" altLang="en-US" sz="1400" dirty="0" smtClean="0">
                <a:latin typeface="+mn-ea"/>
              </a:rPr>
              <a:t>문화 </a:t>
            </a:r>
            <a:r>
              <a:rPr lang="ko-KR" altLang="en-US" sz="1400" dirty="0">
                <a:latin typeface="+mn-ea"/>
              </a:rPr>
              <a:t>활성화 ☆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돈 쓰는 도시</a:t>
            </a:r>
            <a:r>
              <a:rPr lang="en-US" altLang="ko-KR" sz="1400" dirty="0">
                <a:latin typeface="+mn-ea"/>
              </a:rPr>
              <a:t>.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소비의 도시</a:t>
            </a:r>
            <a:r>
              <a:rPr lang="en-US" altLang="ko-KR" sz="1400" dirty="0">
                <a:latin typeface="+mn-ea"/>
              </a:rPr>
              <a:t>. </a:t>
            </a:r>
            <a:r>
              <a:rPr lang="ko-KR" altLang="en-US" sz="1400" dirty="0">
                <a:latin typeface="+mn-ea"/>
              </a:rPr>
              <a:t>소비를 통해 삶의 만족도가 높은 도시</a:t>
            </a:r>
            <a:r>
              <a:rPr lang="en-US" altLang="ko-KR" sz="1400" dirty="0">
                <a:latin typeface="+mn-ea"/>
              </a:rPr>
              <a:t>.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그룹별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업종별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err="1">
                <a:latin typeface="+mn-ea"/>
              </a:rPr>
              <a:t>이종별</a:t>
            </a:r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네트워크 형성 </a:t>
            </a:r>
            <a:r>
              <a:rPr lang="en-US" altLang="ko-KR" sz="1400" dirty="0">
                <a:latin typeface="+mn-ea"/>
              </a:rPr>
              <a:t>100</a:t>
            </a:r>
            <a:r>
              <a:rPr lang="ko-KR" altLang="en-US" sz="1400" dirty="0">
                <a:latin typeface="+mn-ea"/>
              </a:rPr>
              <a:t>개 연계</a:t>
            </a:r>
            <a:r>
              <a:rPr lang="en-US" altLang="ko-KR" sz="1400" dirty="0">
                <a:latin typeface="+mn-ea"/>
              </a:rPr>
              <a:t>(1</a:t>
            </a:r>
            <a:r>
              <a:rPr lang="ko-KR" altLang="en-US" sz="1400" dirty="0">
                <a:latin typeface="+mn-ea"/>
              </a:rPr>
              <a:t>단계</a:t>
            </a:r>
            <a:r>
              <a:rPr lang="en-US" altLang="ko-KR" sz="1400" dirty="0">
                <a:latin typeface="+mn-ea"/>
              </a:rPr>
              <a:t>: </a:t>
            </a:r>
            <a:r>
              <a:rPr lang="ko-KR" altLang="en-US" sz="1400" dirty="0">
                <a:latin typeface="+mn-ea"/>
              </a:rPr>
              <a:t>청년상인 중심</a:t>
            </a:r>
            <a:r>
              <a:rPr lang="en-US" altLang="ko-KR" sz="1400" dirty="0">
                <a:latin typeface="+mn-ea"/>
              </a:rPr>
              <a:t>) 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청년상가 유입 및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지역상권 맞춤형 </a:t>
            </a:r>
            <a:r>
              <a:rPr lang="en-US" altLang="ko-KR" sz="1400" dirty="0">
                <a:solidFill>
                  <a:srgbClr val="0427BC"/>
                </a:solidFill>
                <a:latin typeface="+mn-ea"/>
              </a:rPr>
              <a:t>(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재</a:t>
            </a:r>
            <a:r>
              <a:rPr lang="en-US" altLang="ko-KR" sz="1400" dirty="0">
                <a:solidFill>
                  <a:srgbClr val="0427BC"/>
                </a:solidFill>
                <a:latin typeface="+mn-ea"/>
              </a:rPr>
              <a:t>)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창업교육 </a:t>
            </a:r>
            <a:r>
              <a:rPr lang="en-US" altLang="ko-KR" sz="1400" dirty="0">
                <a:latin typeface="+mn-ea"/>
              </a:rPr>
              <a:t>100</a:t>
            </a:r>
            <a:r>
              <a:rPr lang="ko-KR" altLang="en-US" sz="1400" dirty="0">
                <a:latin typeface="+mn-ea"/>
              </a:rPr>
              <a:t>개 업체 </a:t>
            </a:r>
            <a:r>
              <a:rPr lang="en-US" altLang="ko-KR" sz="1400" dirty="0">
                <a:latin typeface="+mn-ea"/>
              </a:rPr>
              <a:t>(5</a:t>
            </a:r>
            <a:r>
              <a:rPr lang="ko-KR" altLang="en-US" sz="1400" dirty="0">
                <a:latin typeface="+mn-ea"/>
              </a:rPr>
              <a:t>년간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풍부한 </a:t>
            </a:r>
            <a:r>
              <a:rPr lang="ko-KR" altLang="en-US" sz="1400" dirty="0" smtClean="0">
                <a:latin typeface="+mn-ea"/>
              </a:rPr>
              <a:t>역사</a:t>
            </a:r>
            <a:r>
              <a:rPr lang="en-US" altLang="ko-KR" sz="1400" dirty="0" smtClean="0">
                <a:latin typeface="+mn-ea"/>
              </a:rPr>
              <a:t>,</a:t>
            </a:r>
            <a:r>
              <a:rPr lang="ko-KR" altLang="en-US" sz="1400" dirty="0" smtClean="0">
                <a:latin typeface="+mn-ea"/>
              </a:rPr>
              <a:t>문화</a:t>
            </a:r>
            <a:r>
              <a:rPr lang="en-US" altLang="ko-KR" sz="1400" dirty="0">
                <a:latin typeface="+mn-ea"/>
              </a:rPr>
              <a:t>,</a:t>
            </a:r>
            <a:r>
              <a:rPr lang="ko-KR" altLang="en-US" sz="1400" dirty="0" err="1" smtClean="0">
                <a:latin typeface="+mn-ea"/>
              </a:rPr>
              <a:t>예술적자원을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게임산업 융합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노인과 청년 어우러진 복지타운 형성으로의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도시재생</a:t>
            </a:r>
            <a:r>
              <a:rPr lang="ko-KR" altLang="en-US" sz="1400" dirty="0">
                <a:latin typeface="+mn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021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-</a:t>
            </a:r>
            <a:fld id="{3711D859-4FC6-4836-AC24-0E75565E950D}" type="slidenum">
              <a:rPr lang="ko-KR" altLang="en-US" smtClean="0"/>
              <a:pPr/>
              <a:t>5</a:t>
            </a:fld>
            <a:r>
              <a:rPr lang="en-US" altLang="ko-KR" smtClean="0"/>
              <a:t>-</a:t>
            </a:r>
            <a:endParaRPr lang="ko-KR" altLang="en-US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1244035" y="4475101"/>
            <a:ext cx="748373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❏ </a:t>
            </a:r>
            <a:r>
              <a:rPr lang="ko-KR" altLang="en-US" sz="1400" b="1" dirty="0" smtClean="0">
                <a:latin typeface="+mn-ea"/>
              </a:rPr>
              <a:t>추진내용</a:t>
            </a:r>
            <a:endParaRPr lang="ko-KR" altLang="en-US" sz="1400" b="1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</a:t>
            </a:r>
            <a:r>
              <a:rPr lang="en-US" altLang="ko-KR" sz="1400" dirty="0" smtClean="0">
                <a:latin typeface="+mn-ea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 smtClean="0">
                <a:solidFill>
                  <a:srgbClr val="0505BB"/>
                </a:solidFill>
                <a:latin typeface="+mn-ea"/>
              </a:rPr>
              <a:t>먹는 </a:t>
            </a:r>
            <a:r>
              <a:rPr lang="ko-KR" altLang="en-US" sz="1400" dirty="0">
                <a:solidFill>
                  <a:srgbClr val="0505BB"/>
                </a:solidFill>
                <a:latin typeface="+mn-ea"/>
              </a:rPr>
              <a:t>것 </a:t>
            </a:r>
            <a:r>
              <a:rPr lang="en-US" altLang="ko-KR" sz="1400" dirty="0">
                <a:solidFill>
                  <a:srgbClr val="0505BB"/>
                </a:solidFill>
                <a:latin typeface="+mn-ea"/>
              </a:rPr>
              <a:t>-&gt; </a:t>
            </a:r>
            <a:r>
              <a:rPr lang="ko-KR" altLang="en-US" sz="1400" dirty="0">
                <a:solidFill>
                  <a:srgbClr val="0505BB"/>
                </a:solidFill>
                <a:latin typeface="+mn-ea"/>
              </a:rPr>
              <a:t>볼거리 </a:t>
            </a:r>
            <a:r>
              <a:rPr lang="en-US" altLang="ko-KR" sz="1400" dirty="0">
                <a:solidFill>
                  <a:srgbClr val="0505BB"/>
                </a:solidFill>
                <a:latin typeface="+mn-ea"/>
              </a:rPr>
              <a:t>&amp; </a:t>
            </a:r>
            <a:r>
              <a:rPr lang="ko-KR" altLang="en-US" sz="1400" dirty="0" err="1">
                <a:solidFill>
                  <a:srgbClr val="0505BB"/>
                </a:solidFill>
                <a:latin typeface="+mn-ea"/>
              </a:rPr>
              <a:t>놀거리</a:t>
            </a:r>
            <a:r>
              <a:rPr lang="ko-KR" altLang="en-US" sz="1400" dirty="0">
                <a:solidFill>
                  <a:srgbClr val="0505BB"/>
                </a:solidFill>
                <a:latin typeface="+mn-ea"/>
              </a:rPr>
              <a:t> </a:t>
            </a:r>
            <a:r>
              <a:rPr lang="en-US" altLang="ko-KR" sz="1400" dirty="0">
                <a:solidFill>
                  <a:srgbClr val="0505BB"/>
                </a:solidFill>
                <a:latin typeface="+mn-ea"/>
              </a:rPr>
              <a:t>-&gt; </a:t>
            </a:r>
            <a:r>
              <a:rPr lang="ko-KR" altLang="en-US" sz="1400" dirty="0">
                <a:solidFill>
                  <a:srgbClr val="0505BB"/>
                </a:solidFill>
                <a:latin typeface="+mn-ea"/>
              </a:rPr>
              <a:t>즐기는 것 </a:t>
            </a:r>
            <a:r>
              <a:rPr lang="en-US" altLang="ko-KR" sz="1400" dirty="0">
                <a:solidFill>
                  <a:srgbClr val="0505BB"/>
                </a:solidFill>
                <a:latin typeface="+mn-ea"/>
              </a:rPr>
              <a:t>(</a:t>
            </a:r>
            <a:r>
              <a:rPr lang="ko-KR" altLang="en-US" sz="1400" dirty="0">
                <a:solidFill>
                  <a:srgbClr val="0505BB"/>
                </a:solidFill>
                <a:latin typeface="+mn-ea"/>
              </a:rPr>
              <a:t>상점가 조성</a:t>
            </a:r>
            <a:r>
              <a:rPr lang="en-US" altLang="ko-KR" sz="1400" dirty="0">
                <a:solidFill>
                  <a:srgbClr val="0505BB"/>
                </a:solidFill>
                <a:latin typeface="+mn-ea"/>
              </a:rPr>
              <a:t>)</a:t>
            </a:r>
            <a:endParaRPr lang="ko-KR" altLang="en-US" sz="1400" dirty="0">
              <a:solidFill>
                <a:srgbClr val="0505BB"/>
              </a:solidFill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</a:t>
            </a:r>
            <a:r>
              <a:rPr lang="en-US" altLang="ko-KR" sz="1400" dirty="0" smtClean="0">
                <a:latin typeface="+mn-ea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청년 유입을 위한 </a:t>
            </a:r>
            <a:r>
              <a:rPr lang="en-US" altLang="ko-KR" sz="1400" dirty="0">
                <a:latin typeface="+mn-ea"/>
              </a:rPr>
              <a:t>4</a:t>
            </a:r>
            <a:r>
              <a:rPr lang="ko-KR" altLang="en-US" sz="1400" dirty="0" err="1">
                <a:latin typeface="+mn-ea"/>
              </a:rPr>
              <a:t>차산업</a:t>
            </a:r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err="1">
                <a:latin typeface="+mn-ea"/>
              </a:rPr>
              <a:t>융합형</a:t>
            </a:r>
            <a:r>
              <a:rPr lang="ko-KR" altLang="en-US" sz="1400" dirty="0">
                <a:latin typeface="+mn-ea"/>
              </a:rPr>
              <a:t> 창업과 창업타워 구축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공가 활용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</a:t>
            </a:r>
            <a:r>
              <a:rPr lang="en-US" altLang="ko-KR" sz="1400" dirty="0" smtClean="0">
                <a:latin typeface="+mn-ea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 smtClean="0">
                <a:solidFill>
                  <a:srgbClr val="0505BB"/>
                </a:solidFill>
                <a:latin typeface="+mn-ea"/>
              </a:rPr>
              <a:t>게임을 </a:t>
            </a:r>
            <a:r>
              <a:rPr lang="ko-KR" altLang="en-US" sz="1400" dirty="0">
                <a:solidFill>
                  <a:srgbClr val="0505BB"/>
                </a:solidFill>
                <a:latin typeface="+mn-ea"/>
              </a:rPr>
              <a:t>통한 브랜드 강화</a:t>
            </a:r>
            <a:r>
              <a:rPr lang="ko-KR" altLang="en-US" sz="1400" dirty="0">
                <a:latin typeface="+mn-ea"/>
              </a:rPr>
              <a:t>와 생활문화 체험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</a:t>
            </a:r>
            <a:r>
              <a:rPr lang="en-US" altLang="ko-KR" sz="1400" dirty="0" smtClean="0">
                <a:latin typeface="+mn-ea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청년리더 양성을 통한 </a:t>
            </a:r>
            <a:r>
              <a:rPr lang="ko-KR" altLang="en-US" sz="1400" dirty="0" err="1">
                <a:latin typeface="+mn-ea"/>
              </a:rPr>
              <a:t>지속성장한</a:t>
            </a:r>
            <a:r>
              <a:rPr lang="ko-KR" altLang="en-US" sz="1400" dirty="0">
                <a:latin typeface="+mn-ea"/>
              </a:rPr>
              <a:t> 타운형성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청년리더양성</a:t>
            </a:r>
            <a:r>
              <a:rPr lang="en-US" altLang="ko-KR" sz="1400" dirty="0">
                <a:latin typeface="+mn-ea"/>
              </a:rPr>
              <a:t>) 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</a:t>
            </a:r>
            <a:r>
              <a:rPr lang="en-US" altLang="ko-KR" sz="1400" dirty="0">
                <a:latin typeface="+mn-ea"/>
              </a:rPr>
              <a:t>•</a:t>
            </a:r>
            <a:r>
              <a:rPr lang="ko-KR" altLang="en-US" sz="1400" dirty="0" smtClean="0">
                <a:latin typeface="+mn-ea"/>
              </a:rPr>
              <a:t> 구</a:t>
            </a:r>
            <a:r>
              <a:rPr lang="en-US" altLang="ko-KR" sz="1400" dirty="0" smtClean="0">
                <a:latin typeface="+mn-ea"/>
              </a:rPr>
              <a:t>,</a:t>
            </a:r>
            <a:r>
              <a:rPr lang="ko-KR" altLang="en-US" sz="1400" dirty="0" smtClean="0">
                <a:latin typeface="+mn-ea"/>
              </a:rPr>
              <a:t>신 </a:t>
            </a:r>
            <a:r>
              <a:rPr lang="ko-KR" altLang="en-US" sz="1400" dirty="0">
                <a:latin typeface="+mn-ea"/>
              </a:rPr>
              <a:t>상생의 </a:t>
            </a:r>
            <a:r>
              <a:rPr lang="ko-KR" altLang="en-US" sz="1400" dirty="0">
                <a:solidFill>
                  <a:srgbClr val="0505BB"/>
                </a:solidFill>
                <a:latin typeface="+mn-ea"/>
              </a:rPr>
              <a:t>디지털경제 활성화</a:t>
            </a:r>
            <a:r>
              <a:rPr lang="en-US" altLang="ko-KR" sz="1400" dirty="0">
                <a:solidFill>
                  <a:srgbClr val="0505BB"/>
                </a:solidFill>
                <a:latin typeface="+mn-ea"/>
              </a:rPr>
              <a:t>(</a:t>
            </a:r>
            <a:r>
              <a:rPr lang="ko-KR" altLang="en-US" sz="1400" dirty="0">
                <a:solidFill>
                  <a:srgbClr val="0505BB"/>
                </a:solidFill>
                <a:latin typeface="+mn-ea"/>
              </a:rPr>
              <a:t>쇼룸</a:t>
            </a:r>
            <a:r>
              <a:rPr lang="en-US" altLang="ko-KR" sz="1400" dirty="0">
                <a:solidFill>
                  <a:srgbClr val="0505BB"/>
                </a:solidFill>
                <a:latin typeface="+mn-ea"/>
              </a:rPr>
              <a:t>)</a:t>
            </a:r>
            <a:endParaRPr lang="ko-KR" altLang="en-US" sz="1400" dirty="0">
              <a:solidFill>
                <a:srgbClr val="0505BB"/>
              </a:solidFill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</a:t>
            </a:r>
            <a:r>
              <a:rPr lang="en-US" altLang="ko-KR" sz="1400" dirty="0">
                <a:latin typeface="+mn-ea"/>
              </a:rPr>
              <a:t>•</a:t>
            </a:r>
            <a:r>
              <a:rPr lang="ko-KR" altLang="en-US" sz="1400" dirty="0" smtClean="0">
                <a:latin typeface="+mn-ea"/>
              </a:rPr>
              <a:t> 항공</a:t>
            </a:r>
            <a:r>
              <a:rPr lang="en-US" altLang="ko-KR" sz="1400" dirty="0" smtClean="0">
                <a:latin typeface="+mn-ea"/>
              </a:rPr>
              <a:t>,</a:t>
            </a:r>
            <a:r>
              <a:rPr lang="ko-KR" altLang="en-US" sz="1400" dirty="0" smtClean="0">
                <a:latin typeface="+mn-ea"/>
              </a:rPr>
              <a:t>항구 </a:t>
            </a:r>
            <a:r>
              <a:rPr lang="ko-KR" altLang="en-US" sz="1400" dirty="0">
                <a:latin typeface="+mn-ea"/>
              </a:rPr>
              <a:t>바다로의 글로벌 체인형성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글로벌리더</a:t>
            </a:r>
            <a:r>
              <a:rPr lang="en-US" altLang="ko-KR" sz="1400" dirty="0">
                <a:solidFill>
                  <a:srgbClr val="0505BB"/>
                </a:solidFill>
                <a:latin typeface="+mn-ea"/>
              </a:rPr>
              <a:t>, </a:t>
            </a:r>
            <a:r>
              <a:rPr lang="ko-KR" altLang="en-US" sz="1400" dirty="0">
                <a:solidFill>
                  <a:srgbClr val="0505BB"/>
                </a:solidFill>
                <a:latin typeface="+mn-ea"/>
              </a:rPr>
              <a:t>생활무역</a:t>
            </a:r>
            <a:r>
              <a:rPr lang="en-US" altLang="ko-KR" sz="1400" dirty="0" smtClean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244036" y="981802"/>
            <a:ext cx="74837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❏ 조직 구성 </a:t>
            </a:r>
            <a:r>
              <a:rPr lang="en-US" altLang="ko-KR" sz="1600" b="1" kern="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조직도</a:t>
            </a:r>
            <a:r>
              <a:rPr lang="en-US" altLang="ko-KR" sz="1600" b="1" kern="0" dirty="0" smtClean="0">
                <a:solidFill>
                  <a:srgbClr val="000000"/>
                </a:solidFill>
                <a:latin typeface="+mn-ea"/>
              </a:rPr>
              <a:t>)</a:t>
            </a:r>
            <a:endParaRPr lang="en-US" altLang="ko-KR" sz="1400" kern="0" spc="-15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008943" y="123366"/>
            <a:ext cx="4951997" cy="7940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 latinLnBrk="0">
              <a:lnSpc>
                <a:spcPct val="190000"/>
              </a:lnSpc>
            </a:pP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Ⅲ.  </a:t>
            </a:r>
            <a:r>
              <a:rPr lang="ko-KR" altLang="en-US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수행계획서 </a:t>
            </a:r>
            <a:r>
              <a:rPr lang="en-US" altLang="ko-KR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조직구성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추진내용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61035"/>
              </p:ext>
            </p:extLst>
          </p:nvPr>
        </p:nvGraphicFramePr>
        <p:xfrm>
          <a:off x="1584158" y="1459172"/>
          <a:ext cx="6893635" cy="2642566"/>
        </p:xfrm>
        <a:graphic>
          <a:graphicData uri="http://schemas.openxmlformats.org/drawingml/2006/table">
            <a:tbl>
              <a:tblPr/>
              <a:tblGrid>
                <a:gridCol w="1053325"/>
                <a:gridCol w="257596"/>
                <a:gridCol w="469771"/>
                <a:gridCol w="161291"/>
                <a:gridCol w="161291"/>
                <a:gridCol w="280533"/>
                <a:gridCol w="530435"/>
                <a:gridCol w="615244"/>
                <a:gridCol w="615244"/>
                <a:gridCol w="318411"/>
                <a:gridCol w="450305"/>
                <a:gridCol w="268159"/>
                <a:gridCol w="412275"/>
                <a:gridCol w="317054"/>
                <a:gridCol w="376964"/>
                <a:gridCol w="605737"/>
              </a:tblGrid>
              <a:tr h="23745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b="1" kern="0" spc="0" dirty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>
                        <a:solidFill>
                          <a:srgbClr val="0059FF"/>
                        </a:solidFill>
                        <a:effectLst/>
                        <a:latin typeface="휴먼엑스포" panose="02030504000101010101" pitchFamily="18" charset="-127"/>
                        <a:ea typeface="휴먼엑스포" panose="020305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300" kern="0" spc="0" dirty="0">
                          <a:solidFill>
                            <a:srgbClr val="0059FF"/>
                          </a:solidFill>
                          <a:effectLst/>
                          <a:ea typeface="휴먼엑스포" panose="02030504000101010101" pitchFamily="18" charset="-127"/>
                        </a:rPr>
                        <a:t>총괄책임자</a:t>
                      </a:r>
                      <a:r>
                        <a:rPr lang="en-US" altLang="ko-KR" sz="1300" kern="0" spc="0" dirty="0">
                          <a:solidFill>
                            <a:srgbClr val="0059FF"/>
                          </a:solidFill>
                          <a:effectLst/>
                          <a:latin typeface="휴먼엑스포" panose="02030504000101010101" pitchFamily="18" charset="-127"/>
                        </a:rPr>
                        <a:t>(</a:t>
                      </a:r>
                      <a:r>
                        <a:rPr lang="ko-KR" altLang="en-US" sz="1300" kern="0" spc="0" dirty="0">
                          <a:solidFill>
                            <a:srgbClr val="0059FF"/>
                          </a:solidFill>
                          <a:effectLst/>
                          <a:ea typeface="휴먼엑스포" panose="02030504000101010101" pitchFamily="18" charset="-127"/>
                        </a:rPr>
                        <a:t>윤정수</a:t>
                      </a:r>
                      <a:r>
                        <a:rPr lang="en-US" altLang="ko-KR" sz="1300" kern="0" spc="0" dirty="0">
                          <a:solidFill>
                            <a:srgbClr val="0059FF"/>
                          </a:solidFill>
                          <a:effectLst/>
                          <a:latin typeface="휴먼엑스포" panose="02030504000101010101" pitchFamily="18" charset="-127"/>
                        </a:rPr>
                        <a:t>)</a:t>
                      </a:r>
                      <a:endParaRPr lang="ko-KR" altLang="en-US" sz="1300" kern="0" spc="0" dirty="0">
                        <a:solidFill>
                          <a:srgbClr val="0059FF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45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600" kern="0" spc="0">
                        <a:solidFill>
                          <a:srgbClr val="0059FF"/>
                        </a:solidFill>
                        <a:effectLst/>
                        <a:latin typeface="휴먼엑스포" panose="02030504000101010101" pitchFamily="18" charset="-127"/>
                        <a:ea typeface="휴먼엑스포" panose="02030504000101010101" pitchFamily="18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69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8034" marR="18034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400" b="1" kern="0" spc="0">
                        <a:solidFill>
                          <a:srgbClr val="0059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54"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59FF"/>
                          </a:solidFill>
                          <a:effectLst/>
                          <a:ea typeface="HY울릉도M" panose="02030600000101010101" pitchFamily="18" charset="-127"/>
                        </a:rPr>
                        <a:t>①기획</a:t>
                      </a:r>
                      <a:r>
                        <a:rPr lang="en-US" altLang="ko-KR" sz="1100" kern="0" spc="0">
                          <a:solidFill>
                            <a:srgbClr val="0059FF"/>
                          </a:solidFill>
                          <a:effectLst/>
                          <a:latin typeface="HY울릉도M" panose="02030600000101010101" pitchFamily="18" charset="-127"/>
                        </a:rPr>
                        <a:t>·</a:t>
                      </a:r>
                      <a:r>
                        <a:rPr lang="ko-KR" altLang="en-US" sz="1100" kern="0" spc="0">
                          <a:solidFill>
                            <a:srgbClr val="0059FF"/>
                          </a:solidFill>
                          <a:effectLst/>
                          <a:ea typeface="HY울릉도M" panose="02030600000101010101" pitchFamily="18" charset="-127"/>
                        </a:rPr>
                        <a:t>교육</a:t>
                      </a:r>
                      <a:endParaRPr lang="ko-KR" altLang="en-US" sz="1100" kern="0" spc="0">
                        <a:solidFill>
                          <a:srgbClr val="0059FF"/>
                        </a:solidFill>
                        <a:effectLst/>
                      </a:endParaRPr>
                    </a:p>
                  </a:txBody>
                  <a:tcPr marL="18034" marR="18034" marT="17907" marB="17907" anchor="ctr">
                    <a:lnL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i="1" kern="0" spc="0">
                        <a:solidFill>
                          <a:srgbClr val="0059FF"/>
                        </a:solidFill>
                        <a:effectLst/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18034" marR="18034" marT="17907" marB="17907" anchor="ctr">
                    <a:lnL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59FF"/>
                          </a:solidFill>
                          <a:effectLst/>
                          <a:ea typeface="HY울릉도M" panose="02030600000101010101" pitchFamily="18" charset="-127"/>
                        </a:rPr>
                        <a:t>②행정ㆍ컨설팅팀</a:t>
                      </a:r>
                      <a:endParaRPr lang="ko-KR" altLang="en-US" sz="1100" kern="0" spc="0">
                        <a:solidFill>
                          <a:srgbClr val="0059FF"/>
                        </a:solidFill>
                        <a:effectLst/>
                      </a:endParaRPr>
                    </a:p>
                  </a:txBody>
                  <a:tcPr marL="18034" marR="18034" marT="17907" marB="17907" anchor="ctr">
                    <a:lnL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>
                        <a:solidFill>
                          <a:srgbClr val="0059FF"/>
                        </a:solidFill>
                        <a:effectLst/>
                        <a:latin typeface="HY울릉도M" panose="02030600000101010101" pitchFamily="18" charset="-127"/>
                        <a:ea typeface="HY울릉도M" panose="02030600000101010101" pitchFamily="18" charset="-127"/>
                      </a:endParaRPr>
                    </a:p>
                  </a:txBody>
                  <a:tcPr marL="18034" marR="18034" marT="17907" marB="17907" anchor="ctr">
                    <a:lnL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50">
                          <a:solidFill>
                            <a:srgbClr val="0059FF"/>
                          </a:solidFill>
                          <a:effectLst/>
                          <a:ea typeface="HY울릉도M" panose="02030600000101010101" pitchFamily="18" charset="-127"/>
                        </a:rPr>
                        <a:t>③홍보ㆍ판로팀</a:t>
                      </a:r>
                      <a:endParaRPr lang="ko-KR" altLang="en-US" sz="1100" kern="0" spc="-50">
                        <a:solidFill>
                          <a:srgbClr val="0059FF"/>
                        </a:solidFill>
                        <a:effectLst/>
                      </a:endParaRPr>
                    </a:p>
                  </a:txBody>
                  <a:tcPr marL="18034" marR="18034" marT="17907" marB="17907" anchor="ctr">
                    <a:lnL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4034"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kern="0" spc="0">
                        <a:solidFill>
                          <a:srgbClr val="000000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i="1" kern="0" spc="0">
                        <a:solidFill>
                          <a:srgbClr val="000000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kern="0" spc="0">
                        <a:solidFill>
                          <a:srgbClr val="000000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kern="0" spc="0">
                        <a:solidFill>
                          <a:srgbClr val="000000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kern="0" spc="0">
                        <a:solidFill>
                          <a:srgbClr val="000000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94372"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HY울릉도M" panose="02030600000101010101" pitchFamily="18" charset="-127"/>
                        </a:rPr>
                        <a:t>정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HY울릉도M" panose="02030600000101010101" pitchFamily="18" charset="-127"/>
                        </a:rPr>
                        <a:t>: </a:t>
                      </a: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HY울릉도M" panose="02030600000101010101" pitchFamily="18" charset="-127"/>
                        </a:rPr>
                        <a:t>ooo /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HY울릉도M" panose="02030600000101010101" pitchFamily="18" charset="-127"/>
                        </a:rPr>
                        <a:t>부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HY울릉도M" panose="02030600000101010101" pitchFamily="18" charset="-127"/>
                        </a:rPr>
                        <a:t>: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HY울릉도M" panose="02030600000101010101" pitchFamily="18" charset="-127"/>
                        </a:rPr>
                        <a:t>신규 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i="1" kern="0" spc="0">
                        <a:solidFill>
                          <a:srgbClr val="000000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HY울릉도M" panose="02030600000101010101" pitchFamily="18" charset="-127"/>
                        </a:rPr>
                        <a:t>정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HY울릉도M" panose="02030600000101010101" pitchFamily="18" charset="-127"/>
                        </a:rPr>
                        <a:t>: </a:t>
                      </a: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HY울릉도M" panose="02030600000101010101" pitchFamily="18" charset="-127"/>
                        </a:rPr>
                        <a:t>ooo /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HY울릉도M" panose="02030600000101010101" pitchFamily="18" charset="-127"/>
                        </a:rPr>
                        <a:t>부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HY울릉도M" panose="02030600000101010101" pitchFamily="18" charset="-127"/>
                        </a:rPr>
                        <a:t>: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HY울릉도M" panose="02030600000101010101" pitchFamily="18" charset="-127"/>
                        </a:rPr>
                        <a:t>ㅇㅇㅇ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kern="0" spc="0">
                        <a:solidFill>
                          <a:srgbClr val="000000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HY울릉도M" panose="02030600000101010101" pitchFamily="18" charset="-127"/>
                        </a:rPr>
                        <a:t>정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HY울릉도M" panose="02030600000101010101" pitchFamily="18" charset="-127"/>
                        </a:rPr>
                        <a:t>: </a:t>
                      </a: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HY울릉도M" panose="02030600000101010101" pitchFamily="18" charset="-127"/>
                        </a:rPr>
                        <a:t>OOO / </a:t>
                      </a: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ea typeface="HY울릉도M" panose="02030600000101010101" pitchFamily="18" charset="-127"/>
                        </a:rPr>
                        <a:t>부</a:t>
                      </a:r>
                      <a:r>
                        <a:rPr lang="en-US" altLang="ko-KR" sz="1100" kern="0" spc="0">
                          <a:solidFill>
                            <a:srgbClr val="000000"/>
                          </a:solidFill>
                          <a:effectLst/>
                          <a:latin typeface="HY울릉도M" panose="02030600000101010101" pitchFamily="18" charset="-127"/>
                        </a:rPr>
                        <a:t>: </a:t>
                      </a:r>
                      <a:r>
                        <a:rPr lang="en-US" sz="1100" kern="0" spc="0">
                          <a:solidFill>
                            <a:srgbClr val="000000"/>
                          </a:solidFill>
                          <a:effectLst/>
                          <a:latin typeface="HY울릉도M" panose="02030600000101010101" pitchFamily="18" charset="-127"/>
                        </a:rPr>
                        <a:t>ooo</a:t>
                      </a:r>
                      <a:endParaRPr lang="en-US" sz="11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7697"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kern="0" spc="0">
                        <a:solidFill>
                          <a:srgbClr val="0059FF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i="1" kern="0" spc="0">
                        <a:solidFill>
                          <a:srgbClr val="0059FF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kern="0" spc="0">
                        <a:solidFill>
                          <a:srgbClr val="0059FF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kern="0" spc="0">
                        <a:solidFill>
                          <a:srgbClr val="0059FF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kern="0" spc="0">
                        <a:solidFill>
                          <a:srgbClr val="0059FF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01096">
                <a:tc gridSpan="4">
                  <a:txBody>
                    <a:bodyPr/>
                    <a:lstStyle/>
                    <a:p>
                      <a:pPr marL="135890" marR="0" indent="-13589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35890" marR="0" indent="-13589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ea typeface="휴먼명조" panose="02010504000101010101" pitchFamily="2" charset="-127"/>
                        </a:rPr>
                        <a:t>        ∙ </a:t>
                      </a: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사업기획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·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운영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135890" marR="0" indent="-13589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ea typeface="휴먼명조" panose="02010504000101010101" pitchFamily="2" charset="-127"/>
                        </a:rPr>
                        <a:t>       ∙ </a:t>
                      </a: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창업교육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kern="0" spc="0" dirty="0" err="1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소셜벤처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)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135890" marR="0" indent="-13589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160" dirty="0" smtClean="0">
                          <a:solidFill>
                            <a:srgbClr val="000000"/>
                          </a:solidFill>
                          <a:effectLst/>
                          <a:ea typeface="휴먼명조" panose="02010504000101010101" pitchFamily="2" charset="-127"/>
                        </a:rPr>
                        <a:t>              ∙  </a:t>
                      </a:r>
                      <a:r>
                        <a:rPr lang="ko-KR" altLang="en-US" sz="1100" kern="0" spc="-16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투자유치 </a:t>
                      </a:r>
                      <a:r>
                        <a:rPr lang="ko-KR" altLang="en-US" sz="1100" kern="0" spc="-16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및 협업 지원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8034" marR="18034" marT="17907" marB="17907">
                    <a:lnL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i="1" kern="0" spc="0" dirty="0">
                        <a:solidFill>
                          <a:srgbClr val="000000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>
                    <a:lnL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135890" marR="0" indent="-13589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35890" marR="0" indent="-13589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ea typeface="휴먼명조" panose="02010504000101010101" pitchFamily="2" charset="-127"/>
                        </a:rPr>
                        <a:t>          ∙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성장컨설팅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135890" marR="0" indent="-13589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ea typeface="휴먼명조" panose="02010504000101010101" pitchFamily="2" charset="-127"/>
                        </a:rPr>
                        <a:t>          ∙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설립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지정지원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135890" marR="0" indent="-13589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ea typeface="휴먼명조" panose="02010504000101010101" pitchFamily="2" charset="-127"/>
                        </a:rPr>
                        <a:t>          ∙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행정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사무관리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8034" marR="18034" marT="17907" marB="17907">
                    <a:lnL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휴먼명조" panose="02010504000101010101" pitchFamily="2" charset="-127"/>
                        <a:ea typeface="휴먼명조" panose="02010504000101010101" pitchFamily="2" charset="-127"/>
                      </a:endParaRPr>
                    </a:p>
                  </a:txBody>
                  <a:tcPr marL="18034" marR="18034" marT="17907" marB="17907">
                    <a:lnL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marL="135890" marR="0" indent="-13589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200" kern="0" spc="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35890" marR="0" indent="-13589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ea typeface="휴먼명조" panose="02010504000101010101" pitchFamily="2" charset="-127"/>
                        </a:rPr>
                        <a:t>       ∙ </a:t>
                      </a: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홍보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-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네트워크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135890" marR="0" indent="-13589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-160" dirty="0" smtClean="0">
                          <a:solidFill>
                            <a:srgbClr val="000000"/>
                          </a:solidFill>
                          <a:effectLst/>
                          <a:ea typeface="휴먼명조" panose="02010504000101010101" pitchFamily="2" charset="-127"/>
                        </a:rPr>
                        <a:t>             ∙  </a:t>
                      </a:r>
                      <a:r>
                        <a:rPr lang="ko-KR" altLang="en-US" sz="1100" kern="0" spc="-16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마을기업 </a:t>
                      </a:r>
                      <a:r>
                        <a:rPr lang="ko-KR" altLang="en-US" sz="1100" kern="0" spc="-16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창업자 발굴</a:t>
                      </a:r>
                      <a:endParaRPr lang="ko-KR" altLang="en-US" sz="1100" kern="0" spc="-16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135890" marR="0" indent="-135890" algn="l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solidFill>
                            <a:srgbClr val="000000"/>
                          </a:solidFill>
                          <a:effectLst/>
                          <a:ea typeface="휴먼명조" panose="02010504000101010101" pitchFamily="2" charset="-127"/>
                        </a:rPr>
                        <a:t>       ∙ </a:t>
                      </a:r>
                      <a:r>
                        <a:rPr lang="ko-KR" altLang="en-US" sz="1100" kern="0" spc="-160" dirty="0" smtClean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판로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·</a:t>
                      </a:r>
                      <a:r>
                        <a:rPr lang="ko-KR" altLang="en-US" sz="1100" kern="0" spc="-16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마케팅</a:t>
                      </a:r>
                      <a:r>
                        <a:rPr lang="en-US" altLang="ko-KR" sz="11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</a:rPr>
                        <a:t>(SNS) </a:t>
                      </a:r>
                      <a:r>
                        <a:rPr lang="ko-KR" altLang="en-US" sz="1100" kern="0" spc="-160" dirty="0">
                          <a:solidFill>
                            <a:srgbClr val="000000"/>
                          </a:solidFill>
                          <a:effectLst/>
                          <a:ea typeface="맑은 고딕" panose="020B0503020000020004" pitchFamily="50" charset="-127"/>
                        </a:rPr>
                        <a:t>지원</a:t>
                      </a:r>
                      <a:endParaRPr lang="ko-KR" altLang="en-US" sz="1100" kern="0" spc="-16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8034" marR="18034" marT="17907" marB="17907">
                    <a:lnL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2630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074863" y="31384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4047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5531" y="932580"/>
            <a:ext cx="5155132" cy="3247533"/>
          </a:xfrm>
          <a:prstGeom prst="rect">
            <a:avLst/>
          </a:prstGeom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-</a:t>
            </a:r>
            <a:fld id="{3711D859-4FC6-4836-AC24-0E75565E950D}" type="slidenum">
              <a:rPr lang="ko-KR" altLang="en-US" smtClean="0"/>
              <a:pPr/>
              <a:t>6</a:t>
            </a:fld>
            <a:r>
              <a:rPr lang="en-US" altLang="ko-KR" smtClean="0"/>
              <a:t>-</a:t>
            </a:r>
            <a:endParaRPr lang="ko-KR" altLang="en-US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1244036" y="3781607"/>
            <a:ext cx="748373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❏ </a:t>
            </a:r>
            <a:r>
              <a:rPr lang="ko-KR" altLang="en-US" sz="1600" b="1" dirty="0" smtClean="0">
                <a:latin typeface="+mn-ea"/>
              </a:rPr>
              <a:t>추진방법</a:t>
            </a:r>
            <a:r>
              <a:rPr lang="en-US" altLang="ko-KR" sz="1600" b="1" dirty="0" smtClean="0">
                <a:latin typeface="+mn-ea"/>
              </a:rPr>
              <a:t>1</a:t>
            </a:r>
            <a:r>
              <a:rPr lang="ko-KR" altLang="en-US" sz="1600" b="1" dirty="0" smtClean="0">
                <a:latin typeface="+mn-ea"/>
              </a:rPr>
              <a:t> </a:t>
            </a:r>
            <a:r>
              <a:rPr lang="en-US" altLang="ko-KR" sz="1600" b="1" dirty="0">
                <a:latin typeface="+mn-ea"/>
              </a:rPr>
              <a:t>(</a:t>
            </a:r>
            <a:r>
              <a:rPr lang="ko-KR" altLang="en-US" sz="1600" b="1" dirty="0">
                <a:latin typeface="+mn-ea"/>
              </a:rPr>
              <a:t>상권 </a:t>
            </a:r>
            <a:r>
              <a:rPr lang="ko-KR" altLang="en-US" sz="1600" b="1" dirty="0" smtClean="0">
                <a:latin typeface="+mn-ea"/>
              </a:rPr>
              <a:t>활성화</a:t>
            </a:r>
            <a:r>
              <a:rPr lang="en-US" altLang="ko-KR" sz="1600" b="1" dirty="0">
                <a:latin typeface="+mn-ea"/>
              </a:rPr>
              <a:t>)</a:t>
            </a:r>
            <a:endParaRPr lang="ko-KR" altLang="en-US" sz="1600" b="1" dirty="0">
              <a:latin typeface="+mn-ea"/>
            </a:endParaRPr>
          </a:p>
          <a:p>
            <a:pPr fontAlgn="base"/>
            <a:r>
              <a:rPr lang="ko-KR" altLang="en-US" sz="1400" b="1" dirty="0" smtClean="0">
                <a:latin typeface="+mn-ea"/>
              </a:rPr>
              <a:t>  가</a:t>
            </a:r>
            <a:r>
              <a:rPr lang="en-US" altLang="ko-KR" sz="1400" b="1" dirty="0">
                <a:latin typeface="+mn-ea"/>
              </a:rPr>
              <a:t>.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</a:rPr>
              <a:t>자생력 강화 </a:t>
            </a:r>
            <a:r>
              <a:rPr lang="en-US" altLang="ko-KR" sz="1400" b="1" dirty="0">
                <a:latin typeface="+mn-ea"/>
              </a:rPr>
              <a:t>– </a:t>
            </a:r>
            <a:r>
              <a:rPr lang="ko-KR" altLang="en-US" sz="1400" b="1" dirty="0">
                <a:latin typeface="+mn-ea"/>
              </a:rPr>
              <a:t>상가 살리기</a:t>
            </a:r>
          </a:p>
          <a:p>
            <a:pPr fontAlgn="base"/>
            <a:r>
              <a:rPr lang="ko-KR" altLang="en-US" sz="1400" dirty="0" smtClean="0">
                <a:solidFill>
                  <a:srgbClr val="0427BC"/>
                </a:solidFill>
                <a:latin typeface="+mn-ea"/>
              </a:rPr>
              <a:t>     </a:t>
            </a:r>
            <a:r>
              <a:rPr lang="en-US" altLang="ko-KR" sz="1400" dirty="0">
                <a:latin typeface="+mn-ea"/>
              </a:rPr>
              <a:t>•</a:t>
            </a:r>
            <a:r>
              <a:rPr lang="ko-KR" altLang="en-US" sz="1400" dirty="0" smtClean="0">
                <a:solidFill>
                  <a:srgbClr val="0427BC"/>
                </a:solidFill>
                <a:latin typeface="+mn-ea"/>
              </a:rPr>
              <a:t> 비즈니스모델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재 검토 </a:t>
            </a:r>
            <a:r>
              <a:rPr lang="ko-KR" altLang="en-US" sz="1400" dirty="0">
                <a:latin typeface="+mn-ea"/>
              </a:rPr>
              <a:t>및 사업전환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돈 되는 사업모델 찾기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         - </a:t>
            </a:r>
            <a:r>
              <a:rPr lang="ko-KR" altLang="en-US" sz="1400" dirty="0">
                <a:latin typeface="+mn-ea"/>
              </a:rPr>
              <a:t>시장전문가 </a:t>
            </a:r>
            <a:r>
              <a:rPr lang="ko-KR" altLang="en-US" sz="1400" dirty="0" err="1">
                <a:latin typeface="+mn-ea"/>
              </a:rPr>
              <a:t>멘토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컨설턴트 </a:t>
            </a:r>
            <a:r>
              <a:rPr lang="ko-KR" altLang="en-US" sz="1400" dirty="0" err="1">
                <a:latin typeface="+mn-ea"/>
              </a:rPr>
              <a:t>매칭</a:t>
            </a:r>
            <a:r>
              <a:rPr lang="ko-KR" altLang="en-US" sz="1400" dirty="0">
                <a:latin typeface="+mn-ea"/>
              </a:rPr>
              <a:t> 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 err="1">
                <a:latin typeface="+mn-ea"/>
              </a:rPr>
              <a:t>프로보노</a:t>
            </a:r>
            <a:r>
              <a:rPr lang="ko-KR" altLang="en-US" sz="1400" dirty="0">
                <a:latin typeface="+mn-ea"/>
              </a:rPr>
              <a:t> 활용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 smtClean="0">
                <a:latin typeface="+mn-ea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청년거상 리더양성 교육 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년 </a:t>
            </a:r>
            <a:r>
              <a:rPr lang="en-US" altLang="ko-KR" sz="1400" dirty="0">
                <a:latin typeface="+mn-ea"/>
              </a:rPr>
              <a:t>4</a:t>
            </a:r>
            <a:r>
              <a:rPr lang="ko-KR" altLang="en-US" sz="1400" dirty="0">
                <a:latin typeface="+mn-ea"/>
              </a:rPr>
              <a:t>회</a:t>
            </a:r>
            <a:r>
              <a:rPr lang="en-US" altLang="ko-KR" sz="1400" dirty="0">
                <a:latin typeface="+mn-ea"/>
              </a:rPr>
              <a:t>) 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         - </a:t>
            </a:r>
            <a:r>
              <a:rPr lang="ko-KR" altLang="en-US" sz="1400" dirty="0">
                <a:latin typeface="+mn-ea"/>
              </a:rPr>
              <a:t>사업목적</a:t>
            </a:r>
            <a:r>
              <a:rPr lang="en-US" altLang="ko-KR" sz="1400" dirty="0">
                <a:latin typeface="+mn-ea"/>
              </a:rPr>
              <a:t>: </a:t>
            </a:r>
            <a:r>
              <a:rPr lang="ko-KR" altLang="en-US" sz="1400" dirty="0">
                <a:latin typeface="+mn-ea"/>
              </a:rPr>
              <a:t>상인주도형 상권의 경쟁력을 강화하고 </a:t>
            </a:r>
            <a:r>
              <a:rPr lang="ko-KR" altLang="en-US" sz="1400" dirty="0" err="1">
                <a:latin typeface="+mn-ea"/>
              </a:rPr>
              <a:t>매력있는</a:t>
            </a:r>
            <a:r>
              <a:rPr lang="ko-KR" altLang="en-US" sz="1400" dirty="0">
                <a:latin typeface="+mn-ea"/>
              </a:rPr>
              <a:t> 상인문화 창출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         - </a:t>
            </a:r>
            <a:r>
              <a:rPr lang="ko-KR" altLang="en-US" sz="1400" dirty="0">
                <a:latin typeface="+mn-ea"/>
              </a:rPr>
              <a:t>공동체 의식 교육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자기주도적 역량강화 교육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선진 상점가 탐방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         - </a:t>
            </a:r>
            <a:r>
              <a:rPr lang="ko-KR" altLang="en-US" sz="1400" dirty="0">
                <a:latin typeface="+mn-ea"/>
              </a:rPr>
              <a:t>사회혁신기업가</a:t>
            </a:r>
            <a:r>
              <a:rPr lang="en-US" altLang="ko-KR" sz="1400" dirty="0">
                <a:latin typeface="+mn-ea"/>
              </a:rPr>
              <a:t>-</a:t>
            </a:r>
            <a:r>
              <a:rPr lang="en-US" altLang="ko-KR" sz="1400" dirty="0" err="1">
                <a:latin typeface="+mn-ea"/>
              </a:rPr>
              <a:t>Enterpriship</a:t>
            </a:r>
            <a:r>
              <a:rPr lang="en-US" altLang="ko-KR" sz="1400" dirty="0">
                <a:latin typeface="+mn-ea"/>
              </a:rPr>
              <a:t> </a:t>
            </a:r>
            <a:r>
              <a:rPr lang="ko-KR" altLang="en-US" sz="1400" dirty="0" err="1">
                <a:latin typeface="+mn-ea"/>
              </a:rPr>
              <a:t>교육ㆍ</a:t>
            </a:r>
            <a:r>
              <a:rPr lang="ko-KR" altLang="en-US" sz="1400" dirty="0">
                <a:latin typeface="+mn-ea"/>
              </a:rPr>
              <a:t> 변혁적 리더십 고양</a:t>
            </a:r>
            <a:r>
              <a:rPr lang="en-US" altLang="ko-KR" sz="1400" dirty="0">
                <a:latin typeface="+mn-ea"/>
              </a:rPr>
              <a:t>.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>
                <a:latin typeface="+mn-ea"/>
              </a:rPr>
              <a:t>•</a:t>
            </a:r>
            <a:r>
              <a:rPr lang="ko-KR" altLang="en-US" sz="1400" dirty="0" smtClean="0">
                <a:latin typeface="+mn-ea"/>
              </a:rPr>
              <a:t> 상가 </a:t>
            </a:r>
            <a:r>
              <a:rPr lang="ko-KR" altLang="en-US" sz="1400" dirty="0">
                <a:latin typeface="+mn-ea"/>
              </a:rPr>
              <a:t>자생력 강화 교육 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년 </a:t>
            </a:r>
            <a:r>
              <a:rPr lang="en-US" altLang="ko-KR" sz="1400" dirty="0">
                <a:latin typeface="+mn-ea"/>
              </a:rPr>
              <a:t>4</a:t>
            </a:r>
            <a:r>
              <a:rPr lang="ko-KR" altLang="en-US" sz="1400" dirty="0">
                <a:latin typeface="+mn-ea"/>
              </a:rPr>
              <a:t>회</a:t>
            </a:r>
            <a:r>
              <a:rPr lang="en-US" altLang="ko-KR" sz="1400" dirty="0">
                <a:latin typeface="+mn-ea"/>
              </a:rPr>
              <a:t>) 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         - </a:t>
            </a:r>
            <a:r>
              <a:rPr lang="ko-KR" altLang="en-US" sz="1400" dirty="0">
                <a:latin typeface="+mn-ea"/>
              </a:rPr>
              <a:t>사업목적 </a:t>
            </a:r>
            <a:r>
              <a:rPr lang="en-US" altLang="ko-KR" sz="1400" dirty="0">
                <a:latin typeface="+mn-ea"/>
              </a:rPr>
              <a:t>: </a:t>
            </a:r>
            <a:r>
              <a:rPr lang="ko-KR" altLang="en-US" sz="1400" dirty="0">
                <a:latin typeface="+mn-ea"/>
              </a:rPr>
              <a:t>업종개선 솔루션 제공을 통한 </a:t>
            </a:r>
            <a:r>
              <a:rPr lang="ko-KR" altLang="en-US" sz="1400" dirty="0" err="1">
                <a:latin typeface="+mn-ea"/>
              </a:rPr>
              <a:t>테마별</a:t>
            </a:r>
            <a:r>
              <a:rPr lang="ko-KR" altLang="en-US" sz="1400" dirty="0">
                <a:latin typeface="+mn-ea"/>
              </a:rPr>
              <a:t> 상권 회복 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         - </a:t>
            </a:r>
            <a:r>
              <a:rPr lang="ko-KR" altLang="en-US" sz="1400" dirty="0">
                <a:latin typeface="+mn-ea"/>
              </a:rPr>
              <a:t>사업내용 </a:t>
            </a:r>
            <a:r>
              <a:rPr lang="en-US" altLang="ko-KR" sz="1400" dirty="0">
                <a:latin typeface="+mn-ea"/>
              </a:rPr>
              <a:t>: </a:t>
            </a:r>
            <a:r>
              <a:rPr lang="ko-KR" altLang="en-US" sz="1400" dirty="0">
                <a:latin typeface="+mn-ea"/>
              </a:rPr>
              <a:t>업종별 전문가가 찾아가는 </a:t>
            </a:r>
            <a:r>
              <a:rPr lang="en-US" altLang="ko-KR" sz="1400" dirty="0">
                <a:latin typeface="+mn-ea"/>
              </a:rPr>
              <a:t>1:1 </a:t>
            </a:r>
            <a:r>
              <a:rPr lang="ko-KR" altLang="en-US" sz="1400" dirty="0">
                <a:latin typeface="+mn-ea"/>
              </a:rPr>
              <a:t>맞춤형 컨설팅 제공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         </a:t>
            </a:r>
            <a:r>
              <a:rPr lang="en-US" altLang="ko-KR" sz="1400" dirty="0" smtClean="0">
                <a:solidFill>
                  <a:srgbClr val="0427BC"/>
                </a:solidFill>
                <a:latin typeface="+mn-ea"/>
              </a:rPr>
              <a:t>-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사업화 교육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브랜드 개선 및 서비스 품질향상 지원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         - </a:t>
            </a:r>
            <a:r>
              <a:rPr lang="ko-KR" altLang="en-US" sz="1400" dirty="0" err="1">
                <a:latin typeface="+mn-ea"/>
              </a:rPr>
              <a:t>바이럴마케팅</a:t>
            </a:r>
            <a:r>
              <a:rPr lang="ko-KR" altLang="en-US" sz="1400" dirty="0">
                <a:latin typeface="+mn-ea"/>
              </a:rPr>
              <a:t> 및 </a:t>
            </a:r>
            <a:r>
              <a:rPr lang="en-US" altLang="ko-KR" sz="1400" b="1" dirty="0">
                <a:latin typeface="+mn-ea"/>
              </a:rPr>
              <a:t>O2O</a:t>
            </a:r>
            <a:r>
              <a:rPr lang="ko-KR" altLang="en-US" sz="1400" b="1" dirty="0">
                <a:latin typeface="+mn-ea"/>
              </a:rPr>
              <a:t>활용 마케팅교육</a:t>
            </a:r>
            <a:r>
              <a:rPr lang="ko-KR" altLang="en-US" sz="1400" dirty="0">
                <a:latin typeface="+mn-ea"/>
              </a:rPr>
              <a:t> 및 전문가 </a:t>
            </a:r>
            <a:r>
              <a:rPr lang="ko-KR" altLang="en-US" sz="1400" dirty="0" smtClean="0">
                <a:latin typeface="+mn-ea"/>
              </a:rPr>
              <a:t>연계</a:t>
            </a:r>
            <a:endParaRPr lang="ko-KR" altLang="en-US" sz="1400" dirty="0">
              <a:latin typeface="+mn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008942" y="123366"/>
            <a:ext cx="4951997" cy="7940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 latinLnBrk="0">
              <a:lnSpc>
                <a:spcPct val="190000"/>
              </a:lnSpc>
            </a:pP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Ⅲ.  </a:t>
            </a:r>
            <a:r>
              <a:rPr lang="ko-KR" altLang="en-US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수행계획서 </a:t>
            </a:r>
            <a:r>
              <a:rPr lang="en-US" altLang="ko-KR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추진전략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추진방법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244036" y="981802"/>
            <a:ext cx="7483737" cy="404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❏ 추진 전략</a:t>
            </a:r>
            <a:endParaRPr lang="en-US" altLang="ko-KR" sz="1600" b="1" kern="0" dirty="0" smtClean="0">
              <a:solidFill>
                <a:srgbClr val="0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9813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-</a:t>
            </a:r>
            <a:fld id="{3711D859-4FC6-4836-AC24-0E75565E950D}" type="slidenum">
              <a:rPr lang="ko-KR" altLang="en-US" smtClean="0"/>
              <a:pPr/>
              <a:t>7</a:t>
            </a:fld>
            <a:r>
              <a:rPr lang="en-US" altLang="ko-KR" smtClean="0"/>
              <a:t>-</a:t>
            </a:r>
            <a:endParaRPr lang="ko-KR" altLang="en-US" dirty="0" smtClean="0"/>
          </a:p>
        </p:txBody>
      </p:sp>
      <p:sp>
        <p:nvSpPr>
          <p:cNvPr id="5" name="직사각형 4"/>
          <p:cNvSpPr/>
          <p:nvPr/>
        </p:nvSpPr>
        <p:spPr>
          <a:xfrm>
            <a:off x="2598366" y="123366"/>
            <a:ext cx="3773149" cy="7940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 latinLnBrk="0">
              <a:lnSpc>
                <a:spcPct val="190000"/>
              </a:lnSpc>
            </a:pPr>
            <a:r>
              <a:rPr lang="en-US" altLang="ko-KR" sz="2400" b="1" kern="0" spc="-1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Ⅲ.  </a:t>
            </a:r>
            <a:r>
              <a:rPr lang="ko-KR" altLang="en-US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수행계획서 </a:t>
            </a:r>
            <a:r>
              <a:rPr lang="en-US" altLang="ko-KR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추진방법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ko-KR" altLang="en-US" sz="1000" kern="0" spc="0" dirty="0">
              <a:solidFill>
                <a:srgbClr val="000000"/>
              </a:solidFill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38540" y="4174474"/>
            <a:ext cx="748373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❏ </a:t>
            </a:r>
            <a:r>
              <a:rPr lang="ko-KR" altLang="en-US" sz="1600" b="1" dirty="0" smtClean="0">
                <a:latin typeface="+mn-ea"/>
              </a:rPr>
              <a:t>추진방법</a:t>
            </a:r>
            <a:r>
              <a:rPr lang="en-US" altLang="ko-KR" sz="1600" b="1" dirty="0" smtClean="0">
                <a:latin typeface="+mn-ea"/>
              </a:rPr>
              <a:t>3</a:t>
            </a:r>
            <a:r>
              <a:rPr lang="ko-KR" altLang="en-US" sz="1600" b="1" dirty="0" smtClean="0">
                <a:latin typeface="+mn-ea"/>
              </a:rPr>
              <a:t> </a:t>
            </a:r>
            <a:r>
              <a:rPr lang="en-US" altLang="ko-KR" sz="1600" b="1" dirty="0">
                <a:latin typeface="+mn-ea"/>
              </a:rPr>
              <a:t>(</a:t>
            </a:r>
            <a:r>
              <a:rPr lang="ko-KR" altLang="en-US" sz="1600" b="1" dirty="0">
                <a:latin typeface="+mn-ea"/>
              </a:rPr>
              <a:t>상권 활성화</a:t>
            </a:r>
            <a:r>
              <a:rPr lang="en-US" altLang="ko-KR" sz="1600" b="1" dirty="0">
                <a:latin typeface="+mn-ea"/>
              </a:rPr>
              <a:t>)</a:t>
            </a:r>
            <a:endParaRPr lang="ko-KR" altLang="en-US" sz="1600" b="1" dirty="0">
              <a:latin typeface="+mn-ea"/>
            </a:endParaRPr>
          </a:p>
          <a:p>
            <a:pPr fontAlgn="base"/>
            <a:r>
              <a:rPr lang="ko-KR" altLang="en-US" sz="1400" b="1" dirty="0" smtClean="0">
                <a:latin typeface="+mn-ea"/>
              </a:rPr>
              <a:t>  다</a:t>
            </a:r>
            <a:r>
              <a:rPr lang="en-US" altLang="ko-KR" sz="1400" b="1" dirty="0">
                <a:latin typeface="+mn-ea"/>
              </a:rPr>
              <a:t>. </a:t>
            </a:r>
            <a:r>
              <a:rPr lang="ko-KR" altLang="en-US" sz="1400" b="1" dirty="0">
                <a:latin typeface="+mn-ea"/>
              </a:rPr>
              <a:t>상생경제 활성화 </a:t>
            </a:r>
            <a:r>
              <a:rPr lang="en-US" altLang="ko-KR" sz="1400" b="1" dirty="0">
                <a:latin typeface="+mn-ea"/>
              </a:rPr>
              <a:t>-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</a:rPr>
              <a:t>네트워크 확산</a:t>
            </a:r>
            <a:r>
              <a:rPr lang="en-US" altLang="ko-KR" sz="1400" b="1" dirty="0">
                <a:latin typeface="+mn-ea"/>
              </a:rPr>
              <a:t>(</a:t>
            </a:r>
            <a:r>
              <a:rPr lang="ko-KR" altLang="en-US" sz="1400" b="1" dirty="0">
                <a:latin typeface="+mn-ea"/>
              </a:rPr>
              <a:t>시장확대</a:t>
            </a:r>
            <a:r>
              <a:rPr lang="en-US" altLang="ko-KR" sz="1400" b="1" dirty="0">
                <a:latin typeface="+mn-ea"/>
              </a:rPr>
              <a:t>)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</a:t>
            </a:r>
            <a:r>
              <a:rPr lang="en-US" altLang="ko-KR" sz="1400" dirty="0" smtClean="0">
                <a:latin typeface="+mn-ea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시장확대</a:t>
            </a:r>
            <a:r>
              <a:rPr lang="ko-KR" altLang="en-US" sz="1400" dirty="0">
                <a:latin typeface="+mn-ea"/>
              </a:rPr>
              <a:t> </a:t>
            </a:r>
            <a:r>
              <a:rPr lang="en-US" altLang="ko-KR" sz="1400" dirty="0">
                <a:latin typeface="+mn-ea"/>
              </a:rPr>
              <a:t>– </a:t>
            </a:r>
            <a:r>
              <a:rPr lang="ko-KR" altLang="en-US" sz="1400" dirty="0">
                <a:latin typeface="+mn-ea"/>
              </a:rPr>
              <a:t>소비자 유입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 smtClean="0">
                <a:latin typeface="+mn-ea"/>
              </a:rPr>
              <a:t>국내</a:t>
            </a:r>
            <a:r>
              <a:rPr lang="en-US" altLang="ko-KR" sz="1400" dirty="0" smtClean="0">
                <a:latin typeface="+mn-ea"/>
              </a:rPr>
              <a:t>,</a:t>
            </a:r>
            <a:r>
              <a:rPr lang="ko-KR" altLang="en-US" sz="1400" dirty="0" smtClean="0">
                <a:latin typeface="+mn-ea"/>
              </a:rPr>
              <a:t>외 </a:t>
            </a:r>
            <a:r>
              <a:rPr lang="ko-KR" altLang="en-US" sz="1400" dirty="0">
                <a:latin typeface="+mn-ea"/>
              </a:rPr>
              <a:t>회의나 행사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축제 유치</a:t>
            </a:r>
            <a:r>
              <a:rPr lang="en-US" altLang="ko-KR" sz="1400" dirty="0">
                <a:latin typeface="+mn-ea"/>
              </a:rPr>
              <a:t>=&gt; MICE </a:t>
            </a:r>
            <a:r>
              <a:rPr lang="ko-KR" altLang="en-US" sz="1400" dirty="0">
                <a:latin typeface="+mn-ea"/>
              </a:rPr>
              <a:t>산업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                      - </a:t>
            </a:r>
            <a:r>
              <a:rPr lang="ko-KR" altLang="en-US" sz="1400" dirty="0">
                <a:latin typeface="+mn-ea"/>
              </a:rPr>
              <a:t>판로개척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국내 </a:t>
            </a:r>
            <a:r>
              <a:rPr lang="en-US" altLang="ko-KR" sz="1400" dirty="0">
                <a:latin typeface="+mn-ea"/>
              </a:rPr>
              <a:t>&amp; </a:t>
            </a:r>
            <a:r>
              <a:rPr lang="ko-KR" altLang="en-US" sz="1400" dirty="0">
                <a:latin typeface="+mn-ea"/>
              </a:rPr>
              <a:t>글로벌 시장 체인형성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>
                <a:latin typeface="+mn-ea"/>
              </a:rPr>
              <a:t>•</a:t>
            </a:r>
            <a:r>
              <a:rPr lang="ko-KR" altLang="en-US" sz="1400" dirty="0" smtClean="0">
                <a:latin typeface="+mn-ea"/>
              </a:rPr>
              <a:t> 방치된 </a:t>
            </a:r>
            <a:r>
              <a:rPr lang="ko-KR" altLang="en-US" sz="1400" dirty="0">
                <a:latin typeface="+mn-ea"/>
              </a:rPr>
              <a:t>건물 음악으로 풀어내는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광장카페</a:t>
            </a:r>
            <a:r>
              <a:rPr lang="en-US" altLang="ko-KR" sz="1400" dirty="0">
                <a:solidFill>
                  <a:srgbClr val="0427BC"/>
                </a:solidFill>
                <a:latin typeface="+mn-ea"/>
              </a:rPr>
              <a:t>(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청년놀이터</a:t>
            </a:r>
            <a:r>
              <a:rPr lang="en-US" altLang="ko-KR" sz="1400" dirty="0">
                <a:solidFill>
                  <a:srgbClr val="0427BC"/>
                </a:solidFill>
                <a:latin typeface="+mn-ea"/>
              </a:rPr>
              <a:t>)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 </a:t>
            </a:r>
          </a:p>
          <a:p>
            <a:pPr fontAlgn="base" latinLnBrk="0"/>
            <a:r>
              <a:rPr lang="en-US" altLang="ko-KR" sz="1400" dirty="0" smtClean="0">
                <a:latin typeface="+mn-ea"/>
              </a:rPr>
              <a:t>       - </a:t>
            </a:r>
            <a:r>
              <a:rPr lang="ko-KR" altLang="en-US" sz="1400" dirty="0" err="1">
                <a:latin typeface="+mn-ea"/>
              </a:rPr>
              <a:t>새가수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풍류대장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작은 콩쿠르와 음악회</a:t>
            </a: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 smtClean="0">
                <a:latin typeface="+mn-ea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노천 풍물시장 길 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매주 주말</a:t>
            </a:r>
            <a:r>
              <a:rPr lang="en-US" altLang="ko-KR" sz="1400" dirty="0">
                <a:latin typeface="+mn-ea"/>
              </a:rPr>
              <a:t>) </a:t>
            </a:r>
            <a:r>
              <a:rPr lang="en-US" altLang="ko-KR" sz="1400" dirty="0" smtClean="0">
                <a:latin typeface="+mn-ea"/>
              </a:rPr>
              <a:t>      ex</a:t>
            </a:r>
            <a:r>
              <a:rPr lang="en-US" altLang="ko-KR" sz="1400" dirty="0">
                <a:latin typeface="+mn-ea"/>
              </a:rPr>
              <a:t>)</a:t>
            </a:r>
            <a:r>
              <a:rPr lang="ko-KR" altLang="en-US" sz="1400" dirty="0">
                <a:latin typeface="+mn-ea"/>
              </a:rPr>
              <a:t>제주 오일장</a:t>
            </a: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>
                <a:latin typeface="+mn-ea"/>
              </a:rPr>
              <a:t>•</a:t>
            </a:r>
            <a:r>
              <a:rPr lang="ko-KR" altLang="en-US" sz="1400" dirty="0" smtClean="0">
                <a:latin typeface="+mn-ea"/>
              </a:rPr>
              <a:t> 소 </a:t>
            </a:r>
            <a:r>
              <a:rPr lang="ko-KR" altLang="en-US" sz="1400" dirty="0">
                <a:latin typeface="+mn-ea"/>
              </a:rPr>
              <a:t>그룹별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err="1">
                <a:latin typeface="+mn-ea"/>
              </a:rPr>
              <a:t>블록별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업종별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err="1">
                <a:latin typeface="+mn-ea"/>
              </a:rPr>
              <a:t>이종별</a:t>
            </a:r>
            <a:r>
              <a:rPr lang="ko-KR" altLang="en-US" sz="1400" dirty="0">
                <a:latin typeface="+mn-ea"/>
              </a:rPr>
              <a:t> </a:t>
            </a:r>
            <a:r>
              <a:rPr lang="en-US" altLang="ko-KR" sz="1400" dirty="0">
                <a:latin typeface="+mn-ea"/>
              </a:rPr>
              <a:t>N-W </a:t>
            </a:r>
            <a:r>
              <a:rPr lang="ko-KR" altLang="en-US" sz="1400" dirty="0">
                <a:latin typeface="+mn-ea"/>
              </a:rPr>
              <a:t>활성화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제조업</a:t>
            </a:r>
            <a:r>
              <a:rPr lang="en-US" altLang="ko-KR" sz="1400" dirty="0">
                <a:latin typeface="+mn-ea"/>
              </a:rPr>
              <a:t>+</a:t>
            </a:r>
            <a:r>
              <a:rPr lang="ko-KR" altLang="en-US" sz="1400" dirty="0">
                <a:latin typeface="+mn-ea"/>
              </a:rPr>
              <a:t>판매</a:t>
            </a:r>
            <a:r>
              <a:rPr lang="en-US" altLang="ko-KR" sz="1400" dirty="0">
                <a:latin typeface="+mn-ea"/>
              </a:rPr>
              <a:t>+</a:t>
            </a:r>
            <a:r>
              <a:rPr lang="ko-KR" altLang="en-US" sz="1400" dirty="0">
                <a:latin typeface="+mn-ea"/>
              </a:rPr>
              <a:t>물류업체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 latinLnBrk="0"/>
            <a:r>
              <a:rPr lang="en-US" altLang="ko-KR" sz="1400" dirty="0" smtClean="0">
                <a:latin typeface="+mn-ea"/>
              </a:rPr>
              <a:t>       - </a:t>
            </a:r>
            <a:r>
              <a:rPr lang="ko-KR" altLang="en-US" sz="1400" dirty="0">
                <a:latin typeface="+mn-ea"/>
              </a:rPr>
              <a:t>사업목적</a:t>
            </a:r>
            <a:r>
              <a:rPr lang="en-US" altLang="ko-KR" sz="1400" dirty="0">
                <a:latin typeface="+mn-ea"/>
              </a:rPr>
              <a:t>: </a:t>
            </a:r>
            <a:r>
              <a:rPr lang="ko-KR" altLang="en-US" sz="1400" dirty="0">
                <a:latin typeface="+mn-ea"/>
              </a:rPr>
              <a:t>친목과 공동사업 추진 활성화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유망업종 공동 특화마케팅</a:t>
            </a:r>
          </a:p>
          <a:p>
            <a:pPr fontAlgn="base" latinLnBrk="0"/>
            <a:r>
              <a:rPr lang="en-US" altLang="ko-KR" sz="1400" dirty="0" smtClean="0">
                <a:latin typeface="+mn-ea"/>
              </a:rPr>
              <a:t>       - </a:t>
            </a:r>
            <a:r>
              <a:rPr lang="ko-KR" altLang="en-US" sz="1400" dirty="0">
                <a:latin typeface="+mn-ea"/>
              </a:rPr>
              <a:t>사업내용</a:t>
            </a:r>
            <a:r>
              <a:rPr lang="en-US" altLang="ko-KR" sz="1400" dirty="0">
                <a:latin typeface="+mn-ea"/>
              </a:rPr>
              <a:t>: </a:t>
            </a:r>
            <a:r>
              <a:rPr lang="ko-KR" altLang="en-US" sz="1400" dirty="0">
                <a:latin typeface="+mn-ea"/>
              </a:rPr>
              <a:t>특색 있거나 회생이 필요한 테마상권 선정 후 골목점포환경개선</a:t>
            </a: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 smtClean="0">
                <a:latin typeface="+mn-ea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 err="1" smtClean="0">
                <a:solidFill>
                  <a:srgbClr val="0427BC"/>
                </a:solidFill>
                <a:latin typeface="+mn-ea"/>
              </a:rPr>
              <a:t>사회적경제</a:t>
            </a:r>
            <a:r>
              <a:rPr lang="ko-KR" altLang="en-US" sz="1400" dirty="0" smtClean="0">
                <a:solidFill>
                  <a:srgbClr val="0427BC"/>
                </a:solidFill>
                <a:latin typeface="+mn-ea"/>
              </a:rPr>
              <a:t>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육성 </a:t>
            </a:r>
            <a:r>
              <a:rPr lang="en-US" altLang="ko-KR" sz="1400" dirty="0">
                <a:latin typeface="+mn-ea"/>
              </a:rPr>
              <a:t>– </a:t>
            </a:r>
            <a:r>
              <a:rPr lang="ko-KR" altLang="en-US" sz="1400" dirty="0">
                <a:latin typeface="+mn-ea"/>
              </a:rPr>
              <a:t>지역사회와 협업을 통한 동반성장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민관 협력 연계 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244036" y="917430"/>
            <a:ext cx="748373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❏ </a:t>
            </a:r>
            <a:r>
              <a:rPr lang="ko-KR" altLang="en-US" sz="1600" b="1" dirty="0" smtClean="0">
                <a:latin typeface="+mn-ea"/>
              </a:rPr>
              <a:t>추진방법</a:t>
            </a:r>
            <a:r>
              <a:rPr lang="en-US" altLang="ko-KR" sz="1600" b="1" dirty="0" smtClean="0">
                <a:latin typeface="+mn-ea"/>
              </a:rPr>
              <a:t>2</a:t>
            </a:r>
            <a:r>
              <a:rPr lang="ko-KR" altLang="en-US" sz="1600" b="1" dirty="0" smtClean="0">
                <a:latin typeface="+mn-ea"/>
              </a:rPr>
              <a:t> </a:t>
            </a:r>
            <a:r>
              <a:rPr lang="en-US" altLang="ko-KR" sz="1600" b="1" dirty="0">
                <a:latin typeface="+mn-ea"/>
              </a:rPr>
              <a:t>(</a:t>
            </a:r>
            <a:r>
              <a:rPr lang="ko-KR" altLang="en-US" sz="1600" b="1" dirty="0">
                <a:latin typeface="+mn-ea"/>
              </a:rPr>
              <a:t>상권 활성화</a:t>
            </a:r>
            <a:r>
              <a:rPr lang="en-US" altLang="ko-KR" sz="1600" b="1" dirty="0" smtClean="0">
                <a:latin typeface="+mn-ea"/>
              </a:rPr>
              <a:t>)</a:t>
            </a:r>
            <a:endParaRPr lang="ko-KR" altLang="en-US" sz="1600" b="1" dirty="0">
              <a:latin typeface="+mn-ea"/>
            </a:endParaRPr>
          </a:p>
          <a:p>
            <a:pPr fontAlgn="base"/>
            <a:r>
              <a:rPr lang="ko-KR" altLang="en-US" sz="1400" b="1" dirty="0" smtClean="0">
                <a:latin typeface="+mn-ea"/>
              </a:rPr>
              <a:t>  </a:t>
            </a:r>
            <a:r>
              <a:rPr lang="ko-KR" altLang="en-US" sz="1400" b="1" dirty="0">
                <a:latin typeface="+mn-ea"/>
              </a:rPr>
              <a:t>나</a:t>
            </a:r>
            <a:r>
              <a:rPr lang="en-US" altLang="ko-KR" sz="1400" b="1" dirty="0">
                <a:latin typeface="+mn-ea"/>
              </a:rPr>
              <a:t>. (</a:t>
            </a:r>
            <a:r>
              <a:rPr lang="ko-KR" altLang="en-US" sz="1400" b="1" dirty="0">
                <a:latin typeface="+mn-ea"/>
              </a:rPr>
              <a:t>청년</a:t>
            </a:r>
            <a:r>
              <a:rPr lang="en-US" altLang="ko-KR" sz="1400" b="1" dirty="0">
                <a:latin typeface="+mn-ea"/>
              </a:rPr>
              <a:t>)</a:t>
            </a:r>
            <a:r>
              <a:rPr lang="ko-KR" altLang="en-US" sz="1400" b="1" dirty="0">
                <a:latin typeface="+mn-ea"/>
              </a:rPr>
              <a:t>상인 창업과 </a:t>
            </a:r>
            <a:r>
              <a:rPr lang="ko-KR" altLang="en-US" sz="1400" b="1" dirty="0" err="1">
                <a:latin typeface="+mn-ea"/>
              </a:rPr>
              <a:t>재창업</a:t>
            </a:r>
            <a:r>
              <a:rPr lang="ko-KR" altLang="en-US" sz="1400" b="1" dirty="0">
                <a:latin typeface="+mn-ea"/>
              </a:rPr>
              <a:t> 공간 조성 </a:t>
            </a:r>
            <a:r>
              <a:rPr lang="en-US" altLang="ko-KR" sz="1400" b="1" dirty="0">
                <a:latin typeface="+mn-ea"/>
              </a:rPr>
              <a:t>–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</a:rPr>
              <a:t>신규상가 유입과 개업 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지역특성 맞춤형 </a:t>
            </a:r>
            <a:r>
              <a:rPr lang="ko-KR" altLang="en-US" sz="1400" b="1" dirty="0" smtClean="0">
                <a:solidFill>
                  <a:srgbClr val="0427BC"/>
                </a:solidFill>
                <a:latin typeface="+mn-ea"/>
              </a:rPr>
              <a:t>창업</a:t>
            </a:r>
            <a:r>
              <a:rPr lang="en-US" altLang="ko-KR" sz="1400" b="1" dirty="0" smtClean="0">
                <a:solidFill>
                  <a:srgbClr val="0427BC"/>
                </a:solidFill>
                <a:latin typeface="+mn-ea"/>
              </a:rPr>
              <a:t>,</a:t>
            </a:r>
            <a:r>
              <a:rPr lang="ko-KR" altLang="en-US" sz="1400" b="1" dirty="0" err="1" smtClean="0">
                <a:solidFill>
                  <a:srgbClr val="0427BC"/>
                </a:solidFill>
                <a:latin typeface="+mn-ea"/>
              </a:rPr>
              <a:t>창직</a:t>
            </a:r>
            <a:r>
              <a:rPr lang="en-US" altLang="ko-KR" sz="1400" b="1" dirty="0">
                <a:solidFill>
                  <a:srgbClr val="0427BC"/>
                </a:solidFill>
                <a:latin typeface="+mn-ea"/>
              </a:rPr>
              <a:t>,</a:t>
            </a:r>
            <a:r>
              <a:rPr lang="ko-KR" altLang="en-US" sz="1400" b="1" dirty="0" smtClean="0">
                <a:solidFill>
                  <a:srgbClr val="0427BC"/>
                </a:solidFill>
                <a:latin typeface="+mn-ea"/>
              </a:rPr>
              <a:t>사업화 </a:t>
            </a:r>
            <a:r>
              <a:rPr lang="ko-KR" altLang="en-US" sz="1400" b="1" dirty="0">
                <a:solidFill>
                  <a:srgbClr val="0427BC"/>
                </a:solidFill>
                <a:latin typeface="+mn-ea"/>
              </a:rPr>
              <a:t>교육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년</a:t>
            </a:r>
            <a:r>
              <a:rPr lang="en-US" altLang="ko-KR" sz="1400" dirty="0">
                <a:latin typeface="+mn-ea"/>
              </a:rPr>
              <a:t>2</a:t>
            </a:r>
            <a:r>
              <a:rPr lang="ko-KR" altLang="en-US" sz="1400" dirty="0">
                <a:latin typeface="+mn-ea"/>
              </a:rPr>
              <a:t>회</a:t>
            </a:r>
            <a:r>
              <a:rPr lang="en-US" altLang="ko-KR" sz="1400" dirty="0">
                <a:latin typeface="+mn-ea"/>
              </a:rPr>
              <a:t>)+@(</a:t>
            </a:r>
            <a:r>
              <a:rPr lang="ko-KR" altLang="en-US" sz="1400" dirty="0">
                <a:latin typeface="+mn-ea"/>
              </a:rPr>
              <a:t>자영업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err="1">
                <a:latin typeface="+mn-ea"/>
              </a:rPr>
              <a:t>사회적경제</a:t>
            </a:r>
            <a:r>
              <a:rPr lang="ko-KR" altLang="en-US" sz="1400" dirty="0">
                <a:latin typeface="+mn-ea"/>
              </a:rPr>
              <a:t> 등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 </a:t>
            </a:r>
            <a:r>
              <a:rPr lang="ko-KR" altLang="en-US" sz="1400" dirty="0">
                <a:latin typeface="+mn-ea"/>
              </a:rPr>
              <a:t>청년상인 유입 유치 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         - </a:t>
            </a:r>
            <a:r>
              <a:rPr lang="ko-KR" altLang="en-US" sz="1400" dirty="0">
                <a:latin typeface="+mn-ea"/>
              </a:rPr>
              <a:t>대학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err="1">
                <a:latin typeface="+mn-ea"/>
              </a:rPr>
              <a:t>각지역</a:t>
            </a:r>
            <a:r>
              <a:rPr lang="ko-KR" altLang="en-US" sz="1400" dirty="0">
                <a:latin typeface="+mn-ea"/>
              </a:rPr>
              <a:t> 다문화지원센터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기타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         - </a:t>
            </a:r>
            <a:r>
              <a:rPr lang="ko-KR" altLang="en-US" sz="1400" dirty="0">
                <a:latin typeface="+mn-ea"/>
              </a:rPr>
              <a:t>정보제공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정부 재도약장려금지원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err="1">
                <a:latin typeface="+mn-ea"/>
              </a:rPr>
              <a:t>시군구</a:t>
            </a:r>
            <a:r>
              <a:rPr lang="ko-KR" altLang="en-US" sz="1400" dirty="0">
                <a:latin typeface="+mn-ea"/>
              </a:rPr>
              <a:t> 소상공인지원 특례보증 등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latin typeface="+mn-ea"/>
              </a:rPr>
              <a:t>입주상가 모집 및 창업상가 발굴 </a:t>
            </a:r>
            <a:r>
              <a:rPr lang="en-US" altLang="ko-KR" sz="1400" dirty="0">
                <a:latin typeface="+mn-ea"/>
              </a:rPr>
              <a:t>- </a:t>
            </a:r>
            <a:r>
              <a:rPr lang="ko-KR" altLang="en-US" sz="1400" dirty="0" err="1">
                <a:latin typeface="+mn-ea"/>
              </a:rPr>
              <a:t>빈상가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공가 활용</a:t>
            </a:r>
          </a:p>
          <a:p>
            <a:pPr fontAlgn="base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solidFill>
                  <a:srgbClr val="0427BC"/>
                </a:solidFill>
                <a:latin typeface="+mn-ea"/>
              </a:rPr>
              <a:t>소비활동을 확대를 통한 일자리창출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        - </a:t>
            </a:r>
            <a:r>
              <a:rPr lang="ko-KR" altLang="en-US" sz="1400" dirty="0">
                <a:latin typeface="+mn-ea"/>
              </a:rPr>
              <a:t>일반상가 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판매 위주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en-US" altLang="ko-KR" sz="1400" dirty="0" smtClean="0">
                <a:latin typeface="+mn-ea"/>
              </a:rPr>
              <a:t>        - </a:t>
            </a:r>
            <a:r>
              <a:rPr lang="ko-KR" altLang="en-US" sz="1400" dirty="0">
                <a:latin typeface="+mn-ea"/>
              </a:rPr>
              <a:t>생산상가 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제조업</a:t>
            </a:r>
            <a:r>
              <a:rPr lang="en-US" altLang="ko-KR" sz="1400" dirty="0">
                <a:latin typeface="+mn-ea"/>
              </a:rPr>
              <a:t>: </a:t>
            </a:r>
            <a:r>
              <a:rPr lang="ko-KR" altLang="en-US" sz="1400" dirty="0" err="1">
                <a:latin typeface="+mn-ea"/>
              </a:rPr>
              <a:t>전통주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err="1">
                <a:latin typeface="+mn-ea"/>
              </a:rPr>
              <a:t>백마장</a:t>
            </a:r>
            <a:r>
              <a:rPr lang="ko-KR" altLang="en-US" sz="1400" dirty="0">
                <a:latin typeface="+mn-ea"/>
              </a:rPr>
              <a:t> 맥주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패션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        - </a:t>
            </a:r>
            <a:r>
              <a:rPr lang="ko-KR" altLang="en-US" sz="1400" dirty="0">
                <a:latin typeface="+mn-ea"/>
              </a:rPr>
              <a:t>확산상가 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 err="1">
                <a:latin typeface="+mn-ea"/>
              </a:rPr>
              <a:t>프렌차이즈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상가 </a:t>
            </a:r>
            <a:r>
              <a:rPr lang="en-US" altLang="ko-KR" sz="1400" dirty="0">
                <a:latin typeface="+mn-ea"/>
              </a:rPr>
              <a:t>M&amp;A, </a:t>
            </a:r>
            <a:r>
              <a:rPr lang="ko-KR" altLang="en-US" sz="1400" dirty="0">
                <a:latin typeface="+mn-ea"/>
              </a:rPr>
              <a:t>융합상가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글로벌 진출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>
                <a:latin typeface="+mn-ea"/>
              </a:rPr>
              <a:t>e</a:t>
            </a:r>
            <a:r>
              <a:rPr lang="ko-KR" altLang="en-US" sz="1400" dirty="0">
                <a:latin typeface="+mn-ea"/>
              </a:rPr>
              <a:t>게임산업 유치와 </a:t>
            </a:r>
            <a:r>
              <a:rPr lang="ko-KR" altLang="en-US" sz="1400" dirty="0" err="1">
                <a:latin typeface="+mn-ea"/>
              </a:rPr>
              <a:t>프로게임머</a:t>
            </a:r>
            <a:r>
              <a:rPr lang="ko-KR" altLang="en-US" sz="1400" dirty="0">
                <a:latin typeface="+mn-ea"/>
              </a:rPr>
              <a:t> 양성</a:t>
            </a:r>
            <a:r>
              <a:rPr lang="en-US" altLang="ko-KR" sz="1400" dirty="0">
                <a:latin typeface="+mn-ea"/>
              </a:rPr>
              <a:t>(VR, SNS </a:t>
            </a:r>
            <a:r>
              <a:rPr lang="ko-KR" altLang="en-US" sz="1400" dirty="0">
                <a:latin typeface="+mn-ea"/>
              </a:rPr>
              <a:t>문화소개</a:t>
            </a:r>
            <a:r>
              <a:rPr lang="en-US" altLang="ko-KR" sz="1400" dirty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  <a:p>
            <a:pPr fontAlgn="base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>
                <a:solidFill>
                  <a:srgbClr val="0070C0"/>
                </a:solidFill>
                <a:latin typeface="+mn-ea"/>
              </a:rPr>
              <a:t>글로벌 셀러 양성</a:t>
            </a:r>
          </a:p>
          <a:p>
            <a:pPr fontAlgn="base"/>
            <a:r>
              <a:rPr lang="en-US" altLang="ko-KR" sz="1400" dirty="0" smtClean="0">
                <a:latin typeface="+mn-ea"/>
              </a:rPr>
              <a:t>        - </a:t>
            </a:r>
            <a:r>
              <a:rPr lang="ko-KR" altLang="en-US" sz="1400" dirty="0">
                <a:latin typeface="+mn-ea"/>
              </a:rPr>
              <a:t>해외 생활무역 거점화 마련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해외이주민 </a:t>
            </a:r>
            <a:r>
              <a:rPr lang="ko-KR" altLang="en-US" sz="1400" dirty="0" err="1">
                <a:latin typeface="+mn-ea"/>
              </a:rPr>
              <a:t>푸드상인</a:t>
            </a:r>
            <a:r>
              <a:rPr lang="ko-KR" altLang="en-US" sz="1400" dirty="0">
                <a:latin typeface="+mn-ea"/>
              </a:rPr>
              <a:t> 창업과 </a:t>
            </a:r>
            <a:r>
              <a:rPr lang="ko-KR" altLang="en-US" sz="1400" dirty="0" smtClean="0">
                <a:latin typeface="+mn-ea"/>
              </a:rPr>
              <a:t>유입</a:t>
            </a:r>
            <a:endParaRPr lang="ko-KR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52927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-</a:t>
            </a:r>
            <a:fld id="{3711D859-4FC6-4836-AC24-0E75565E950D}" type="slidenum">
              <a:rPr lang="ko-KR" altLang="en-US" smtClean="0"/>
              <a:pPr/>
              <a:t>8</a:t>
            </a:fld>
            <a:r>
              <a:rPr lang="en-US" altLang="ko-KR" smtClean="0"/>
              <a:t>-</a:t>
            </a:r>
            <a:endParaRPr lang="ko-KR" altLang="en-US" dirty="0" smtClean="0"/>
          </a:p>
        </p:txBody>
      </p:sp>
      <p:sp>
        <p:nvSpPr>
          <p:cNvPr id="5" name="직사각형 4"/>
          <p:cNvSpPr/>
          <p:nvPr/>
        </p:nvSpPr>
        <p:spPr>
          <a:xfrm>
            <a:off x="1244036" y="1020990"/>
            <a:ext cx="7483737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❏ </a:t>
            </a:r>
            <a:r>
              <a:rPr lang="ko-KR" altLang="en-US" sz="1600" b="1" dirty="0" smtClean="0">
                <a:latin typeface="+mn-ea"/>
              </a:rPr>
              <a:t>추진방법</a:t>
            </a:r>
            <a:r>
              <a:rPr lang="en-US" altLang="ko-KR" sz="1600" b="1" dirty="0" smtClean="0">
                <a:latin typeface="+mn-ea"/>
              </a:rPr>
              <a:t>4</a:t>
            </a:r>
            <a:r>
              <a:rPr lang="ko-KR" altLang="en-US" sz="1600" b="1" dirty="0" smtClean="0">
                <a:latin typeface="+mn-ea"/>
              </a:rPr>
              <a:t> </a:t>
            </a:r>
            <a:r>
              <a:rPr lang="en-US" altLang="ko-KR" sz="1600" b="1" dirty="0">
                <a:latin typeface="+mn-ea"/>
              </a:rPr>
              <a:t>(</a:t>
            </a:r>
            <a:r>
              <a:rPr lang="ko-KR" altLang="en-US" sz="1600" b="1" dirty="0">
                <a:latin typeface="+mn-ea"/>
              </a:rPr>
              <a:t>상권 </a:t>
            </a:r>
            <a:r>
              <a:rPr lang="ko-KR" altLang="en-US" sz="1600" b="1" dirty="0" smtClean="0">
                <a:latin typeface="+mn-ea"/>
              </a:rPr>
              <a:t>활성화</a:t>
            </a:r>
            <a:r>
              <a:rPr lang="en-US" altLang="ko-KR" sz="1600" b="1" dirty="0">
                <a:latin typeface="+mn-ea"/>
              </a:rPr>
              <a:t>)</a:t>
            </a:r>
            <a:endParaRPr lang="en-US" altLang="ko-KR" sz="1600" b="1" kern="0" dirty="0" smtClean="0">
              <a:solidFill>
                <a:srgbClr val="000000"/>
              </a:solidFill>
              <a:latin typeface="+mn-ea"/>
            </a:endParaRPr>
          </a:p>
          <a:p>
            <a:pPr fontAlgn="base" latinLnBrk="0"/>
            <a:r>
              <a:rPr lang="ko-KR" altLang="en-US" sz="1400" b="1" dirty="0" smtClean="0">
                <a:latin typeface="+mn-ea"/>
              </a:rPr>
              <a:t>  라</a:t>
            </a:r>
            <a:r>
              <a:rPr lang="en-US" altLang="ko-KR" sz="1400" b="1" dirty="0">
                <a:latin typeface="+mn-ea"/>
              </a:rPr>
              <a:t>. 4</a:t>
            </a:r>
            <a:r>
              <a:rPr lang="ko-KR" altLang="en-US" sz="1400" b="1" dirty="0" err="1">
                <a:latin typeface="+mn-ea"/>
              </a:rPr>
              <a:t>차산업과</a:t>
            </a:r>
            <a:r>
              <a:rPr lang="ko-KR" altLang="en-US" sz="1400" b="1" dirty="0">
                <a:latin typeface="+mn-ea"/>
              </a:rPr>
              <a:t> 융합 </a:t>
            </a:r>
            <a:endParaRPr lang="ko-KR" altLang="en-US" sz="1400" dirty="0">
              <a:latin typeface="+mn-ea"/>
            </a:endParaRP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ko-KR" altLang="en-US" sz="1400" dirty="0" smtClean="0">
                <a:solidFill>
                  <a:srgbClr val="0070C0"/>
                </a:solidFill>
                <a:latin typeface="+mn-ea"/>
              </a:rPr>
              <a:t>게임산업 </a:t>
            </a:r>
            <a:r>
              <a:rPr lang="ko-KR" altLang="en-US" sz="1400" dirty="0">
                <a:solidFill>
                  <a:srgbClr val="0070C0"/>
                </a:solidFill>
                <a:latin typeface="+mn-ea"/>
              </a:rPr>
              <a:t>연계</a:t>
            </a:r>
            <a:r>
              <a:rPr lang="ko-KR" altLang="en-US" sz="1400" dirty="0">
                <a:latin typeface="+mn-ea"/>
              </a:rPr>
              <a:t>한 </a:t>
            </a:r>
            <a:r>
              <a:rPr lang="ko-KR" altLang="en-US" sz="1400" dirty="0" err="1">
                <a:latin typeface="+mn-ea"/>
              </a:rPr>
              <a:t>문화콘텐츠</a:t>
            </a:r>
            <a:r>
              <a:rPr lang="ko-KR" altLang="en-US" sz="1400" dirty="0">
                <a:latin typeface="+mn-ea"/>
              </a:rPr>
              <a:t> 소개 및 안내 등 </a:t>
            </a:r>
            <a:r>
              <a:rPr lang="ko-KR" altLang="en-US" sz="1400" dirty="0">
                <a:solidFill>
                  <a:srgbClr val="0070C0"/>
                </a:solidFill>
                <a:latin typeface="+mn-ea"/>
              </a:rPr>
              <a:t>홍보나 마케팅으로 활용</a:t>
            </a: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홈 </a:t>
            </a:r>
            <a:r>
              <a:rPr lang="en-US" altLang="ko-KR" sz="1400" dirty="0">
                <a:latin typeface="+mn-ea"/>
              </a:rPr>
              <a:t>PAGE </a:t>
            </a:r>
            <a:r>
              <a:rPr lang="ko-KR" altLang="en-US" sz="1400" dirty="0">
                <a:latin typeface="+mn-ea"/>
              </a:rPr>
              <a:t>개발 및 운영</a:t>
            </a:r>
            <a:r>
              <a:rPr lang="en-US" altLang="ko-KR" sz="1400" dirty="0">
                <a:latin typeface="+mn-ea"/>
              </a:rPr>
              <a:t>) </a:t>
            </a:r>
            <a:r>
              <a:rPr lang="ko-KR" altLang="en-US" sz="1400" dirty="0" err="1">
                <a:latin typeface="+mn-ea"/>
              </a:rPr>
              <a:t>아카이브</a:t>
            </a:r>
            <a:r>
              <a:rPr lang="en-US" altLang="ko-KR" sz="1400" dirty="0">
                <a:latin typeface="+mn-ea"/>
              </a:rPr>
              <a:t>, SNS</a:t>
            </a:r>
            <a:r>
              <a:rPr lang="ko-KR" altLang="en-US" sz="1400" dirty="0">
                <a:latin typeface="+mn-ea"/>
              </a:rPr>
              <a:t>홍보</a:t>
            </a:r>
            <a:r>
              <a:rPr lang="en-US" altLang="ko-KR" sz="1400" dirty="0">
                <a:latin typeface="+mn-ea"/>
              </a:rPr>
              <a:t>, VR MAP, </a:t>
            </a:r>
            <a:r>
              <a:rPr lang="ko-KR" altLang="en-US" sz="1400" dirty="0">
                <a:latin typeface="+mn-ea"/>
              </a:rPr>
              <a:t>스마트 예약시스템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주차 </a:t>
            </a:r>
            <a:r>
              <a:rPr lang="ko-KR" altLang="en-US" sz="1400" dirty="0" smtClean="0">
                <a:latin typeface="+mn-ea"/>
              </a:rPr>
              <a:t>          </a:t>
            </a:r>
            <a:endParaRPr lang="en-US" altLang="ko-KR" sz="1400" dirty="0" smtClean="0">
              <a:latin typeface="+mn-ea"/>
            </a:endParaRPr>
          </a:p>
          <a:p>
            <a:pPr fontAlgn="base" latinLnBrk="0"/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                          </a:t>
            </a:r>
            <a:r>
              <a:rPr lang="ko-KR" altLang="en-US" sz="1400" dirty="0" smtClean="0">
                <a:latin typeface="+mn-ea"/>
              </a:rPr>
              <a:t>시스템 등과 연계한 통합 </a:t>
            </a:r>
            <a:r>
              <a:rPr lang="en-US" altLang="ko-KR" sz="1400" dirty="0" smtClean="0">
                <a:latin typeface="+mn-ea"/>
              </a:rPr>
              <a:t>PAGE </a:t>
            </a:r>
            <a:r>
              <a:rPr lang="ko-KR" altLang="en-US" sz="1400" dirty="0" smtClean="0">
                <a:latin typeface="+mn-ea"/>
              </a:rPr>
              <a:t>개발</a:t>
            </a:r>
            <a:r>
              <a:rPr lang="en-US" altLang="ko-KR" sz="1400" dirty="0" smtClean="0">
                <a:latin typeface="+mn-ea"/>
              </a:rPr>
              <a:t>( </a:t>
            </a:r>
            <a:r>
              <a:rPr lang="ko-KR" altLang="en-US" sz="1400" dirty="0" smtClean="0">
                <a:latin typeface="+mn-ea"/>
              </a:rPr>
              <a:t>웹</a:t>
            </a:r>
            <a:r>
              <a:rPr lang="en-US" altLang="ko-KR" sz="1400" dirty="0" smtClean="0">
                <a:latin typeface="+mn-ea"/>
              </a:rPr>
              <a:t>/</a:t>
            </a:r>
            <a:r>
              <a:rPr lang="ko-KR" altLang="en-US" sz="1400" dirty="0" err="1" smtClean="0">
                <a:latin typeface="+mn-ea"/>
              </a:rPr>
              <a:t>앱</a:t>
            </a:r>
            <a:r>
              <a:rPr lang="ko-KR" altLang="en-US" sz="1400" dirty="0" smtClean="0">
                <a:latin typeface="+mn-ea"/>
              </a:rPr>
              <a:t> 연동</a:t>
            </a:r>
            <a:r>
              <a:rPr lang="en-US" altLang="ko-KR" sz="1400" dirty="0" smtClean="0">
                <a:latin typeface="+mn-ea"/>
              </a:rPr>
              <a:t>)</a:t>
            </a:r>
            <a:endParaRPr lang="ko-KR" altLang="en-US" sz="1400" dirty="0" smtClean="0">
              <a:latin typeface="+mn-ea"/>
            </a:endParaRP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 err="1">
                <a:latin typeface="+mn-ea"/>
              </a:rPr>
              <a:t>아카이브</a:t>
            </a:r>
            <a:r>
              <a:rPr lang="en-US" altLang="ko-KR" sz="1400" dirty="0">
                <a:latin typeface="+mn-ea"/>
              </a:rPr>
              <a:t>) </a:t>
            </a:r>
            <a:r>
              <a:rPr lang="ko-KR" altLang="en-US" sz="1400" dirty="0">
                <a:latin typeface="+mn-ea"/>
              </a:rPr>
              <a:t>사업추진 </a:t>
            </a:r>
            <a:r>
              <a:rPr lang="ko-KR" altLang="en-US" sz="1400" dirty="0" err="1">
                <a:latin typeface="+mn-ea"/>
              </a:rPr>
              <a:t>전과정을</a:t>
            </a:r>
            <a:r>
              <a:rPr lang="ko-KR" altLang="en-US" sz="1400" dirty="0">
                <a:latin typeface="+mn-ea"/>
              </a:rPr>
              <a:t> 기록화함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공연</a:t>
            </a:r>
            <a:r>
              <a:rPr lang="en-US" altLang="ko-KR" sz="1400" dirty="0">
                <a:latin typeface="+mn-ea"/>
              </a:rPr>
              <a:t>/</a:t>
            </a:r>
            <a:r>
              <a:rPr lang="ko-KR" altLang="en-US" sz="1400" dirty="0">
                <a:latin typeface="+mn-ea"/>
              </a:rPr>
              <a:t>행사</a:t>
            </a:r>
            <a:r>
              <a:rPr lang="en-US" altLang="ko-KR" sz="1400" dirty="0">
                <a:latin typeface="+mn-ea"/>
              </a:rPr>
              <a:t>/</a:t>
            </a:r>
            <a:r>
              <a:rPr lang="ko-KR" altLang="en-US" sz="1400" dirty="0">
                <a:latin typeface="+mn-ea"/>
              </a:rPr>
              <a:t>시설운영 등 사업의 </a:t>
            </a:r>
            <a:r>
              <a:rPr lang="ko-KR" altLang="en-US" sz="1400" dirty="0" err="1">
                <a:latin typeface="+mn-ea"/>
              </a:rPr>
              <a:t>전과정을</a:t>
            </a:r>
            <a:r>
              <a:rPr lang="ko-KR" altLang="en-US" sz="1400" dirty="0">
                <a:latin typeface="+mn-ea"/>
              </a:rPr>
              <a:t> </a:t>
            </a:r>
            <a:endParaRPr lang="en-US" altLang="ko-KR" sz="1400" dirty="0" smtClean="0">
              <a:latin typeface="+mn-ea"/>
            </a:endParaRPr>
          </a:p>
          <a:p>
            <a:pPr fontAlgn="base" latinLnBrk="0"/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                          </a:t>
            </a:r>
            <a:r>
              <a:rPr lang="ko-KR" altLang="en-US" sz="1400" dirty="0" smtClean="0">
                <a:latin typeface="+mn-ea"/>
              </a:rPr>
              <a:t>기록하여 </a:t>
            </a:r>
            <a:r>
              <a:rPr lang="ko-KR" altLang="en-US" sz="1400" dirty="0">
                <a:latin typeface="+mn-ea"/>
              </a:rPr>
              <a:t>홈페이지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err="1">
                <a:latin typeface="+mn-ea"/>
              </a:rPr>
              <a:t>앱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err="1">
                <a:latin typeface="+mn-ea"/>
              </a:rPr>
              <a:t>유튜브</a:t>
            </a:r>
            <a:r>
              <a:rPr lang="en-US" altLang="ko-KR" sz="1400" dirty="0">
                <a:latin typeface="+mn-ea"/>
              </a:rPr>
              <a:t>, SNS</a:t>
            </a:r>
            <a:r>
              <a:rPr lang="ko-KR" altLang="en-US" sz="1400" dirty="0">
                <a:latin typeface="+mn-ea"/>
              </a:rPr>
              <a:t>홍보 연계</a:t>
            </a: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>
                <a:latin typeface="+mn-ea"/>
              </a:rPr>
              <a:t>(SNS</a:t>
            </a:r>
            <a:r>
              <a:rPr lang="ko-KR" altLang="en-US" sz="1400" dirty="0">
                <a:latin typeface="+mn-ea"/>
              </a:rPr>
              <a:t>채널 개발 및 운영</a:t>
            </a:r>
            <a:r>
              <a:rPr lang="en-US" altLang="ko-KR" sz="1400" dirty="0">
                <a:latin typeface="+mn-ea"/>
              </a:rPr>
              <a:t>) </a:t>
            </a:r>
            <a:r>
              <a:rPr lang="ko-KR" altLang="en-US" sz="1400" dirty="0" err="1">
                <a:latin typeface="+mn-ea"/>
              </a:rPr>
              <a:t>유튜브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err="1">
                <a:latin typeface="+mn-ea"/>
              </a:rPr>
              <a:t>페이스북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err="1">
                <a:latin typeface="+mn-ea"/>
              </a:rPr>
              <a:t>인스타그램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 err="1">
                <a:latin typeface="+mn-ea"/>
              </a:rPr>
              <a:t>블로그</a:t>
            </a:r>
            <a:r>
              <a:rPr lang="ko-KR" altLang="en-US" sz="1400" dirty="0">
                <a:latin typeface="+mn-ea"/>
              </a:rPr>
              <a:t> 다양한 연계 </a:t>
            </a: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>
                <a:solidFill>
                  <a:srgbClr val="0070C0"/>
                </a:solidFill>
                <a:latin typeface="+mn-ea"/>
              </a:rPr>
              <a:t>스마트 예약</a:t>
            </a:r>
            <a:r>
              <a:rPr lang="ko-KR" altLang="en-US" sz="1400" dirty="0">
                <a:latin typeface="+mn-ea"/>
              </a:rPr>
              <a:t>시스템</a:t>
            </a:r>
            <a:r>
              <a:rPr lang="en-US" altLang="ko-KR" sz="1400" dirty="0">
                <a:latin typeface="+mn-ea"/>
              </a:rPr>
              <a:t>) </a:t>
            </a:r>
            <a:r>
              <a:rPr lang="ko-KR" altLang="en-US" sz="1400" dirty="0" err="1">
                <a:latin typeface="+mn-ea"/>
              </a:rPr>
              <a:t>상권내</a:t>
            </a:r>
            <a:r>
              <a:rPr lang="ko-KR" altLang="en-US" sz="1400" dirty="0">
                <a:latin typeface="+mn-ea"/>
              </a:rPr>
              <a:t> 박물관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공연장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체험프로그램</a:t>
            </a:r>
            <a:r>
              <a:rPr lang="en-US" altLang="ko-KR" sz="1400" dirty="0">
                <a:latin typeface="+mn-ea"/>
              </a:rPr>
              <a:t>, </a:t>
            </a:r>
            <a:r>
              <a:rPr lang="ko-KR" altLang="en-US" sz="1400" dirty="0">
                <a:latin typeface="+mn-ea"/>
              </a:rPr>
              <a:t>점포 등과 연계 </a:t>
            </a: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</a:t>
            </a:r>
            <a:r>
              <a:rPr lang="ko-KR" altLang="en-US" sz="1400" dirty="0" smtClean="0">
                <a:latin typeface="+mn-ea"/>
              </a:rPr>
              <a:t> </a:t>
            </a:r>
            <a:r>
              <a:rPr lang="en-US" altLang="ko-KR" sz="1400" dirty="0">
                <a:latin typeface="+mn-ea"/>
              </a:rPr>
              <a:t>(</a:t>
            </a:r>
            <a:r>
              <a:rPr lang="ko-KR" altLang="en-US" sz="1400" dirty="0">
                <a:latin typeface="+mn-ea"/>
              </a:rPr>
              <a:t>스마트 주차시스템</a:t>
            </a:r>
            <a:r>
              <a:rPr lang="en-US" altLang="ko-KR" sz="1400" dirty="0">
                <a:latin typeface="+mn-ea"/>
              </a:rPr>
              <a:t>) </a:t>
            </a:r>
            <a:r>
              <a:rPr lang="ko-KR" altLang="en-US" sz="1400" dirty="0">
                <a:latin typeface="+mn-ea"/>
              </a:rPr>
              <a:t>상권 내외부 공공</a:t>
            </a:r>
            <a:r>
              <a:rPr lang="en-US" altLang="ko-KR" sz="1400" dirty="0">
                <a:latin typeface="+mn-ea"/>
              </a:rPr>
              <a:t>/</a:t>
            </a:r>
            <a:r>
              <a:rPr lang="ko-KR" altLang="en-US" sz="1400" dirty="0">
                <a:latin typeface="+mn-ea"/>
              </a:rPr>
              <a:t>민간 주차장과 연계한 주차 예약 </a:t>
            </a:r>
          </a:p>
          <a:p>
            <a:pPr fontAlgn="base"/>
            <a:r>
              <a:rPr lang="ko-KR" altLang="en-US" sz="1400" b="1" dirty="0" smtClean="0">
                <a:latin typeface="+mn-ea"/>
              </a:rPr>
              <a:t>  마</a:t>
            </a:r>
            <a:r>
              <a:rPr lang="en-US" altLang="ko-KR" sz="1400" b="1" dirty="0">
                <a:latin typeface="+mn-ea"/>
              </a:rPr>
              <a:t>. </a:t>
            </a:r>
            <a:r>
              <a:rPr lang="ko-KR" altLang="en-US" sz="1400" b="1" dirty="0">
                <a:latin typeface="+mn-ea"/>
              </a:rPr>
              <a:t>센터 종합계획수립 및 </a:t>
            </a:r>
            <a:r>
              <a:rPr lang="ko-KR" altLang="en-US" sz="1400" b="1" dirty="0" smtClean="0">
                <a:latin typeface="+mn-ea"/>
              </a:rPr>
              <a:t>운영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969348" y="123366"/>
            <a:ext cx="5031186" cy="7940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 latinLnBrk="0">
              <a:lnSpc>
                <a:spcPct val="190000"/>
              </a:lnSpc>
            </a:pP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Ⅲ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 </a:t>
            </a:r>
            <a:r>
              <a:rPr lang="ko-KR" altLang="en-US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수행계획서 </a:t>
            </a:r>
            <a:r>
              <a:rPr lang="en-US" altLang="ko-KR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z="24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추진 방법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3,</a:t>
            </a:r>
            <a:r>
              <a:rPr lang="ko-KR" altLang="en-US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직업윤리</a:t>
            </a:r>
            <a:r>
              <a:rPr lang="en-US" altLang="ko-KR" sz="2000" kern="0" spc="-7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ko-KR" altLang="en-US" sz="2000" kern="0" spc="0" dirty="0">
              <a:solidFill>
                <a:srgbClr val="000000"/>
              </a:solidFill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244036" y="3836553"/>
            <a:ext cx="7483737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ko-KR" altLang="en-US" sz="1400" b="1" kern="0" dirty="0" smtClean="0">
                <a:solidFill>
                  <a:srgbClr val="000000"/>
                </a:solidFill>
                <a:latin typeface="+mn-ea"/>
              </a:rPr>
              <a:t>❏</a:t>
            </a:r>
            <a:r>
              <a:rPr lang="ko-KR" altLang="en-US" sz="1400" b="1" dirty="0" smtClean="0">
                <a:latin typeface="+mn-ea"/>
              </a:rPr>
              <a:t> 공공기관의 직원으로서 직업윤리</a:t>
            </a:r>
            <a:endParaRPr lang="en-US" altLang="ko-KR" sz="1400" b="1" dirty="0" smtClean="0">
              <a:latin typeface="+mn-ea"/>
            </a:endParaRP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   </a:t>
            </a:r>
            <a:r>
              <a:rPr lang="ko-KR" altLang="en-US" sz="1400" dirty="0" smtClean="0">
                <a:solidFill>
                  <a:srgbClr val="0070C0"/>
                </a:solidFill>
                <a:latin typeface="+mn-ea"/>
              </a:rPr>
              <a:t>애민</a:t>
            </a:r>
            <a:r>
              <a:rPr lang="en-US" altLang="ko-KR" sz="1400" dirty="0" smtClean="0">
                <a:solidFill>
                  <a:srgbClr val="0070C0"/>
                </a:solidFill>
                <a:latin typeface="+mn-ea"/>
              </a:rPr>
              <a:t>(</a:t>
            </a:r>
            <a:r>
              <a:rPr lang="ko-KR" altLang="en-US" sz="1400" dirty="0" smtClean="0">
                <a:solidFill>
                  <a:srgbClr val="0070C0"/>
                </a:solidFill>
                <a:latin typeface="+mn-ea"/>
              </a:rPr>
              <a:t>愛民</a:t>
            </a:r>
            <a:r>
              <a:rPr lang="en-US" altLang="ko-KR" sz="1400" dirty="0" smtClean="0">
                <a:solidFill>
                  <a:srgbClr val="0070C0"/>
                </a:solidFill>
                <a:latin typeface="+mn-ea"/>
              </a:rPr>
              <a:t>)</a:t>
            </a:r>
            <a:r>
              <a:rPr lang="ko-KR" altLang="en-US" sz="1400" dirty="0" smtClean="0">
                <a:solidFill>
                  <a:srgbClr val="0070C0"/>
                </a:solidFill>
                <a:latin typeface="+mn-ea"/>
              </a:rPr>
              <a:t>정신을 바탕</a:t>
            </a:r>
            <a:r>
              <a:rPr lang="ko-KR" altLang="en-US" sz="1400" dirty="0" smtClean="0">
                <a:latin typeface="+mn-ea"/>
              </a:rPr>
              <a:t>으로 공무원에게는 아래와 같은 직업윤리 요구되기에</a:t>
            </a: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400" dirty="0" smtClean="0">
                <a:latin typeface="+mn-ea"/>
              </a:rPr>
              <a:t>국민 전체의 봉사자로서 공익을 추구해야 한다</a:t>
            </a:r>
            <a:r>
              <a:rPr lang="en-US" altLang="ko-KR" sz="1400" dirty="0" smtClean="0">
                <a:latin typeface="+mn-ea"/>
              </a:rPr>
              <a:t>.</a:t>
            </a:r>
          </a:p>
          <a:p>
            <a:pPr fontAlgn="base" latinLnBrk="0"/>
            <a:r>
              <a:rPr lang="en-US" altLang="ko-KR" sz="1400" dirty="0" smtClean="0">
                <a:latin typeface="+mn-ea"/>
              </a:rPr>
              <a:t>  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400" dirty="0" smtClean="0">
                <a:latin typeface="+mn-ea"/>
              </a:rPr>
              <a:t>국민의 의사를 존중해야 한다</a:t>
            </a:r>
            <a:r>
              <a:rPr lang="en-US" altLang="ko-KR" sz="1400" dirty="0" smtClean="0">
                <a:latin typeface="+mn-ea"/>
              </a:rPr>
              <a:t>. </a:t>
            </a:r>
            <a:r>
              <a:rPr lang="ko-KR" altLang="en-US" sz="1400" dirty="0" smtClean="0">
                <a:latin typeface="+mn-ea"/>
              </a:rPr>
              <a:t>즉 공익 추구를 위한 방법은 민주적 과정을           </a:t>
            </a:r>
            <a:endParaRPr lang="en-US" altLang="ko-KR" sz="1400" dirty="0" smtClean="0">
              <a:latin typeface="+mn-ea"/>
            </a:endParaRPr>
          </a:p>
          <a:p>
            <a:pPr fontAlgn="base" latinLnBrk="0"/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    </a:t>
            </a:r>
            <a:r>
              <a:rPr lang="ko-KR" altLang="en-US" sz="1400" dirty="0" smtClean="0">
                <a:latin typeface="+mn-ea"/>
              </a:rPr>
              <a:t>통한 국민의 의견수렴과 의사결정이 이루어져야 한다</a:t>
            </a:r>
            <a:r>
              <a:rPr lang="en-US" altLang="ko-KR" sz="1400" dirty="0" smtClean="0">
                <a:latin typeface="+mn-ea"/>
              </a:rPr>
              <a:t>.</a:t>
            </a:r>
            <a:endParaRPr lang="ko-KR" altLang="en-US" sz="1400" dirty="0" smtClean="0">
              <a:latin typeface="+mn-ea"/>
            </a:endParaRPr>
          </a:p>
          <a:p>
            <a:pPr fontAlgn="base" latinLnBrk="0"/>
            <a:r>
              <a:rPr lang="en-US" altLang="ko-KR" sz="1400" dirty="0" smtClean="0">
                <a:latin typeface="+mn-ea"/>
              </a:rPr>
              <a:t> 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400" dirty="0" smtClean="0">
                <a:latin typeface="+mn-ea"/>
              </a:rPr>
              <a:t>국민에 대한 봉사는 민주적 과정을 존중하는 가운데서 실천되어야 한다</a:t>
            </a:r>
            <a:r>
              <a:rPr lang="en-US" altLang="ko-KR" sz="1400" dirty="0" smtClean="0">
                <a:latin typeface="+mn-ea"/>
              </a:rPr>
              <a:t>.</a:t>
            </a:r>
            <a:endParaRPr lang="ko-KR" altLang="en-US" sz="1400" dirty="0" smtClean="0">
              <a:latin typeface="+mn-ea"/>
            </a:endParaRPr>
          </a:p>
          <a:p>
            <a:pPr fontAlgn="base" latinLnBrk="0"/>
            <a:r>
              <a:rPr lang="ko-KR" altLang="en-US" sz="1400" dirty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  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• </a:t>
            </a:r>
            <a:r>
              <a:rPr lang="ko-KR" altLang="en-US" sz="1400" dirty="0" smtClean="0">
                <a:latin typeface="+mn-ea"/>
              </a:rPr>
              <a:t>직무수행은 민주적이고 창의적이며 능률적인 태도로서 발전적이고 적극적인     </a:t>
            </a:r>
            <a:endParaRPr lang="en-US" altLang="ko-KR" sz="1400" dirty="0" smtClean="0">
              <a:latin typeface="+mn-ea"/>
            </a:endParaRPr>
          </a:p>
          <a:p>
            <a:pPr fontAlgn="base" latinLnBrk="0"/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    </a:t>
            </a:r>
            <a:r>
              <a:rPr lang="ko-KR" altLang="en-US" sz="1400" dirty="0" smtClean="0">
                <a:latin typeface="+mn-ea"/>
              </a:rPr>
              <a:t>활동으로 수행되어야 한다</a:t>
            </a:r>
            <a:r>
              <a:rPr lang="en-US" altLang="ko-KR" sz="1400" dirty="0" smtClean="0">
                <a:latin typeface="+mn-ea"/>
              </a:rPr>
              <a:t>. </a:t>
            </a:r>
            <a:r>
              <a:rPr lang="ko-KR" altLang="en-US" sz="1400" dirty="0" smtClean="0">
                <a:latin typeface="+mn-ea"/>
              </a:rPr>
              <a:t>따라서</a:t>
            </a:r>
          </a:p>
          <a:p>
            <a:pPr fontAlgn="base" latinLnBrk="0"/>
            <a:r>
              <a:rPr lang="ko-KR" altLang="en-US" sz="1400" dirty="0" smtClean="0">
                <a:latin typeface="+mn-ea"/>
              </a:rPr>
              <a:t>   일반기업 직업윤리와는 달리 </a:t>
            </a:r>
            <a:r>
              <a:rPr lang="ko-KR" altLang="en-US" sz="1400" dirty="0" err="1" smtClean="0">
                <a:latin typeface="+mn-ea"/>
              </a:rPr>
              <a:t>보다높은</a:t>
            </a:r>
            <a:r>
              <a:rPr lang="ko-KR" altLang="en-US" sz="1400" dirty="0" smtClean="0">
                <a:latin typeface="+mn-ea"/>
              </a:rPr>
              <a:t> 가치규범과 행동규범이 설정하고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또 자율적인   </a:t>
            </a:r>
            <a:endParaRPr lang="en-US" altLang="ko-KR" sz="1400" dirty="0" smtClean="0">
              <a:latin typeface="+mn-ea"/>
            </a:endParaRPr>
          </a:p>
          <a:p>
            <a:pPr fontAlgn="base" latinLnBrk="0"/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</a:t>
            </a:r>
            <a:r>
              <a:rPr lang="ko-KR" altLang="en-US" sz="1400" dirty="0" smtClean="0">
                <a:latin typeface="+mn-ea"/>
              </a:rPr>
              <a:t>규제 가 요구되며 </a:t>
            </a:r>
            <a:r>
              <a:rPr lang="ko-KR" altLang="en-US" sz="1400" dirty="0" smtClean="0">
                <a:solidFill>
                  <a:srgbClr val="0070C0"/>
                </a:solidFill>
                <a:latin typeface="+mn-ea"/>
              </a:rPr>
              <a:t>공정과 상식</a:t>
            </a:r>
            <a:r>
              <a:rPr lang="en-US" altLang="ko-KR" sz="1400" dirty="0" smtClean="0">
                <a:solidFill>
                  <a:srgbClr val="0070C0"/>
                </a:solidFill>
                <a:latin typeface="+mn-ea"/>
              </a:rPr>
              <a:t>(</a:t>
            </a:r>
            <a:r>
              <a:rPr lang="ko-KR" altLang="en-US" sz="1400" dirty="0" smtClean="0">
                <a:solidFill>
                  <a:srgbClr val="0070C0"/>
                </a:solidFill>
                <a:latin typeface="+mn-ea"/>
              </a:rPr>
              <a:t>보편적 윤리</a:t>
            </a:r>
            <a:r>
              <a:rPr lang="en-US" altLang="ko-KR" sz="1400" dirty="0" smtClean="0">
                <a:solidFill>
                  <a:srgbClr val="0070C0"/>
                </a:solidFill>
                <a:latin typeface="+mn-ea"/>
              </a:rPr>
              <a:t>)</a:t>
            </a:r>
            <a:r>
              <a:rPr lang="ko-KR" altLang="en-US" sz="1400" dirty="0" smtClean="0">
                <a:latin typeface="+mn-ea"/>
              </a:rPr>
              <a:t>이 통하는 공공기관 직원의 일원으로 수행 </a:t>
            </a:r>
            <a:endParaRPr lang="en-US" altLang="ko-KR" sz="1400" dirty="0" smtClean="0">
              <a:latin typeface="+mn-ea"/>
            </a:endParaRPr>
          </a:p>
          <a:p>
            <a:pPr fontAlgn="base" latinLnBrk="0"/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</a:t>
            </a:r>
            <a:r>
              <a:rPr lang="ko-KR" altLang="en-US" sz="1400" dirty="0" smtClean="0">
                <a:latin typeface="+mn-ea"/>
              </a:rPr>
              <a:t>할 것입니다</a:t>
            </a:r>
          </a:p>
        </p:txBody>
      </p:sp>
    </p:spTree>
    <p:extLst>
      <p:ext uri="{BB962C8B-B14F-4D97-AF65-F5344CB8AC3E}">
        <p14:creationId xmlns:p14="http://schemas.microsoft.com/office/powerpoint/2010/main" val="1857220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560882" y="152347"/>
            <a:ext cx="4677884" cy="6986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fontAlgn="base">
              <a:lnSpc>
                <a:spcPct val="200000"/>
              </a:lnSpc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Ⅳ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sz="2400" b="1" kern="0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지역사회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Net-Work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구축방안</a:t>
            </a:r>
            <a:endParaRPr lang="en-US" altLang="ko-KR" sz="2400" b="1" kern="0" spc="0" dirty="0">
              <a:solidFill>
                <a:srgbClr val="000000"/>
              </a:solidFill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158894" y="1182724"/>
            <a:ext cx="61924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200000"/>
              </a:lnSpc>
            </a:pPr>
            <a:r>
              <a:rPr lang="en-US" altLang="ko-KR" sz="1600" b="1" kern="0" dirty="0" smtClean="0">
                <a:solidFill>
                  <a:srgbClr val="000000"/>
                </a:solidFill>
                <a:latin typeface="+mn-ea"/>
              </a:rPr>
              <a:t>❏ </a:t>
            </a:r>
            <a:r>
              <a:rPr lang="en-US" altLang="ko-KR" sz="1600" b="1" kern="0" dirty="0" err="1" smtClean="0">
                <a:solidFill>
                  <a:srgbClr val="000000"/>
                </a:solidFill>
                <a:latin typeface="+mn-ea"/>
              </a:rPr>
              <a:t>기업</a:t>
            </a:r>
            <a:r>
              <a:rPr lang="en-US" altLang="ko-KR" sz="1600" b="1" kern="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en-US" altLang="ko-KR" sz="1600" b="1" kern="0" dirty="0" err="1" smtClean="0">
                <a:solidFill>
                  <a:srgbClr val="000000"/>
                </a:solidFill>
                <a:latin typeface="+mn-ea"/>
              </a:rPr>
              <a:t>유관기관</a:t>
            </a:r>
            <a:r>
              <a:rPr lang="en-US" altLang="ko-KR" sz="1600" b="1" kern="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en-US" altLang="ko-KR" sz="1600" b="1" kern="0" dirty="0" err="1" smtClean="0">
                <a:solidFill>
                  <a:srgbClr val="000000"/>
                </a:solidFill>
                <a:latin typeface="+mn-ea"/>
              </a:rPr>
              <a:t>단체</a:t>
            </a:r>
            <a:r>
              <a:rPr lang="en-US" altLang="ko-KR" sz="1600" b="1" kern="0" dirty="0" smtClean="0">
                <a:solidFill>
                  <a:srgbClr val="000000"/>
                </a:solidFill>
                <a:latin typeface="+mn-ea"/>
              </a:rPr>
              <a:t> 등 </a:t>
            </a:r>
            <a:r>
              <a:rPr lang="en-US" altLang="ko-KR" sz="1600" b="1" kern="0" dirty="0" err="1" smtClean="0">
                <a:solidFill>
                  <a:srgbClr val="000000"/>
                </a:solidFill>
                <a:latin typeface="+mn-ea"/>
              </a:rPr>
              <a:t>과의</a:t>
            </a:r>
            <a:r>
              <a:rPr lang="en-US" altLang="ko-KR" sz="1600" b="1" kern="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ko-KR" sz="1600" b="1" kern="0" dirty="0" err="1" smtClean="0">
                <a:solidFill>
                  <a:srgbClr val="000000"/>
                </a:solidFill>
                <a:latin typeface="+mn-ea"/>
              </a:rPr>
              <a:t>협력관계</a:t>
            </a:r>
            <a:r>
              <a:rPr lang="en-US" altLang="ko-KR" sz="1600" b="1" kern="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조성</a:t>
            </a:r>
            <a:r>
              <a:rPr lang="en-US" altLang="ko-KR" sz="1600" b="1" kern="0" dirty="0" smtClean="0">
                <a:solidFill>
                  <a:srgbClr val="000000"/>
                </a:solidFill>
                <a:latin typeface="+mn-ea"/>
              </a:rPr>
              <a:t>• </a:t>
            </a:r>
            <a:r>
              <a:rPr lang="ko-KR" altLang="en-US" sz="1600" b="1" kern="0" dirty="0" smtClean="0">
                <a:solidFill>
                  <a:srgbClr val="000000"/>
                </a:solidFill>
                <a:latin typeface="+mn-ea"/>
              </a:rPr>
              <a:t>유지</a:t>
            </a:r>
            <a:endParaRPr lang="en-US" altLang="ko-KR" sz="1600" b="1" kern="0" spc="0" dirty="0">
              <a:solidFill>
                <a:srgbClr val="000000"/>
              </a:solidFill>
              <a:effectLst/>
              <a:latin typeface="+mn-ea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1D859-4FC6-4836-AC24-0E75565E950D}" type="slidenum">
              <a:rPr lang="ko-KR" altLang="en-US" smtClean="0"/>
              <a:t>9</a:t>
            </a:fld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1610569" y="1980083"/>
            <a:ext cx="6578510" cy="3967154"/>
            <a:chOff x="1610569" y="1967020"/>
            <a:chExt cx="6578510" cy="3967154"/>
          </a:xfrm>
        </p:grpSpPr>
        <p:pic>
          <p:nvPicPr>
            <p:cNvPr id="15361" name="_x237718016" descr="DRW000049a01ff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0569" y="1967020"/>
              <a:ext cx="6578510" cy="39671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순서도: 수행의 시작/종료 9"/>
            <p:cNvSpPr/>
            <p:nvPr/>
          </p:nvSpPr>
          <p:spPr>
            <a:xfrm>
              <a:off x="3353579" y="3287767"/>
              <a:ext cx="2968843" cy="1325660"/>
            </a:xfrm>
            <a:prstGeom prst="flowChartTerminator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600" dirty="0" smtClean="0">
                  <a:latin typeface="HY동녘M" panose="02030600000101010101" pitchFamily="18" charset="-127"/>
                  <a:ea typeface="HY동녘M" panose="02030600000101010101" pitchFamily="18" charset="-127"/>
                </a:rPr>
                <a:t>인천부평서민경제</a:t>
              </a:r>
              <a:endParaRPr lang="en-US" altLang="ko-KR" sz="1600" dirty="0" smtClean="0">
                <a:latin typeface="HY동녘M" panose="02030600000101010101" pitchFamily="18" charset="-127"/>
                <a:ea typeface="HY동녘M" panose="02030600000101010101" pitchFamily="18" charset="-127"/>
              </a:endParaRPr>
            </a:p>
            <a:p>
              <a:pPr algn="ctr"/>
              <a:r>
                <a:rPr lang="ko-KR" altLang="en-US" sz="1600" dirty="0" err="1" smtClean="0">
                  <a:latin typeface="HY동녘M" panose="02030600000101010101" pitchFamily="18" charset="-127"/>
                  <a:ea typeface="HY동녘M" panose="02030600000101010101" pitchFamily="18" charset="-127"/>
                </a:rPr>
                <a:t>창업패스티발</a:t>
              </a:r>
              <a:endParaRPr lang="en-US" altLang="ko-KR" sz="1600" dirty="0" smtClean="0">
                <a:latin typeface="HY동녘M" panose="02030600000101010101" pitchFamily="18" charset="-127"/>
                <a:ea typeface="HY동녘M" panose="02030600000101010101" pitchFamily="18" charset="-127"/>
              </a:endParaRPr>
            </a:p>
            <a:p>
              <a:pPr algn="ctr"/>
              <a:endParaRPr lang="en-US" altLang="ko-KR" sz="1100" dirty="0" smtClean="0">
                <a:latin typeface="HY동녘M" panose="02030600000101010101" pitchFamily="18" charset="-127"/>
                <a:ea typeface="HY동녘M" panose="02030600000101010101" pitchFamily="18" charset="-127"/>
              </a:endParaRPr>
            </a:p>
            <a:p>
              <a:pPr algn="ctr"/>
              <a:r>
                <a:rPr lang="en-US" altLang="ko-KR" sz="1400" dirty="0" smtClean="0">
                  <a:solidFill>
                    <a:schemeClr val="tx1"/>
                  </a:solidFill>
                  <a:latin typeface="HY동녘M" panose="02030600000101010101" pitchFamily="18" charset="-127"/>
                  <a:ea typeface="HY동녘M" panose="02030600000101010101" pitchFamily="18" charset="-127"/>
                </a:rPr>
                <a:t>&lt;</a:t>
              </a:r>
              <a:r>
                <a:rPr lang="ko-KR" altLang="en-US" sz="1400" dirty="0" err="1" smtClean="0">
                  <a:solidFill>
                    <a:schemeClr val="tx1"/>
                  </a:solidFill>
                  <a:latin typeface="HY동녘M" panose="02030600000101010101" pitchFamily="18" charset="-127"/>
                  <a:ea typeface="HY동녘M" panose="02030600000101010101" pitchFamily="18" charset="-127"/>
                </a:rPr>
                <a:t>인천</a:t>
              </a:r>
              <a:r>
                <a:rPr lang="ko-KR" altLang="en-US" sz="1400" dirty="0" err="1" smtClean="0">
                  <a:solidFill>
                    <a:schemeClr val="tx1"/>
                  </a:solidFill>
                  <a:latin typeface="HY동녘M" panose="02030600000101010101" pitchFamily="18" charset="-127"/>
                  <a:ea typeface="HY동녘M" panose="02030600000101010101" pitchFamily="18" charset="-127"/>
                </a:rPr>
                <a:t>부평구</a:t>
              </a:r>
              <a:r>
                <a:rPr lang="ko-KR" altLang="en-US" sz="1400" dirty="0" err="1" smtClean="0">
                  <a:solidFill>
                    <a:schemeClr val="tx1"/>
                  </a:solidFill>
                  <a:latin typeface="HY동녘M" panose="02030600000101010101" pitchFamily="18" charset="-127"/>
                  <a:ea typeface="HY동녘M" panose="02030600000101010101" pitchFamily="18" charset="-127"/>
                </a:rPr>
                <a:t>창업셈터</a:t>
              </a:r>
              <a:r>
                <a:rPr lang="en-US" altLang="ko-KR" sz="1400" dirty="0" smtClean="0">
                  <a:solidFill>
                    <a:schemeClr val="tx1"/>
                  </a:solidFill>
                  <a:latin typeface="HY동녘M" panose="02030600000101010101" pitchFamily="18" charset="-127"/>
                  <a:ea typeface="HY동녘M" panose="02030600000101010101" pitchFamily="18" charset="-127"/>
                </a:rPr>
                <a:t>&gt;</a:t>
              </a:r>
              <a:endParaRPr lang="ko-KR" altLang="en-US" sz="1400" dirty="0">
                <a:solidFill>
                  <a:schemeClr val="tx1"/>
                </a:solidFill>
                <a:latin typeface="HY동녘M" panose="02030600000101010101" pitchFamily="18" charset="-127"/>
                <a:ea typeface="HY동녘M" panose="0203060000010101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439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패싯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5733</TotalTime>
  <Words>1804</Words>
  <Application>Microsoft Office PowerPoint</Application>
  <PresentationFormat>와이드스크린</PresentationFormat>
  <Paragraphs>212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21" baseType="lpstr">
      <vt:lpstr>HY그래픽M</vt:lpstr>
      <vt:lpstr>HY동녘M</vt:lpstr>
      <vt:lpstr>HY울릉도M</vt:lpstr>
      <vt:lpstr>HY헤드라인M</vt:lpstr>
      <vt:lpstr>맑은 고딕</vt:lpstr>
      <vt:lpstr>휴먼명조</vt:lpstr>
      <vt:lpstr>휴먼엑스포</vt:lpstr>
      <vt:lpstr>Arial</vt:lpstr>
      <vt:lpstr>Trebuchet MS</vt:lpstr>
      <vt:lpstr>Wingdings 3</vt:lpstr>
      <vt:lpstr>패싯</vt:lpstr>
      <vt:lpstr>부평구문화재단 2022년 제8회 직원채용 발표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AIN</dc:creator>
  <cp:lastModifiedBy>AIN</cp:lastModifiedBy>
  <cp:revision>164</cp:revision>
  <cp:lastPrinted>2022-01-24T01:24:25Z</cp:lastPrinted>
  <dcterms:created xsi:type="dcterms:W3CDTF">2021-12-09T14:19:30Z</dcterms:created>
  <dcterms:modified xsi:type="dcterms:W3CDTF">2022-07-03T22:50:36Z</dcterms:modified>
</cp:coreProperties>
</file>