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6" r:id="rId3"/>
    <p:sldId id="277" r:id="rId4"/>
    <p:sldId id="273" r:id="rId5"/>
    <p:sldId id="274" r:id="rId6"/>
    <p:sldId id="275" r:id="rId7"/>
    <p:sldId id="260" r:id="rId8"/>
    <p:sldId id="259" r:id="rId9"/>
    <p:sldId id="258" r:id="rId10"/>
    <p:sldId id="257" r:id="rId11"/>
    <p:sldId id="261" r:id="rId12"/>
    <p:sldId id="262" r:id="rId13"/>
    <p:sldId id="263" r:id="rId14"/>
    <p:sldId id="264" r:id="rId15"/>
    <p:sldId id="266" r:id="rId16"/>
    <p:sldId id="265" r:id="rId17"/>
    <p:sldId id="267" r:id="rId18"/>
    <p:sldId id="268" r:id="rId19"/>
    <p:sldId id="269" r:id="rId20"/>
    <p:sldId id="270" r:id="rId21"/>
    <p:sldId id="271" r:id="rId22"/>
    <p:sldId id="278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D891-A644-46DA-919A-440DAAC08DEA}" type="datetimeFigureOut">
              <a:rPr lang="ko-KR" altLang="en-US" smtClean="0"/>
              <a:pPr/>
              <a:t>2012-12-18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CEA9E-3523-47D5-9161-75BC85D4213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ppang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직사각형 58"/>
          <p:cNvSpPr/>
          <p:nvPr/>
        </p:nvSpPr>
        <p:spPr>
          <a:xfrm>
            <a:off x="0" y="2000240"/>
            <a:ext cx="9144000" cy="2357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 err="1" smtClean="0">
                <a:solidFill>
                  <a:schemeClr val="bg1">
                    <a:lumMod val="50000"/>
                  </a:schemeClr>
                </a:solidFill>
              </a:rPr>
              <a:t>앱</a:t>
            </a:r>
            <a:r>
              <a:rPr lang="ko-KR" altLang="en-US" sz="4400" b="1" dirty="0" smtClean="0">
                <a:solidFill>
                  <a:schemeClr val="bg1">
                    <a:lumMod val="50000"/>
                  </a:schemeClr>
                </a:solidFill>
              </a:rPr>
              <a:t> 소프트웨어 프로그래머의 길</a:t>
            </a:r>
            <a:endParaRPr lang="en-US" altLang="ko-KR" sz="4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altLang="ko-KR" sz="4400" b="1" dirty="0" smtClean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altLang="ko-KR" sz="4400" b="1" dirty="0" err="1" smtClean="0">
                <a:solidFill>
                  <a:schemeClr val="bg1">
                    <a:lumMod val="50000"/>
                  </a:schemeClr>
                </a:solidFill>
              </a:rPr>
              <a:t>FanicVoca</a:t>
            </a:r>
            <a:r>
              <a:rPr lang="en-US" altLang="ko-KR" sz="4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4400" b="1" dirty="0" err="1" smtClean="0">
                <a:solidFill>
                  <a:schemeClr val="bg1">
                    <a:lumMod val="50000"/>
                  </a:schemeClr>
                </a:solidFill>
              </a:rPr>
              <a:t>영단어</a:t>
            </a:r>
            <a:r>
              <a:rPr lang="ko-KR" altLang="en-US" sz="4400" b="1" dirty="0" smtClean="0">
                <a:solidFill>
                  <a:schemeClr val="bg1">
                    <a:lumMod val="50000"/>
                  </a:schemeClr>
                </a:solidFill>
              </a:rPr>
              <a:t> 학습장</a:t>
            </a:r>
            <a:endParaRPr lang="ko-KR" altLang="en-US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050" y="4572008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2013. 1. </a:t>
            </a:r>
          </a:p>
          <a:p>
            <a:r>
              <a:rPr lang="ko-KR" altLang="en-US" dirty="0" err="1" smtClean="0"/>
              <a:t>폭스모바일</a:t>
            </a:r>
            <a:r>
              <a:rPr lang="ko-KR" altLang="en-US" dirty="0" smtClean="0"/>
              <a:t>   대표   김창선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2" name="그룹 26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grpSp>
            <p:nvGrpSpPr>
              <p:cNvPr id="3" name="그룹 21"/>
              <p:cNvGrpSpPr/>
              <p:nvPr/>
            </p:nvGrpSpPr>
            <p:grpSpPr>
              <a:xfrm>
                <a:off x="214282" y="142852"/>
                <a:ext cx="8715437" cy="6500858"/>
                <a:chOff x="214282" y="142852"/>
                <a:chExt cx="8715437" cy="6500858"/>
              </a:xfrm>
            </p:grpSpPr>
            <p:sp>
              <p:nvSpPr>
                <p:cNvPr id="11" name="직사각형 10"/>
                <p:cNvSpPr/>
                <p:nvPr/>
              </p:nvSpPr>
              <p:spPr>
                <a:xfrm>
                  <a:off x="214282" y="142852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000" b="1" dirty="0" smtClean="0"/>
                    <a:t>TITLE</a:t>
                  </a:r>
                  <a:endParaRPr lang="ko-KR" altLang="en-US" sz="1000" b="1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928662" y="142852"/>
                  <a:ext cx="4786346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제목을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</a:t>
                  </a:r>
                </a:p>
              </p:txBody>
            </p:sp>
            <p:sp>
              <p:nvSpPr>
                <p:cNvPr id="13" name="직사각형 12"/>
                <p:cNvSpPr/>
                <p:nvPr/>
              </p:nvSpPr>
              <p:spPr>
                <a:xfrm>
                  <a:off x="214282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000" b="1" dirty="0" smtClean="0"/>
                    <a:t>ID</a:t>
                  </a:r>
                  <a:endParaRPr lang="ko-KR" altLang="en-US" sz="1000" b="1" dirty="0"/>
                </a:p>
              </p:txBody>
            </p:sp>
            <p:sp>
              <p:nvSpPr>
                <p:cNvPr id="14" name="직사각형 13"/>
                <p:cNvSpPr/>
                <p:nvPr/>
              </p:nvSpPr>
              <p:spPr>
                <a:xfrm>
                  <a:off x="928662" y="357166"/>
                  <a:ext cx="4786346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화면 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ID</a:t>
                  </a:r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를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 (ex : M0101)</a:t>
                  </a:r>
                  <a:endParaRPr lang="ko-KR" altLang="en-US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5715008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Writer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6429388" y="357166"/>
                  <a:ext cx="2500331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작성자명을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 (ex: </a:t>
                  </a:r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김민우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)</a:t>
                  </a:r>
                  <a:endParaRPr lang="ko-KR" altLang="en-US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5715008" y="142852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Date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6429388" y="142852"/>
                  <a:ext cx="2500331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날짜를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...( ex: 2012-12-11)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214282" y="642918"/>
                  <a:ext cx="8715436" cy="600079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23" name="모서리가 둥근 직사각형 22"/>
              <p:cNvSpPr/>
              <p:nvPr/>
            </p:nvSpPr>
            <p:spPr>
              <a:xfrm>
                <a:off x="5715008" y="785794"/>
                <a:ext cx="3071834" cy="5715040"/>
              </a:xfrm>
              <a:prstGeom prst="roundRect">
                <a:avLst>
                  <a:gd name="adj" fmla="val 253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5" name="모서리가 둥근 직사각형 24"/>
              <p:cNvSpPr/>
              <p:nvPr/>
            </p:nvSpPr>
            <p:spPr>
              <a:xfrm>
                <a:off x="5857884" y="928670"/>
                <a:ext cx="2786082" cy="285752"/>
              </a:xfrm>
              <a:prstGeom prst="roundRect">
                <a:avLst>
                  <a:gd name="adj" fmla="val 16667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UI_Description</a:t>
                </a:r>
                <a:endParaRPr lang="ko-KR" altLang="en-US" sz="1000" b="1" dirty="0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883564" y="1285860"/>
                <a:ext cx="2760402" cy="505028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왼쪽 화면에 대한 설명을 입력하세요</a:t>
                </a:r>
                <a:endParaRPr lang="en-US" altLang="ko-KR" sz="1000" dirty="0" smtClean="0">
                  <a:solidFill>
                    <a:schemeClr val="tx1"/>
                  </a:solidFill>
                </a:endParaRPr>
              </a:p>
              <a:p>
                <a:endParaRPr lang="en-US" altLang="ko-KR" sz="1000" dirty="0" smtClean="0">
                  <a:solidFill>
                    <a:schemeClr val="tx1"/>
                  </a:solidFill>
                </a:endParaRPr>
              </a:p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화면의 외관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모서리가 둥근 직사각형 27"/>
            <p:cNvSpPr/>
            <p:nvPr/>
          </p:nvSpPr>
          <p:spPr>
            <a:xfrm>
              <a:off x="357158" y="785794"/>
              <a:ext cx="521497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500034" y="928670"/>
              <a:ext cx="4929222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 smtClean="0"/>
                <a:t>UI_GUIDE</a:t>
              </a:r>
              <a:endParaRPr lang="ko-KR" altLang="en-US" sz="1000" b="1" dirty="0"/>
            </a:p>
          </p:txBody>
        </p:sp>
        <p:grpSp>
          <p:nvGrpSpPr>
            <p:cNvPr id="4" name="iPhone"/>
            <p:cNvGrpSpPr>
              <a:grpSpLocks noChangeAspect="1"/>
            </p:cNvGrpSpPr>
            <p:nvPr/>
          </p:nvGrpSpPr>
          <p:grpSpPr>
            <a:xfrm>
              <a:off x="1785918" y="1571612"/>
              <a:ext cx="2357454" cy="4631418"/>
              <a:chOff x="508000" y="1397000"/>
              <a:chExt cx="2285999" cy="4491038"/>
            </a:xfrm>
          </p:grpSpPr>
          <p:sp>
            <p:nvSpPr>
              <p:cNvPr id="31" name="Case"/>
              <p:cNvSpPr>
                <a:spLocks/>
              </p:cNvSpPr>
              <p:nvPr/>
            </p:nvSpPr>
            <p:spPr bwMode="auto">
              <a:xfrm>
                <a:off x="508000" y="1397000"/>
                <a:ext cx="2285999" cy="4491038"/>
              </a:xfrm>
              <a:prstGeom prst="roundRect">
                <a:avLst>
                  <a:gd name="adj" fmla="val 1314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 cap="flat" cmpd="sng" algn="ctr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900" dirty="0">
                  <a:solidFill>
                    <a:srgbClr val="262626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2" name="Display"/>
              <p:cNvSpPr>
                <a:spLocks/>
              </p:cNvSpPr>
              <p:nvPr/>
            </p:nvSpPr>
            <p:spPr bwMode="auto">
              <a:xfrm>
                <a:off x="641349" y="2147888"/>
                <a:ext cx="2019300" cy="3024188"/>
              </a:xfrm>
              <a:prstGeom prst="rect">
                <a:avLst/>
              </a:prstGeom>
              <a:solidFill>
                <a:schemeClr val="bg1"/>
              </a:solidFill>
              <a:ln w="6350" cap="flat" cmpd="sng" algn="ctr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ko-KR" altLang="en-US" sz="900" dirty="0" smtClean="0">
                    <a:solidFill>
                      <a:srgbClr val="262626"/>
                    </a:solidFill>
                    <a:latin typeface="Calibri" pitchFamily="34" charset="0"/>
                    <a:cs typeface="Calibri" pitchFamily="34" charset="0"/>
                  </a:rPr>
                  <a:t>화면 디자인</a:t>
                </a:r>
                <a:endParaRPr lang="en-US" sz="900" dirty="0">
                  <a:solidFill>
                    <a:srgbClr val="262626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Speaker"/>
              <p:cNvSpPr>
                <a:spLocks/>
              </p:cNvSpPr>
              <p:nvPr/>
            </p:nvSpPr>
            <p:spPr bwMode="auto">
              <a:xfrm>
                <a:off x="1433512" y="1738314"/>
                <a:ext cx="434975" cy="84138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 w="6350" cap="flat" cmpd="sng" algn="ctr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900" dirty="0">
                  <a:solidFill>
                    <a:srgbClr val="262626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7" name="Button Inner"/>
              <p:cNvSpPr>
                <a:spLocks/>
              </p:cNvSpPr>
              <p:nvPr/>
            </p:nvSpPr>
            <p:spPr bwMode="auto">
              <a:xfrm>
                <a:off x="1320065" y="5467213"/>
                <a:ext cx="642942" cy="168170"/>
              </a:xfrm>
              <a:prstGeom prst="roundRect">
                <a:avLst>
                  <a:gd name="adj" fmla="val 32086"/>
                </a:avLst>
              </a:prstGeom>
              <a:solidFill>
                <a:schemeClr val="bg1">
                  <a:lumMod val="65000"/>
                </a:schemeClr>
              </a:solidFill>
              <a:ln w="6350" cap="flat" cmpd="sng" algn="ctr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900" dirty="0">
                  <a:solidFill>
                    <a:srgbClr val="262626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7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6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grpSp>
            <p:nvGrpSpPr>
              <p:cNvPr id="4" name="그룹 21"/>
              <p:cNvGrpSpPr/>
              <p:nvPr/>
            </p:nvGrpSpPr>
            <p:grpSpPr>
              <a:xfrm>
                <a:off x="214282" y="142852"/>
                <a:ext cx="8715437" cy="6500858"/>
                <a:chOff x="214282" y="142852"/>
                <a:chExt cx="8715437" cy="6500858"/>
              </a:xfrm>
            </p:grpSpPr>
            <p:sp>
              <p:nvSpPr>
                <p:cNvPr id="11" name="직사각형 10"/>
                <p:cNvSpPr/>
                <p:nvPr/>
              </p:nvSpPr>
              <p:spPr>
                <a:xfrm>
                  <a:off x="214282" y="142852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000" b="1" dirty="0" smtClean="0"/>
                    <a:t>TITLE</a:t>
                  </a:r>
                  <a:endParaRPr lang="ko-KR" altLang="en-US" sz="1000" b="1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928662" y="142852"/>
                  <a:ext cx="8001056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제목을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</a:t>
                  </a:r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4572000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Writer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5286380" y="357166"/>
                  <a:ext cx="3643339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작성자명을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 (ex: </a:t>
                  </a:r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김민우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)</a:t>
                  </a:r>
                  <a:endParaRPr lang="ko-KR" altLang="en-US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214282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Date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928662" y="357166"/>
                  <a:ext cx="3643338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날짜를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...( ex: 2012-12-11)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214282" y="642918"/>
                  <a:ext cx="8715436" cy="600079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23" name="모서리가 둥근 직사각형 22"/>
              <p:cNvSpPr/>
              <p:nvPr/>
            </p:nvSpPr>
            <p:spPr>
              <a:xfrm>
                <a:off x="357158" y="785794"/>
                <a:ext cx="8429684" cy="5715040"/>
              </a:xfrm>
              <a:prstGeom prst="roundRect">
                <a:avLst>
                  <a:gd name="adj" fmla="val 253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5" name="모서리가 둥근 직사각형 24"/>
              <p:cNvSpPr/>
              <p:nvPr/>
            </p:nvSpPr>
            <p:spPr>
              <a:xfrm>
                <a:off x="571472" y="928670"/>
                <a:ext cx="8001056" cy="285752"/>
              </a:xfrm>
              <a:prstGeom prst="roundRect">
                <a:avLst>
                  <a:gd name="adj" fmla="val 16667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Object</a:t>
                </a:r>
                <a:endParaRPr lang="ko-KR" altLang="en-US" sz="1000" b="1" dirty="0"/>
              </a:p>
            </p:txBody>
          </p:sp>
        </p:grpSp>
        <p:sp>
          <p:nvSpPr>
            <p:cNvPr id="57" name="직사각형 56"/>
            <p:cNvSpPr/>
            <p:nvPr/>
          </p:nvSpPr>
          <p:spPr>
            <a:xfrm>
              <a:off x="570368" y="1357298"/>
              <a:ext cx="8002160" cy="5000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‘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가슴에 남는 영어</a:t>
              </a:r>
              <a:r>
                <a:rPr lang="en-US" sz="1200" dirty="0" smtClean="0">
                  <a:solidFill>
                    <a:schemeClr val="tx1"/>
                  </a:solidFill>
                </a:rPr>
                <a:t>-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파닉보카</a:t>
              </a:r>
              <a:r>
                <a:rPr lang="en-US" sz="1200" dirty="0" smtClean="0">
                  <a:solidFill>
                    <a:schemeClr val="tx1"/>
                  </a:solidFill>
                </a:rPr>
                <a:t>!’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라고 해봤습니다</a:t>
              </a:r>
              <a:r>
                <a:rPr lang="en-US" sz="1200" dirty="0" smtClean="0">
                  <a:solidFill>
                    <a:schemeClr val="tx1"/>
                  </a:solidFill>
                </a:rPr>
                <a:t>.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뭔가 느낌이 있지 않은가요</a:t>
              </a:r>
              <a:r>
                <a:rPr lang="en-US" sz="1200" dirty="0" smtClean="0">
                  <a:solidFill>
                    <a:schemeClr val="tx1"/>
                  </a:solidFill>
                </a:rPr>
                <a:t>..</a:t>
              </a:r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r>
                <a:rPr lang="ko-KR" altLang="en-US" sz="1200" dirty="0" smtClean="0">
                  <a:solidFill>
                    <a:schemeClr val="tx1"/>
                  </a:solidFill>
                </a:rPr>
                <a:t>그것의 설명문구이며 홍보문구인데요</a:t>
              </a:r>
              <a:r>
                <a:rPr lang="en-US" sz="1200" dirty="0" smtClean="0">
                  <a:solidFill>
                    <a:schemeClr val="tx1"/>
                  </a:solidFill>
                </a:rPr>
                <a:t>.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한번 봐주시기 바랍니다</a:t>
              </a:r>
              <a:r>
                <a:rPr lang="en-US" sz="1200" dirty="0" smtClean="0">
                  <a:solidFill>
                    <a:schemeClr val="tx1"/>
                  </a:solidFill>
                </a:rPr>
                <a:t>.</a:t>
              </a:r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 </a:t>
              </a:r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: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머리좋은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 사람은</a:t>
              </a:r>
              <a:r>
                <a:rPr lang="en-US" sz="1200" dirty="0" smtClean="0">
                  <a:solidFill>
                    <a:schemeClr val="tx1"/>
                  </a:solidFill>
                </a:rPr>
                <a:t> 22,000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개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영단어를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 무조건 외워서 좋은 성적을 낸다</a:t>
              </a:r>
              <a:r>
                <a:rPr lang="en-US" sz="1200" dirty="0" smtClean="0">
                  <a:solidFill>
                    <a:schemeClr val="tx1"/>
                  </a:solidFill>
                </a:rPr>
                <a:t>, </a:t>
              </a:r>
            </a:p>
            <a:p>
              <a:r>
                <a:rPr lang="ko-KR" altLang="en-US" sz="1200" dirty="0" smtClean="0">
                  <a:solidFill>
                    <a:schemeClr val="tx1"/>
                  </a:solidFill>
                </a:rPr>
                <a:t>문제는 금방 잊어버린다는데 있다</a:t>
              </a:r>
              <a:r>
                <a:rPr lang="en-US" sz="1200" dirty="0" smtClean="0">
                  <a:solidFill>
                    <a:schemeClr val="tx1"/>
                  </a:solidFill>
                </a:rPr>
                <a:t>. </a:t>
              </a:r>
            </a:p>
            <a:p>
              <a:r>
                <a:rPr lang="ko-KR" altLang="en-US" sz="1200" dirty="0" smtClean="0">
                  <a:solidFill>
                    <a:schemeClr val="tx1"/>
                  </a:solidFill>
                </a:rPr>
                <a:t>그러나 가슴에 울림이 있는 이는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영단어를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 가슴에 남겨서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잊지않는다</a:t>
              </a:r>
              <a:r>
                <a:rPr lang="en-US" sz="1200" dirty="0" smtClean="0">
                  <a:solidFill>
                    <a:schemeClr val="tx1"/>
                  </a:solidFill>
                </a:rPr>
                <a:t>. </a:t>
              </a:r>
            </a:p>
            <a:p>
              <a:r>
                <a:rPr lang="ko-KR" altLang="en-US" sz="1200" dirty="0" smtClean="0">
                  <a:solidFill>
                    <a:schemeClr val="tx1"/>
                  </a:solidFill>
                </a:rPr>
                <a:t>왜냐하면 </a:t>
              </a:r>
              <a:r>
                <a:rPr lang="ko-KR" altLang="en-US" sz="1200" dirty="0" err="1" smtClean="0">
                  <a:solidFill>
                    <a:schemeClr val="tx1"/>
                  </a:solidFill>
                </a:rPr>
                <a:t>동모음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 단어가 있으니까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  <a:p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ko-KR" altLang="en-US" sz="1200" dirty="0" err="1" smtClean="0">
                  <a:solidFill>
                    <a:schemeClr val="tx1"/>
                  </a:solidFill>
                </a:rPr>
                <a:t>동모음어</a:t>
              </a:r>
              <a:r>
                <a:rPr lang="en-US" sz="1200" dirty="0" smtClean="0">
                  <a:solidFill>
                    <a:schemeClr val="tx1"/>
                  </a:solidFill>
                </a:rPr>
                <a:t>7,200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개를 통으로 파악하고 그 다음에</a:t>
              </a:r>
              <a:r>
                <a:rPr lang="en-US" sz="1200" dirty="0" smtClean="0">
                  <a:solidFill>
                    <a:schemeClr val="tx1"/>
                  </a:solidFill>
                </a:rPr>
                <a:t> 14,800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개는 자동으로 외우게 한다</a:t>
              </a:r>
              <a:r>
                <a:rPr lang="en-US" sz="1200" dirty="0" smtClean="0">
                  <a:solidFill>
                    <a:schemeClr val="tx1"/>
                  </a:solidFill>
                </a:rPr>
                <a:t>. </a:t>
              </a:r>
            </a:p>
            <a:p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 </a:t>
              </a:r>
              <a:endParaRPr lang="ko-KR" altLang="en-US" sz="1200" dirty="0" smtClean="0">
                <a:solidFill>
                  <a:schemeClr val="tx1"/>
                </a:solidFill>
              </a:endParaRPr>
            </a:p>
            <a:p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6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1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214282" y="142852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TITLE</a:t>
                </a:r>
                <a:endParaRPr lang="ko-KR" altLang="en-US" sz="1000" b="1" dirty="0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28662" y="142852"/>
                <a:ext cx="8001056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제목을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</a:t>
                </a: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4572000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Writer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5286380" y="357166"/>
                <a:ext cx="3643339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작성자명을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 (ex: </a:t>
                </a:r>
                <a:r>
                  <a:rPr lang="ko-KR" altLang="en-US" sz="1000" dirty="0" smtClean="0">
                    <a:solidFill>
                      <a:schemeClr val="tx1"/>
                    </a:solidFill>
                  </a:rPr>
                  <a:t>김민우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)</a:t>
                </a:r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214282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Date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928662" y="357166"/>
                <a:ext cx="3643338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날짜를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...( ex: 2012-12-11)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14282" y="642918"/>
                <a:ext cx="8715436" cy="60007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3" name="모서리가 둥근 직사각형 22"/>
            <p:cNvSpPr/>
            <p:nvPr/>
          </p:nvSpPr>
          <p:spPr>
            <a:xfrm>
              <a:off x="357158" y="785794"/>
              <a:ext cx="842968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571472" y="928670"/>
              <a:ext cx="8001056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 smtClean="0"/>
                <a:t>Summary</a:t>
              </a:r>
              <a:endParaRPr lang="ko-KR" altLang="en-US" sz="1000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42910" y="1428736"/>
            <a:ext cx="8072494" cy="531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영단어에는</a:t>
            </a:r>
            <a:r>
              <a:rPr lang="ko-KR" altLang="en-US" sz="1200" dirty="0" smtClean="0"/>
              <a:t> 동 모음어가 있다</a:t>
            </a:r>
            <a:r>
              <a:rPr lang="en-US" sz="1200" dirty="0" smtClean="0"/>
              <a:t>: </a:t>
            </a:r>
            <a:r>
              <a:rPr lang="ko-KR" altLang="en-US" sz="1200" dirty="0" smtClean="0"/>
              <a:t>이것은 </a:t>
            </a:r>
            <a:r>
              <a:rPr lang="ko-KR" altLang="en-US" sz="1200" dirty="0" err="1" smtClean="0"/>
              <a:t>파닉보카만</a:t>
            </a:r>
            <a:r>
              <a:rPr lang="ko-KR" altLang="en-US" sz="1200" dirty="0" smtClean="0"/>
              <a:t> 있고 </a:t>
            </a:r>
            <a:r>
              <a:rPr lang="ko-KR" altLang="en-US" sz="1200" dirty="0" err="1" smtClean="0"/>
              <a:t>워드톡이나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다른것에</a:t>
            </a:r>
            <a:r>
              <a:rPr lang="ko-KR" altLang="en-US" sz="1200" dirty="0" smtClean="0"/>
              <a:t> 확실히 없다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영어 </a:t>
            </a:r>
            <a:r>
              <a:rPr lang="ko-KR" altLang="en-US" sz="1200" dirty="0" err="1" smtClean="0"/>
              <a:t>동모음</a:t>
            </a:r>
            <a:r>
              <a:rPr lang="en-US" sz="1200" dirty="0" smtClean="0"/>
              <a:t> Vowel </a:t>
            </a:r>
            <a:r>
              <a:rPr lang="en-US" sz="1200" dirty="0" err="1" smtClean="0"/>
              <a:t>Hamonym</a:t>
            </a:r>
            <a:r>
              <a:rPr lang="en-US" sz="1200" dirty="0" smtClean="0"/>
              <a:t> </a:t>
            </a:r>
            <a:r>
              <a:rPr lang="ko-KR" altLang="en-US" sz="1200" dirty="0" smtClean="0"/>
              <a:t>은 어감이 같고 형태나 에너지가 유사하다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영단어는</a:t>
            </a:r>
            <a:r>
              <a:rPr lang="ko-KR" altLang="en-US" sz="1200" dirty="0" smtClean="0"/>
              <a:t> 모음에서 의미와 어감이 정해지므로 모음이 말의 원형을 만든다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동음이의어는 시험에 잘나오지만 </a:t>
            </a:r>
            <a:r>
              <a:rPr lang="ko-KR" altLang="en-US" sz="1200" dirty="0" err="1" smtClean="0"/>
              <a:t>동모음어는</a:t>
            </a:r>
            <a:r>
              <a:rPr lang="ko-KR" altLang="en-US" sz="1200" dirty="0" smtClean="0"/>
              <a:t> 이제 모든 발음 문제에 나온다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같은 </a:t>
            </a:r>
            <a:r>
              <a:rPr lang="ko-KR" altLang="en-US" sz="1200" dirty="0" err="1" smtClean="0"/>
              <a:t>동모음</a:t>
            </a:r>
            <a:r>
              <a:rPr lang="ko-KR" altLang="en-US" sz="1200" dirty="0" smtClean="0"/>
              <a:t> 단어들은 말의 힘과 용도가 비슷해서 </a:t>
            </a:r>
            <a:r>
              <a:rPr lang="ko-KR" altLang="en-US" sz="1200" dirty="0" err="1" smtClean="0"/>
              <a:t>외우지않아도</a:t>
            </a:r>
            <a:r>
              <a:rPr lang="ko-KR" altLang="en-US" sz="1200" dirty="0" smtClean="0"/>
              <a:t> 입에 붙는다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영어발음은 외우는 게 아니다</a:t>
            </a:r>
            <a:r>
              <a:rPr lang="en-US" sz="1200" dirty="0" smtClean="0"/>
              <a:t>, </a:t>
            </a:r>
            <a:r>
              <a:rPr lang="ko-KR" altLang="en-US" sz="1200" dirty="0" smtClean="0"/>
              <a:t>가슴에서 </a:t>
            </a:r>
            <a:r>
              <a:rPr lang="ko-KR" altLang="en-US" sz="1200" dirty="0" err="1" smtClean="0"/>
              <a:t>울려나오는데</a:t>
            </a:r>
            <a:r>
              <a:rPr lang="ko-KR" altLang="en-US" sz="1200" dirty="0" smtClean="0"/>
              <a:t> 가슴은 모음만 발음한다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동모음으로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영단어를</a:t>
            </a:r>
            <a:r>
              <a:rPr lang="ko-KR" altLang="en-US" sz="1200" dirty="0" smtClean="0"/>
              <a:t> 외우면 </a:t>
            </a:r>
            <a:r>
              <a:rPr lang="ko-KR" altLang="en-US" sz="1200" dirty="0" err="1" smtClean="0"/>
              <a:t>수백개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동모음</a:t>
            </a:r>
            <a:r>
              <a:rPr lang="ko-KR" altLang="en-US" sz="1200" dirty="0" smtClean="0"/>
              <a:t> 단어가 가슴에서 </a:t>
            </a:r>
            <a:r>
              <a:rPr lang="ko-KR" altLang="en-US" sz="1200" dirty="0" err="1" smtClean="0"/>
              <a:t>울려나온다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동모음어에서</a:t>
            </a:r>
            <a:r>
              <a:rPr lang="ko-KR" altLang="en-US" sz="1200" dirty="0" smtClean="0"/>
              <a:t> 자음의 역할은 </a:t>
            </a:r>
            <a:r>
              <a:rPr lang="ko-KR" altLang="en-US" sz="1200" dirty="0" err="1" smtClean="0"/>
              <a:t>용처나</a:t>
            </a:r>
            <a:r>
              <a:rPr lang="ko-KR" altLang="en-US" sz="1200" dirty="0" smtClean="0"/>
              <a:t> 활용의 정도를 규정하니 기억하기 좋다</a:t>
            </a:r>
            <a:r>
              <a:rPr lang="en-US" sz="1200" dirty="0" smtClean="0"/>
              <a:t>. 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파닉보카는</a:t>
            </a:r>
            <a:r>
              <a:rPr lang="ko-KR" altLang="en-US" sz="1200" dirty="0" smtClean="0"/>
              <a:t> 무료</a:t>
            </a:r>
            <a:r>
              <a:rPr lang="en-US" sz="1200" dirty="0" smtClean="0"/>
              <a:t> 950</a:t>
            </a:r>
            <a:r>
              <a:rPr lang="ko-KR" altLang="en-US" sz="1200" dirty="0" smtClean="0"/>
              <a:t>단어 유료</a:t>
            </a:r>
            <a:r>
              <a:rPr lang="en-US" sz="1200" dirty="0" smtClean="0"/>
              <a:t>, </a:t>
            </a:r>
            <a:r>
              <a:rPr lang="ko-KR" altLang="en-US" sz="1200" dirty="0" smtClean="0"/>
              <a:t>총</a:t>
            </a:r>
            <a:r>
              <a:rPr lang="en-US" sz="1200" dirty="0" smtClean="0"/>
              <a:t> 7,200 </a:t>
            </a:r>
            <a:r>
              <a:rPr lang="ko-KR" altLang="en-US" sz="1200" dirty="0" smtClean="0"/>
              <a:t>단어의 </a:t>
            </a:r>
            <a:r>
              <a:rPr lang="ko-KR" altLang="en-US" sz="1200" dirty="0" err="1" smtClean="0"/>
              <a:t>동모음을</a:t>
            </a:r>
            <a:r>
              <a:rPr lang="ko-KR" altLang="en-US" sz="1200" dirty="0" smtClean="0"/>
              <a:t> 모았으니 외우기 좋다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파닉보카는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동모음</a:t>
            </a:r>
            <a:r>
              <a:rPr lang="ko-KR" altLang="en-US" sz="1200" dirty="0" smtClean="0"/>
              <a:t> 단어를 </a:t>
            </a:r>
            <a:r>
              <a:rPr lang="ko-KR" altLang="en-US" sz="1200" dirty="0" err="1" smtClean="0"/>
              <a:t>빈출</a:t>
            </a:r>
            <a:r>
              <a:rPr lang="ko-KR" altLang="en-US" sz="1200" dirty="0" smtClean="0"/>
              <a:t> 순으로 모두</a:t>
            </a:r>
            <a:r>
              <a:rPr lang="en-US" sz="1200" dirty="0" smtClean="0"/>
              <a:t> 24</a:t>
            </a:r>
            <a:r>
              <a:rPr lang="ko-KR" altLang="en-US" sz="1200" dirty="0" smtClean="0"/>
              <a:t>개 모음 별로 수록했다</a:t>
            </a:r>
            <a:r>
              <a:rPr lang="en-US" sz="1200" dirty="0" smtClean="0"/>
              <a:t>. 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그</a:t>
            </a:r>
            <a:r>
              <a:rPr lang="en-US" sz="1200" dirty="0" smtClean="0"/>
              <a:t> 24</a:t>
            </a:r>
            <a:r>
              <a:rPr lang="ko-KR" altLang="en-US" sz="1200" dirty="0" smtClean="0"/>
              <a:t>개 </a:t>
            </a:r>
            <a:r>
              <a:rPr lang="ko-KR" altLang="en-US" sz="1200" dirty="0" err="1" smtClean="0"/>
              <a:t>빈출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동모음들은</a:t>
            </a:r>
            <a:r>
              <a:rPr lang="ko-KR" altLang="en-US" sz="1200" dirty="0" smtClean="0"/>
              <a:t> 영단어의</a:t>
            </a:r>
            <a:r>
              <a:rPr lang="en-US" sz="1200" dirty="0" smtClean="0"/>
              <a:t> 98%</a:t>
            </a:r>
            <a:r>
              <a:rPr lang="ko-KR" altLang="en-US" sz="1200" dirty="0" smtClean="0"/>
              <a:t>를 망라한 것이다</a:t>
            </a:r>
            <a:r>
              <a:rPr lang="en-US" sz="1200" dirty="0" smtClean="0"/>
              <a:t>. 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</a:t>
            </a:r>
            <a:r>
              <a:rPr lang="en-US" sz="1200" dirty="0" smtClean="0"/>
              <a:t> 24</a:t>
            </a:r>
            <a:r>
              <a:rPr lang="ko-KR" altLang="en-US" sz="1200" dirty="0" smtClean="0"/>
              <a:t>개 </a:t>
            </a:r>
            <a:r>
              <a:rPr lang="ko-KR" altLang="en-US" sz="1200" dirty="0" err="1" smtClean="0"/>
              <a:t>동모음</a:t>
            </a:r>
            <a:r>
              <a:rPr lang="ko-KR" altLang="en-US" sz="1200" dirty="0" smtClean="0"/>
              <a:t> 외에 특수 발음은 예외적으로 </a:t>
            </a:r>
            <a:r>
              <a:rPr lang="ko-KR" altLang="en-US" sz="1200" dirty="0" err="1" smtClean="0"/>
              <a:t>외우면된다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파닉보카는</a:t>
            </a:r>
            <a:r>
              <a:rPr lang="en-US" sz="1200" dirty="0" smtClean="0"/>
              <a:t> 4</a:t>
            </a:r>
            <a:r>
              <a:rPr lang="ko-KR" altLang="en-US" sz="1200" dirty="0" smtClean="0"/>
              <a:t>지선다형을 </a:t>
            </a:r>
            <a:r>
              <a:rPr lang="ko-KR" altLang="en-US" sz="1200" dirty="0" err="1" smtClean="0"/>
              <a:t>안키운다</a:t>
            </a:r>
            <a:r>
              <a:rPr lang="en-US" sz="1200" dirty="0" smtClean="0"/>
              <a:t>. </a:t>
            </a:r>
            <a:r>
              <a:rPr lang="ko-KR" altLang="en-US" sz="1200" dirty="0" smtClean="0"/>
              <a:t>무조건 주관식</a:t>
            </a:r>
            <a:r>
              <a:rPr lang="en-US" sz="1200" dirty="0" smtClean="0"/>
              <a:t>, </a:t>
            </a:r>
            <a:r>
              <a:rPr lang="ko-KR" altLang="en-US" sz="1200" dirty="0" err="1" smtClean="0"/>
              <a:t>단답식이다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영단어</a:t>
            </a:r>
            <a:r>
              <a:rPr lang="ko-KR" altLang="en-US" sz="1200" dirty="0" smtClean="0"/>
              <a:t> 암기는 외운걸 무조건 검증하고 넘어간다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파닉보카는</a:t>
            </a:r>
            <a:r>
              <a:rPr lang="ko-KR" altLang="en-US" sz="1200" dirty="0" smtClean="0"/>
              <a:t> 시험수준도 레벨을 정해서 볼 </a:t>
            </a:r>
            <a:r>
              <a:rPr lang="ko-KR" altLang="en-US" sz="1200" dirty="0" err="1" smtClean="0"/>
              <a:t>수있다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영단어</a:t>
            </a:r>
            <a:r>
              <a:rPr lang="en-US" sz="1200" dirty="0" smtClean="0"/>
              <a:t> DB </a:t>
            </a:r>
            <a:r>
              <a:rPr lang="ko-KR" altLang="en-US" sz="1200" dirty="0" smtClean="0"/>
              <a:t>는 사용자가 수정하고 확장해서 쓸 수있다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err="1" smtClean="0"/>
              <a:t>파닉보카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영단어는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동모음어이기에</a:t>
            </a:r>
            <a:r>
              <a:rPr lang="ko-KR" altLang="en-US" sz="1200" dirty="0" smtClean="0"/>
              <a:t> 통으로 암기하고 통으로 연상된다</a:t>
            </a:r>
            <a:r>
              <a:rPr lang="en-US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-</a:t>
            </a:r>
            <a:r>
              <a:rPr lang="ko-KR" altLang="en-US" sz="1200" dirty="0" smtClean="0"/>
              <a:t>이제 </a:t>
            </a:r>
            <a:r>
              <a:rPr lang="ko-KR" altLang="en-US" sz="1200" dirty="0" err="1" smtClean="0"/>
              <a:t>영단어를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원어민</a:t>
            </a:r>
            <a:r>
              <a:rPr lang="ko-KR" altLang="en-US" sz="1200" dirty="0" smtClean="0"/>
              <a:t> 발음으로 </a:t>
            </a:r>
            <a:r>
              <a:rPr lang="ko-KR" altLang="en-US" sz="1200" dirty="0" err="1" smtClean="0"/>
              <a:t>하지않아도</a:t>
            </a:r>
            <a:r>
              <a:rPr lang="ko-KR" altLang="en-US" sz="1200" dirty="0" smtClean="0"/>
              <a:t> 된다</a:t>
            </a:r>
            <a:r>
              <a:rPr lang="en-US" sz="1200" dirty="0" smtClean="0"/>
              <a:t>. </a:t>
            </a:r>
            <a:r>
              <a:rPr lang="ko-KR" altLang="en-US" sz="1200" dirty="0" smtClean="0"/>
              <a:t>왜냐하면 </a:t>
            </a:r>
            <a:r>
              <a:rPr lang="ko-KR" altLang="en-US" sz="1200" dirty="0" err="1" smtClean="0"/>
              <a:t>동모음이</a:t>
            </a:r>
            <a:r>
              <a:rPr lang="ko-KR" altLang="en-US" sz="1200" dirty="0" smtClean="0"/>
              <a:t> 원어발음이니</a:t>
            </a:r>
          </a:p>
          <a:p>
            <a:pPr>
              <a:lnSpc>
                <a:spcPct val="150000"/>
              </a:lnSpc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6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1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214282" y="142852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TITLE</a:t>
                </a:r>
                <a:endParaRPr lang="ko-KR" altLang="en-US" sz="1000" b="1" dirty="0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28662" y="142852"/>
                <a:ext cx="8001056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제목을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</a:t>
                </a: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4572000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Writer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5286380" y="357166"/>
                <a:ext cx="3643339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작성자명을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 (ex: </a:t>
                </a:r>
                <a:r>
                  <a:rPr lang="ko-KR" altLang="en-US" sz="1000" dirty="0" smtClean="0">
                    <a:solidFill>
                      <a:schemeClr val="tx1"/>
                    </a:solidFill>
                  </a:rPr>
                  <a:t>김민우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)</a:t>
                </a:r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214282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Date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928662" y="357166"/>
                <a:ext cx="3643338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날짜를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...( ex: 2012-12-11)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14282" y="642918"/>
                <a:ext cx="8715436" cy="60007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3" name="모서리가 둥근 직사각형 22"/>
            <p:cNvSpPr/>
            <p:nvPr/>
          </p:nvSpPr>
          <p:spPr>
            <a:xfrm>
              <a:off x="357158" y="785794"/>
              <a:ext cx="842968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571472" y="928670"/>
              <a:ext cx="8001056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 smtClean="0"/>
                <a:t>Flow Chart</a:t>
              </a:r>
              <a:endParaRPr lang="ko-KR" altLang="en-US" sz="1000" b="1" dirty="0"/>
            </a:p>
          </p:txBody>
        </p:sp>
      </p:grpSp>
      <p:pic>
        <p:nvPicPr>
          <p:cNvPr id="13" name="그림 12" descr="메뉴 3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1193738"/>
            <a:ext cx="5671592" cy="55214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6"/>
          <p:cNvGrpSpPr/>
          <p:nvPr/>
        </p:nvGrpSpPr>
        <p:grpSpPr>
          <a:xfrm>
            <a:off x="214282" y="0"/>
            <a:ext cx="8715437" cy="6500858"/>
            <a:chOff x="214282" y="142852"/>
            <a:chExt cx="8715437" cy="6500858"/>
          </a:xfrm>
        </p:grpSpPr>
        <p:grpSp>
          <p:nvGrpSpPr>
            <p:cNvPr id="3" name="그룹 21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214282" y="142852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TITLE</a:t>
                </a:r>
                <a:endParaRPr lang="ko-KR" altLang="en-US" sz="1000" b="1" dirty="0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28662" y="142852"/>
                <a:ext cx="8001056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제목을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</a:t>
                </a: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4572000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Writer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5286380" y="357166"/>
                <a:ext cx="3643339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작성자명을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 (ex: </a:t>
                </a:r>
                <a:r>
                  <a:rPr lang="ko-KR" altLang="en-US" sz="1000" dirty="0" smtClean="0">
                    <a:solidFill>
                      <a:schemeClr val="tx1"/>
                    </a:solidFill>
                  </a:rPr>
                  <a:t>김민우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)</a:t>
                </a:r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214282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Date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928662" y="357166"/>
                <a:ext cx="3643338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날짜를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...( ex: 2012-12-11)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14282" y="642918"/>
                <a:ext cx="8715436" cy="60007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3" name="모서리가 둥근 직사각형 22"/>
            <p:cNvSpPr/>
            <p:nvPr/>
          </p:nvSpPr>
          <p:spPr>
            <a:xfrm>
              <a:off x="357158" y="785794"/>
              <a:ext cx="842968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571472" y="928670"/>
              <a:ext cx="8001056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 smtClean="0"/>
                <a:t>도 면</a:t>
              </a:r>
              <a:endParaRPr lang="ko-KR" altLang="en-US" sz="1000" b="1" dirty="0"/>
            </a:p>
          </p:txBody>
        </p:sp>
      </p:grpSp>
      <p:pic>
        <p:nvPicPr>
          <p:cNvPr id="13" name="그림 12" descr="단어데이터베이스 도3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9056" y="2113040"/>
            <a:ext cx="2791968" cy="3316224"/>
          </a:xfrm>
          <a:prstGeom prst="rect">
            <a:avLst/>
          </a:prstGeom>
        </p:spPr>
      </p:pic>
      <p:pic>
        <p:nvPicPr>
          <p:cNvPr id="14" name="그림 13" descr="단어데이터베이스 도2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9498" y="2268360"/>
            <a:ext cx="1798320" cy="2621280"/>
          </a:xfrm>
          <a:prstGeom prst="rect">
            <a:avLst/>
          </a:prstGeom>
        </p:spPr>
      </p:pic>
      <p:pic>
        <p:nvPicPr>
          <p:cNvPr id="15" name="그림 14" descr="단어데이터베이스 도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6266" y="1964208"/>
            <a:ext cx="2987040" cy="35295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r>
              <a:rPr lang="en-US" altLang="ko-KR" dirty="0" smtClean="0"/>
              <a:t>‘</a:t>
            </a:r>
            <a:r>
              <a:rPr lang="ko-KR" altLang="en-US" dirty="0" smtClean="0"/>
              <a:t>어떤 기술자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어떻게 제작하나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858280" cy="54292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-JAVA </a:t>
            </a:r>
            <a:r>
              <a:rPr lang="ko-KR" altLang="en-US" dirty="0" smtClean="0">
                <a:solidFill>
                  <a:schemeClr val="tx1"/>
                </a:solidFill>
              </a:rPr>
              <a:t>언어에 능통한 기술자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dirty="0" smtClean="0">
                <a:solidFill>
                  <a:schemeClr val="tx1"/>
                </a:solidFill>
              </a:rPr>
              <a:t>  워드 </a:t>
            </a:r>
            <a:r>
              <a:rPr lang="ko-KR" altLang="en-US" dirty="0" err="1" smtClean="0">
                <a:solidFill>
                  <a:schemeClr val="tx1"/>
                </a:solidFill>
              </a:rPr>
              <a:t>컨텐츠</a:t>
            </a:r>
            <a:r>
              <a:rPr lang="ko-KR" altLang="en-US" dirty="0" smtClean="0">
                <a:solidFill>
                  <a:schemeClr val="tx1"/>
                </a:solidFill>
              </a:rPr>
              <a:t> 플레이어 개발 경력자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디자인언어 </a:t>
            </a:r>
            <a:r>
              <a:rPr lang="en-US" altLang="ko-KR" dirty="0" smtClean="0">
                <a:solidFill>
                  <a:schemeClr val="tx1"/>
                </a:solidFill>
              </a:rPr>
              <a:t>HTML </a:t>
            </a:r>
            <a:r>
              <a:rPr lang="ko-KR" altLang="en-US" dirty="0" smtClean="0">
                <a:solidFill>
                  <a:schemeClr val="tx1"/>
                </a:solidFill>
              </a:rPr>
              <a:t>구사능력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엑셀 </a:t>
            </a:r>
            <a:r>
              <a:rPr lang="en-US" altLang="ko-KR" dirty="0" smtClean="0">
                <a:solidFill>
                  <a:schemeClr val="tx1"/>
                </a:solidFill>
              </a:rPr>
              <a:t>database </a:t>
            </a:r>
            <a:r>
              <a:rPr lang="ko-KR" altLang="en-US" dirty="0" smtClean="0">
                <a:solidFill>
                  <a:schemeClr val="tx1"/>
                </a:solidFill>
              </a:rPr>
              <a:t>구사능력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err="1" smtClean="0">
                <a:solidFill>
                  <a:schemeClr val="tx1"/>
                </a:solidFill>
              </a:rPr>
              <a:t>안드로이드</a:t>
            </a:r>
            <a:r>
              <a:rPr lang="ko-KR" altLang="en-US" dirty="0" smtClean="0">
                <a:solidFill>
                  <a:schemeClr val="tx1"/>
                </a:solidFill>
              </a:rPr>
              <a:t> 개발환경 적응력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영어 단어 해독능력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dirty="0" smtClean="0">
                <a:solidFill>
                  <a:schemeClr val="tx1"/>
                </a:solidFill>
              </a:rPr>
              <a:t>  영어사전 제작자와 협력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dirty="0" smtClean="0">
                <a:solidFill>
                  <a:schemeClr val="tx1"/>
                </a:solidFill>
              </a:rPr>
              <a:t> 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완성도에 대한 집념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정성과 사랑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r>
              <a:rPr lang="en-US" altLang="ko-KR" dirty="0" smtClean="0"/>
              <a:t>‘</a:t>
            </a:r>
            <a:r>
              <a:rPr lang="ko-KR" altLang="en-US" dirty="0" err="1" smtClean="0"/>
              <a:t>파닉보카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앱</a:t>
            </a:r>
            <a:r>
              <a:rPr lang="ko-KR" altLang="en-US" dirty="0" smtClean="0"/>
              <a:t> 제작완료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858280" cy="4786346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-2012.12.5. </a:t>
            </a:r>
            <a:r>
              <a:rPr lang="ko-KR" altLang="en-US" dirty="0" err="1" smtClean="0">
                <a:solidFill>
                  <a:schemeClr val="tx1"/>
                </a:solidFill>
              </a:rPr>
              <a:t>구글</a:t>
            </a:r>
            <a:r>
              <a:rPr lang="ko-KR" altLang="en-US" dirty="0" smtClean="0">
                <a:solidFill>
                  <a:schemeClr val="tx1"/>
                </a:solidFill>
              </a:rPr>
              <a:t> 플레이스토어에 </a:t>
            </a:r>
            <a:r>
              <a:rPr lang="ko-KR" altLang="en-US" dirty="0" err="1" smtClean="0">
                <a:solidFill>
                  <a:schemeClr val="tx1"/>
                </a:solidFill>
              </a:rPr>
              <a:t>입점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-950 </a:t>
            </a:r>
            <a:r>
              <a:rPr lang="ko-KR" altLang="en-US" dirty="0" err="1" smtClean="0">
                <a:solidFill>
                  <a:schemeClr val="tx1"/>
                </a:solidFill>
              </a:rPr>
              <a:t>영단어</a:t>
            </a:r>
            <a:r>
              <a:rPr lang="ko-KR" altLang="en-US" dirty="0" smtClean="0">
                <a:solidFill>
                  <a:schemeClr val="tx1"/>
                </a:solidFill>
              </a:rPr>
              <a:t> 초등용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무상배포</a:t>
            </a:r>
            <a:r>
              <a:rPr lang="en-US" altLang="ko-KR" dirty="0" smtClean="0">
                <a:solidFill>
                  <a:schemeClr val="tx1"/>
                </a:solidFill>
              </a:rPr>
              <a:t>; 3200 </a:t>
            </a:r>
            <a:r>
              <a:rPr lang="ko-KR" altLang="en-US" dirty="0" smtClean="0">
                <a:solidFill>
                  <a:schemeClr val="tx1"/>
                </a:solidFill>
              </a:rPr>
              <a:t>중등용</a:t>
            </a:r>
            <a:r>
              <a:rPr lang="en-US" altLang="ko-KR" dirty="0" smtClean="0">
                <a:solidFill>
                  <a:schemeClr val="tx1"/>
                </a:solidFill>
              </a:rPr>
              <a:t>,     </a:t>
            </a: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  3000 </a:t>
            </a:r>
            <a:r>
              <a:rPr lang="ko-KR" altLang="en-US" dirty="0" smtClean="0">
                <a:solidFill>
                  <a:schemeClr val="tx1"/>
                </a:solidFill>
              </a:rPr>
              <a:t>수능용</a:t>
            </a:r>
            <a:r>
              <a:rPr lang="en-US" altLang="ko-KR" dirty="0" smtClean="0">
                <a:solidFill>
                  <a:schemeClr val="tx1"/>
                </a:solidFill>
              </a:rPr>
              <a:t>:</a:t>
            </a:r>
            <a:r>
              <a:rPr lang="ko-KR" altLang="en-US" dirty="0" smtClean="0">
                <a:solidFill>
                  <a:schemeClr val="tx1"/>
                </a:solidFill>
              </a:rPr>
              <a:t> 유료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err="1" smtClean="0">
                <a:solidFill>
                  <a:schemeClr val="tx1"/>
                </a:solidFill>
              </a:rPr>
              <a:t>해설집</a:t>
            </a:r>
            <a:r>
              <a:rPr lang="ko-KR" altLang="en-US" dirty="0" smtClean="0">
                <a:solidFill>
                  <a:schemeClr val="tx1"/>
                </a:solidFill>
              </a:rPr>
              <a:t> 발간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고객지원용 웹사이트 개설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강연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홍보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영어학습의 관념의 문제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영어는 </a:t>
            </a:r>
            <a:r>
              <a:rPr lang="ko-KR" altLang="en-US" dirty="0" err="1" smtClean="0"/>
              <a:t>이해하기어렵다</a:t>
            </a:r>
            <a:endParaRPr lang="en-US" altLang="ko-KR" dirty="0" smtClean="0"/>
          </a:p>
          <a:p>
            <a:r>
              <a:rPr lang="ko-KR" altLang="en-US" dirty="0" smtClean="0"/>
              <a:t>영어실력은 </a:t>
            </a:r>
            <a:r>
              <a:rPr lang="ko-KR" altLang="en-US" dirty="0" err="1" smtClean="0"/>
              <a:t>외워야는다</a:t>
            </a:r>
            <a:endParaRPr lang="en-US" altLang="ko-KR" dirty="0" smtClean="0"/>
          </a:p>
          <a:p>
            <a:r>
              <a:rPr lang="ko-KR" altLang="en-US" dirty="0" smtClean="0"/>
              <a:t>영어는 </a:t>
            </a:r>
            <a:r>
              <a:rPr lang="en-US" altLang="ko-KR" dirty="0" smtClean="0"/>
              <a:t>8</a:t>
            </a:r>
            <a:r>
              <a:rPr lang="ko-KR" altLang="en-US" dirty="0" err="1" smtClean="0"/>
              <a:t>품사문법알아야</a:t>
            </a:r>
            <a:endParaRPr lang="en-US" altLang="ko-KR" dirty="0" smtClean="0"/>
          </a:p>
          <a:p>
            <a:r>
              <a:rPr lang="ko-KR" altLang="en-US" dirty="0" smtClean="0"/>
              <a:t>영어는 </a:t>
            </a:r>
            <a:r>
              <a:rPr lang="en-US" altLang="ko-KR" dirty="0" smtClean="0"/>
              <a:t>5</a:t>
            </a:r>
            <a:r>
              <a:rPr lang="ko-KR" altLang="en-US" dirty="0" smtClean="0"/>
              <a:t>형식문장 공식</a:t>
            </a:r>
            <a:endParaRPr lang="en-US" altLang="ko-KR" dirty="0" smtClean="0"/>
          </a:p>
          <a:p>
            <a:r>
              <a:rPr lang="ko-KR" altLang="en-US" dirty="0" smtClean="0"/>
              <a:t>영어는 독해가 </a:t>
            </a:r>
            <a:r>
              <a:rPr lang="ko-KR" altLang="en-US" dirty="0" err="1" smtClean="0"/>
              <a:t>되야한다</a:t>
            </a:r>
            <a:endParaRPr lang="en-US" altLang="ko-KR" dirty="0" smtClean="0"/>
          </a:p>
          <a:p>
            <a:r>
              <a:rPr lang="ko-KR" altLang="en-US" dirty="0" smtClean="0"/>
              <a:t>영어는 문장을 </a:t>
            </a:r>
            <a:r>
              <a:rPr lang="ko-KR" altLang="en-US" dirty="0" err="1" smtClean="0"/>
              <a:t>통째로외워</a:t>
            </a:r>
            <a:endParaRPr lang="en-US" altLang="ko-KR" dirty="0" smtClean="0"/>
          </a:p>
          <a:p>
            <a:r>
              <a:rPr lang="ko-KR" altLang="en-US" dirty="0" smtClean="0"/>
              <a:t>영어는 시험문제를 외운다</a:t>
            </a:r>
            <a:endParaRPr lang="en-US" altLang="ko-KR" dirty="0" smtClean="0"/>
          </a:p>
          <a:p>
            <a:r>
              <a:rPr lang="ko-KR" altLang="en-US" dirty="0" smtClean="0"/>
              <a:t>단어를 많이 </a:t>
            </a:r>
            <a:r>
              <a:rPr lang="ko-KR" altLang="en-US" dirty="0" err="1" smtClean="0"/>
              <a:t>알아야한다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영어학습의 관념의 문제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571612"/>
            <a:ext cx="4186238" cy="4472006"/>
          </a:xfrm>
        </p:spPr>
        <p:txBody>
          <a:bodyPr>
            <a:normAutofit/>
          </a:bodyPr>
          <a:lstStyle/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이해하기어렵다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영어실력은 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외워야는다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품사문법알아야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형식문장 공식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독해가 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되야한다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문장을 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통째로외워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영어는 시험문제를 외운다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단어를 많이 </a:t>
            </a:r>
            <a:r>
              <a:rPr lang="ko-KR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알아야한다</a:t>
            </a:r>
            <a:endParaRPr lang="en-US" altLang="ko-K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357686" y="1571612"/>
            <a:ext cx="4214842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영어는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팝송부르며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배운다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영어는 흥미로운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소설본다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영어문법은 시험용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영어문장은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좋은팝송가사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영어는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멋있는문장을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듣자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영어는 공통인수가 있다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영어말은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근의공식이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있다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단어는 뿌리를 </a:t>
            </a:r>
            <a:r>
              <a:rPr kumimoji="0" lang="ko-KR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알아야하고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뿌리가 같은 말을 이해하고 쓰임새가 강세와 변용으로 발달한 걸 알아야 한다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영어학습의 관념을 깨자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 err="1" smtClean="0"/>
              <a:t>훌라워</a:t>
            </a:r>
            <a:r>
              <a:rPr lang="ko-KR" altLang="en-US" dirty="0" smtClean="0"/>
              <a:t> </a:t>
            </a:r>
            <a:r>
              <a:rPr lang="en-US" dirty="0" smtClean="0"/>
              <a:t>flower </a:t>
            </a:r>
            <a:r>
              <a:rPr lang="ko-KR" altLang="en-US" dirty="0" smtClean="0"/>
              <a:t>말은 </a:t>
            </a:r>
            <a:r>
              <a:rPr lang="en-US" dirty="0" smtClean="0"/>
              <a:t>'</a:t>
            </a:r>
            <a:r>
              <a:rPr lang="ko-KR" altLang="en-US" dirty="0" smtClean="0"/>
              <a:t>아우</a:t>
            </a:r>
            <a:r>
              <a:rPr lang="en-US" dirty="0" smtClean="0"/>
              <a:t>' [au] </a:t>
            </a:r>
            <a:r>
              <a:rPr lang="ko-KR" altLang="en-US" dirty="0" smtClean="0"/>
              <a:t>발음이 들어있는데 </a:t>
            </a:r>
            <a:r>
              <a:rPr lang="en-US" dirty="0" smtClean="0"/>
              <a:t>'</a:t>
            </a:r>
            <a:r>
              <a:rPr lang="ko-KR" altLang="en-US" dirty="0" smtClean="0"/>
              <a:t>아우</a:t>
            </a:r>
            <a:r>
              <a:rPr lang="en-US" dirty="0" smtClean="0"/>
              <a:t>' </a:t>
            </a:r>
            <a:r>
              <a:rPr lang="ko-KR" altLang="en-US" dirty="0" smtClean="0"/>
              <a:t>발음을 가진 쉬운 단어를 나열해보자</a:t>
            </a:r>
            <a:r>
              <a:rPr lang="en-US" dirty="0" smtClean="0"/>
              <a:t>.</a:t>
            </a:r>
            <a:endParaRPr lang="ko-KR" altLang="en-US" dirty="0" smtClean="0"/>
          </a:p>
          <a:p>
            <a:endParaRPr lang="ko-KR" altLang="en-US" dirty="0" smtClean="0"/>
          </a:p>
          <a:p>
            <a:r>
              <a:rPr lang="en-US" dirty="0" smtClean="0"/>
              <a:t>mouth </a:t>
            </a:r>
            <a:r>
              <a:rPr lang="ko-KR" altLang="en-US" dirty="0" smtClean="0"/>
              <a:t>마우스인데 입을 크게 벌렸다가 </a:t>
            </a:r>
            <a:r>
              <a:rPr lang="ko-KR" altLang="en-US" dirty="0" err="1" smtClean="0"/>
              <a:t>오무려서</a:t>
            </a:r>
            <a:r>
              <a:rPr lang="ko-KR" altLang="en-US" dirty="0" smtClean="0"/>
              <a:t> 마치 입을 보여주려는 뜻이 있다</a:t>
            </a:r>
            <a:r>
              <a:rPr lang="en-US" dirty="0" smtClean="0"/>
              <a:t>.</a:t>
            </a:r>
            <a:endParaRPr lang="ko-KR" altLang="en-US" dirty="0" smtClean="0"/>
          </a:p>
          <a:p>
            <a:r>
              <a:rPr lang="en-US" dirty="0" smtClean="0"/>
              <a:t>south </a:t>
            </a:r>
            <a:r>
              <a:rPr lang="ko-KR" altLang="en-US" dirty="0" err="1" smtClean="0"/>
              <a:t>싸우스</a:t>
            </a:r>
            <a:r>
              <a:rPr lang="en-US" dirty="0" smtClean="0"/>
              <a:t>, </a:t>
            </a:r>
            <a:r>
              <a:rPr lang="ko-KR" altLang="en-US" dirty="0" smtClean="0"/>
              <a:t>남쪽의 뜻인데 긍정의 에너지를 주려는 느낌이 있다</a:t>
            </a:r>
            <a:r>
              <a:rPr lang="en-US" dirty="0" smtClean="0"/>
              <a:t>.</a:t>
            </a:r>
            <a:endParaRPr lang="ko-KR" altLang="en-US" dirty="0" smtClean="0"/>
          </a:p>
          <a:p>
            <a:r>
              <a:rPr lang="en-US" dirty="0" smtClean="0"/>
              <a:t>loud </a:t>
            </a:r>
            <a:r>
              <a:rPr lang="ko-KR" altLang="en-US" dirty="0" err="1" smtClean="0"/>
              <a:t>라우드</a:t>
            </a:r>
            <a:r>
              <a:rPr lang="en-US" dirty="0" smtClean="0"/>
              <a:t>, </a:t>
            </a:r>
            <a:r>
              <a:rPr lang="ko-KR" altLang="en-US" dirty="0" smtClean="0"/>
              <a:t>적극적인 에너지가 느껴지는데 큰소리로 말하는 모습이다</a:t>
            </a:r>
            <a:r>
              <a:rPr lang="en-US" dirty="0" smtClean="0"/>
              <a:t>.</a:t>
            </a:r>
            <a:endParaRPr lang="ko-KR" altLang="en-US" dirty="0" smtClean="0"/>
          </a:p>
          <a:p>
            <a:r>
              <a:rPr lang="en-US" dirty="0" smtClean="0"/>
              <a:t>cloud </a:t>
            </a:r>
            <a:r>
              <a:rPr lang="ko-KR" altLang="en-US" dirty="0" err="1" smtClean="0"/>
              <a:t>클라우드</a:t>
            </a:r>
            <a:r>
              <a:rPr lang="en-US" dirty="0" smtClean="0"/>
              <a:t>, </a:t>
            </a:r>
            <a:r>
              <a:rPr lang="ko-KR" altLang="en-US" dirty="0" smtClean="0"/>
              <a:t>구름이 하늘을 뒤덮는 모양을 보이며 확장된다는 느낌</a:t>
            </a:r>
          </a:p>
          <a:p>
            <a:r>
              <a:rPr lang="en-US" dirty="0" smtClean="0"/>
              <a:t>proud </a:t>
            </a:r>
            <a:r>
              <a:rPr lang="ko-KR" altLang="en-US" dirty="0" err="1" smtClean="0"/>
              <a:t>프라우드</a:t>
            </a:r>
            <a:r>
              <a:rPr lang="en-US" dirty="0" smtClean="0"/>
              <a:t>, </a:t>
            </a:r>
            <a:r>
              <a:rPr lang="ko-KR" altLang="en-US" dirty="0" smtClean="0"/>
              <a:t>자랑스런 큰 느낌이 있다</a:t>
            </a:r>
            <a:r>
              <a:rPr lang="en-US" dirty="0" smtClean="0"/>
              <a:t>.</a:t>
            </a:r>
            <a:endParaRPr lang="ko-KR" altLang="en-US" dirty="0" smtClean="0"/>
          </a:p>
          <a:p>
            <a:r>
              <a:rPr lang="en-US" dirty="0" smtClean="0"/>
              <a:t>sound </a:t>
            </a:r>
            <a:r>
              <a:rPr lang="ko-KR" altLang="en-US" dirty="0" err="1" smtClean="0"/>
              <a:t>싸운드</a:t>
            </a:r>
            <a:r>
              <a:rPr lang="en-US" dirty="0" smtClean="0"/>
              <a:t>, </a:t>
            </a:r>
            <a:r>
              <a:rPr lang="ko-KR" altLang="en-US" dirty="0" smtClean="0"/>
              <a:t>소리가 크게 퍼지고 힘이 느껴진다</a:t>
            </a:r>
            <a:r>
              <a:rPr lang="en-US" dirty="0" smtClean="0"/>
              <a:t>.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( </a:t>
            </a:r>
            <a:r>
              <a:rPr lang="ko-KR" altLang="en-US" dirty="0" smtClean="0"/>
              <a:t>이상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아우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모음은 </a:t>
            </a:r>
            <a:r>
              <a:rPr lang="ko-KR" altLang="en-US" dirty="0" err="1" smtClean="0"/>
              <a:t>파닉보카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앱</a:t>
            </a:r>
            <a:r>
              <a:rPr lang="en-US" altLang="ko-KR" dirty="0" smtClean="0"/>
              <a:t>, 2</a:t>
            </a:r>
            <a:r>
              <a:rPr lang="ko-KR" altLang="en-US" dirty="0" smtClean="0"/>
              <a:t>단원에서 인용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14288" y="71438"/>
            <a:ext cx="914400" cy="914400"/>
            <a:chOff x="1071538" y="4286256"/>
            <a:chExt cx="914400" cy="914400"/>
          </a:xfrm>
        </p:grpSpPr>
        <p:sp>
          <p:nvSpPr>
            <p:cNvPr id="14" name="타원 13"/>
            <p:cNvSpPr/>
            <p:nvPr/>
          </p:nvSpPr>
          <p:spPr>
            <a:xfrm>
              <a:off x="1071538" y="4286256"/>
              <a:ext cx="914400" cy="914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84417" y="4533371"/>
              <a:ext cx="853567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dirty="0">
                  <a:ln w="10541" cmpd="sng">
                    <a:solidFill>
                      <a:srgbClr val="00B0F0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55000" endA="50" endPos="85000" dist="29997" dir="5400000" sy="-100000" algn="bl" rotWithShape="0"/>
                  </a:effectLst>
                  <a:latin typeface="+mn-lt"/>
                  <a:ea typeface="+mn-ea"/>
                </a:rPr>
                <a:t>FOXM</a:t>
              </a:r>
              <a:endParaRPr kumimoji="0" lang="ko-KR" altLang="en-US" b="1" dirty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55000" endA="50" endPos="85000" dist="29997" dir="5400000" sy="-100000" algn="bl" rotWithShape="0"/>
                </a:effectLst>
                <a:latin typeface="+mn-lt"/>
                <a:ea typeface="+mn-ea"/>
              </a:endParaRPr>
            </a:p>
          </p:txBody>
        </p:sp>
      </p:grpSp>
      <p:sp>
        <p:nvSpPr>
          <p:cNvPr id="20" name="제목 1"/>
          <p:cNvSpPr>
            <a:spLocks noGrp="1"/>
          </p:cNvSpPr>
          <p:nvPr>
            <p:ph type="ctrTitle"/>
          </p:nvPr>
        </p:nvSpPr>
        <p:spPr>
          <a:xfrm>
            <a:off x="928662" y="214291"/>
            <a:ext cx="7529538" cy="15716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강사 소개 및 </a:t>
            </a:r>
            <a:r>
              <a:rPr lang="ko-KR" alt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앱제작</a:t>
            </a:r>
            <a:r>
              <a:rPr lang="ko-KR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ko-K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ko-KR" alt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1428736"/>
            <a:ext cx="5643562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/>
              <a:t>강사</a:t>
            </a:r>
            <a:r>
              <a:rPr lang="en-US" altLang="ko-KR" sz="1400" dirty="0"/>
              <a:t>: </a:t>
            </a:r>
            <a:r>
              <a:rPr lang="ko-KR" altLang="en-US" sz="1400" dirty="0"/>
              <a:t>김창선</a:t>
            </a:r>
            <a:r>
              <a:rPr lang="en-US" altLang="ko-KR" sz="1400" dirty="0"/>
              <a:t>, </a:t>
            </a:r>
            <a:r>
              <a:rPr lang="ko-KR" altLang="en-US" sz="1400" dirty="0"/>
              <a:t>주</a:t>
            </a:r>
            <a:r>
              <a:rPr lang="en-US" altLang="ko-KR" sz="1400" dirty="0"/>
              <a:t>)</a:t>
            </a:r>
            <a:r>
              <a:rPr lang="ko-KR" altLang="en-US" sz="1400" dirty="0" err="1"/>
              <a:t>폭스모바일</a:t>
            </a:r>
            <a:r>
              <a:rPr lang="ko-KR" altLang="en-US" sz="1400" dirty="0"/>
              <a:t> 대표</a:t>
            </a:r>
            <a:r>
              <a:rPr lang="en-US" altLang="ko-KR" sz="1400" dirty="0"/>
              <a:t>(</a:t>
            </a:r>
            <a:r>
              <a:rPr lang="ko-KR" altLang="en-US" sz="1400" dirty="0"/>
              <a:t>현</a:t>
            </a:r>
            <a:r>
              <a:rPr lang="en-US" altLang="ko-KR" sz="1400" dirty="0"/>
              <a:t>)</a:t>
            </a:r>
          </a:p>
          <a:p>
            <a:pPr>
              <a:defRPr/>
            </a:pPr>
            <a:r>
              <a:rPr lang="en-US" altLang="ko-KR" sz="1400" dirty="0"/>
              <a:t> 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www.appang.com</a:t>
            </a:r>
            <a:r>
              <a:rPr lang="en-US" altLang="ko-KR" sz="1400" dirty="0" smtClean="0">
                <a:solidFill>
                  <a:schemeClr val="accent1">
                    <a:lumMod val="75000"/>
                  </a:schemeClr>
                </a:solidFill>
              </a:rPr>
              <a:t>, cafe</a:t>
            </a:r>
            <a:r>
              <a:rPr lang="en-US" altLang="ko-KR" sz="1400" u="sng" dirty="0" smtClean="0">
                <a:solidFill>
                  <a:schemeClr val="accent1">
                    <a:lumMod val="75000"/>
                  </a:schemeClr>
                </a:solidFill>
              </a:rPr>
              <a:t>.daum.net/</a:t>
            </a:r>
            <a:r>
              <a:rPr lang="en-US" altLang="ko-KR" sz="1400" u="sng" dirty="0" err="1" smtClean="0">
                <a:solidFill>
                  <a:schemeClr val="accent1">
                    <a:lumMod val="75000"/>
                  </a:schemeClr>
                </a:solidFill>
              </a:rPr>
              <a:t>petercskim</a:t>
            </a:r>
            <a:r>
              <a:rPr lang="ko-KR" altLang="en-US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ko-KR" sz="1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n-US" altLang="ko-KR" sz="1400" dirty="0"/>
          </a:p>
          <a:p>
            <a:pPr>
              <a:defRPr/>
            </a:pPr>
            <a:r>
              <a:rPr lang="ko-KR" altLang="en-US" sz="1400" dirty="0"/>
              <a:t>한국</a:t>
            </a:r>
            <a:r>
              <a:rPr lang="en-US" altLang="ko-KR" sz="1400" dirty="0"/>
              <a:t>IBM SW </a:t>
            </a:r>
            <a:r>
              <a:rPr lang="ko-KR" altLang="en-US" sz="1400" dirty="0"/>
              <a:t>연구소 선임연구원 </a:t>
            </a:r>
            <a:r>
              <a:rPr lang="en-US" altLang="ko-KR" sz="1400" dirty="0"/>
              <a:t>(1984~1991), IBM</a:t>
            </a:r>
            <a:r>
              <a:rPr lang="ko-KR" altLang="en-US" sz="1400" dirty="0"/>
              <a:t> </a:t>
            </a:r>
            <a:r>
              <a:rPr lang="en-US" altLang="ko-KR" sz="1400" dirty="0"/>
              <a:t>PC </a:t>
            </a:r>
            <a:r>
              <a:rPr lang="ko-KR" altLang="en-US" sz="1400" dirty="0"/>
              <a:t>대리점 및 </a:t>
            </a:r>
            <a:endParaRPr lang="en-US" altLang="ko-KR" sz="1400" dirty="0"/>
          </a:p>
          <a:p>
            <a:pPr>
              <a:defRPr/>
            </a:pPr>
            <a:r>
              <a:rPr lang="ko-KR" altLang="en-US" sz="1400" dirty="0"/>
              <a:t>컨설턴트 </a:t>
            </a:r>
            <a:r>
              <a:rPr lang="en-US" altLang="ko-KR" sz="1400" dirty="0"/>
              <a:t>(1992~2000)</a:t>
            </a:r>
          </a:p>
          <a:p>
            <a:pPr>
              <a:defRPr/>
            </a:pPr>
            <a:r>
              <a:rPr lang="ko-KR" altLang="en-US" sz="1400" dirty="0" err="1"/>
              <a:t>테크맥스텔레콤</a:t>
            </a:r>
            <a:r>
              <a:rPr lang="ko-KR" altLang="en-US" sz="1400" dirty="0"/>
              <a:t> 연구소장 </a:t>
            </a:r>
            <a:r>
              <a:rPr lang="en-US" altLang="ko-KR" sz="1400" dirty="0"/>
              <a:t>(2001~2003), </a:t>
            </a:r>
            <a:r>
              <a:rPr lang="ko-KR" altLang="en-US" sz="1400" dirty="0" err="1"/>
              <a:t>고려유니콤</a:t>
            </a:r>
            <a:r>
              <a:rPr lang="ko-KR" altLang="en-US" sz="1400" dirty="0"/>
              <a:t> 대표</a:t>
            </a:r>
            <a:r>
              <a:rPr lang="en-US" altLang="ko-KR" sz="1400" dirty="0"/>
              <a:t>(2004~2005), </a:t>
            </a:r>
            <a:r>
              <a:rPr lang="ko-KR" altLang="en-US" sz="1400" dirty="0" err="1"/>
              <a:t>폭스모바일</a:t>
            </a:r>
            <a:r>
              <a:rPr lang="ko-KR" altLang="en-US" sz="1400" dirty="0"/>
              <a:t> </a:t>
            </a:r>
            <a:r>
              <a:rPr lang="ko-KR" altLang="en-US" sz="1400" dirty="0" smtClean="0"/>
              <a:t>대표 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2006~  </a:t>
            </a:r>
            <a:r>
              <a:rPr lang="ko-KR" altLang="en-US" sz="1400" dirty="0" smtClean="0"/>
              <a:t>현재</a:t>
            </a:r>
            <a:r>
              <a:rPr lang="en-US" altLang="ko-KR" sz="1400" dirty="0" smtClean="0"/>
              <a:t>)  </a:t>
            </a:r>
            <a:endParaRPr lang="en-US" altLang="ko-KR" sz="1400" dirty="0"/>
          </a:p>
          <a:p>
            <a:pPr>
              <a:defRPr/>
            </a:pPr>
            <a:endParaRPr lang="ko-KR" altLang="en-US" sz="1400" dirty="0"/>
          </a:p>
        </p:txBody>
      </p:sp>
      <p:pic>
        <p:nvPicPr>
          <p:cNvPr id="3079" name="그림 12" descr="스마트폰 사진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5" y="4591050"/>
            <a:ext cx="21717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부제목 1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6400800" cy="314327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ko-KR" altLang="en-US" sz="1400" dirty="0" err="1" smtClean="0">
                <a:solidFill>
                  <a:schemeClr val="tx1"/>
                </a:solidFill>
              </a:rPr>
              <a:t>팬택</a:t>
            </a:r>
            <a:r>
              <a:rPr lang="ko-KR" altLang="en-US" sz="1400" dirty="0" smtClean="0">
                <a:solidFill>
                  <a:schemeClr val="tx1"/>
                </a:solidFill>
              </a:rPr>
              <a:t> 시리우스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베가폰용</a:t>
            </a:r>
            <a:r>
              <a:rPr lang="ko-KR" altLang="en-US" sz="1400" dirty="0" smtClean="0">
                <a:solidFill>
                  <a:schemeClr val="tx1"/>
                </a:solidFill>
              </a:rPr>
              <a:t> 텍스트 및 </a:t>
            </a:r>
            <a:r>
              <a:rPr lang="en-US" altLang="ko-KR" sz="1400" dirty="0" smtClean="0">
                <a:solidFill>
                  <a:schemeClr val="tx1"/>
                </a:solidFill>
              </a:rPr>
              <a:t>HTML </a:t>
            </a:r>
            <a:r>
              <a:rPr lang="ko-KR" altLang="en-US" sz="1400" dirty="0" smtClean="0">
                <a:solidFill>
                  <a:schemeClr val="tx1"/>
                </a:solidFill>
              </a:rPr>
              <a:t>에디터 개발</a:t>
            </a:r>
            <a:r>
              <a:rPr lang="en-US" altLang="ko-KR" sz="1400" dirty="0" smtClean="0">
                <a:solidFill>
                  <a:schemeClr val="tx1"/>
                </a:solidFill>
              </a:rPr>
              <a:t> (2008), </a:t>
            </a:r>
          </a:p>
          <a:p>
            <a:pPr algn="l"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하나</a:t>
            </a:r>
            <a:r>
              <a:rPr lang="en-US" altLang="ko-KR" sz="1400" dirty="0" smtClean="0">
                <a:solidFill>
                  <a:schemeClr val="tx1"/>
                </a:solidFill>
              </a:rPr>
              <a:t>SK </a:t>
            </a:r>
            <a:r>
              <a:rPr lang="ko-KR" altLang="en-US" sz="1400" dirty="0" smtClean="0">
                <a:solidFill>
                  <a:schemeClr val="tx1"/>
                </a:solidFill>
              </a:rPr>
              <a:t>카드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금융결제원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대우증권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등 금융거래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r>
              <a:rPr lang="ko-KR" altLang="en-US" sz="1400" dirty="0" smtClean="0">
                <a:solidFill>
                  <a:schemeClr val="tx1"/>
                </a:solidFill>
              </a:rPr>
              <a:t> 개발</a:t>
            </a:r>
            <a:r>
              <a:rPr lang="en-US" altLang="ko-KR" sz="1400" dirty="0" smtClean="0">
                <a:solidFill>
                  <a:schemeClr val="tx1"/>
                </a:solidFill>
              </a:rPr>
              <a:t>(2009)</a:t>
            </a:r>
          </a:p>
          <a:p>
            <a:pPr algn="l"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광고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홍보 서비스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r>
              <a:rPr lang="en-US" altLang="ko-KR" sz="1400" dirty="0" smtClean="0">
                <a:solidFill>
                  <a:schemeClr val="tx1"/>
                </a:solidFill>
              </a:rPr>
              <a:t>-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통화중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서버데이터지원앱</a:t>
            </a:r>
            <a:r>
              <a:rPr lang="ko-KR" altLang="en-US" sz="1400" dirty="0" smtClean="0">
                <a:solidFill>
                  <a:schemeClr val="tx1"/>
                </a:solidFill>
              </a:rPr>
              <a:t> 다수 개발</a:t>
            </a:r>
            <a:r>
              <a:rPr lang="en-US" altLang="ko-KR" sz="1400" dirty="0" smtClean="0">
                <a:solidFill>
                  <a:schemeClr val="tx1"/>
                </a:solidFill>
              </a:rPr>
              <a:t>(2010)</a:t>
            </a:r>
          </a:p>
          <a:p>
            <a:pPr algn="l"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SKT Go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생생축제</a:t>
            </a:r>
            <a:r>
              <a:rPr lang="ko-KR" altLang="en-US" sz="1400" dirty="0" smtClean="0">
                <a:solidFill>
                  <a:schemeClr val="tx1"/>
                </a:solidFill>
              </a:rPr>
              <a:t> 서비스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이니텍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결제앱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하기스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홍보앱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테스칸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홍보앱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ko-KR" altLang="en-US" sz="1400" dirty="0" err="1" smtClean="0">
                <a:solidFill>
                  <a:schemeClr val="tx1"/>
                </a:solidFill>
              </a:rPr>
              <a:t>콩쥐이야기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슈팅게임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반딧불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바람소리 등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게임앱</a:t>
            </a:r>
            <a:r>
              <a:rPr lang="ko-KR" altLang="en-US" sz="1400" dirty="0" smtClean="0">
                <a:solidFill>
                  <a:schemeClr val="tx1"/>
                </a:solidFill>
              </a:rPr>
              <a:t> 다수 개발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ko-KR" altLang="en-US" sz="1400" dirty="0" err="1" smtClean="0">
                <a:solidFill>
                  <a:schemeClr val="tx1"/>
                </a:solidFill>
              </a:rPr>
              <a:t>뷰링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홍보앱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부동산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inmypocket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프리랜서중계서비스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쿠폰바다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밥먹자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</a:p>
          <a:p>
            <a:pPr algn="l"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인성정보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당뇨앱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전화앱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광고앱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퀴즈앱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종근당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경매앱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의류업앱</a:t>
            </a:r>
            <a:r>
              <a:rPr lang="en-US" altLang="ko-KR" sz="1400" dirty="0" smtClean="0">
                <a:solidFill>
                  <a:schemeClr val="tx1"/>
                </a:solidFill>
              </a:rPr>
              <a:t>,</a:t>
            </a:r>
          </a:p>
          <a:p>
            <a:pPr algn="l"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NFC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악보어플앱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고객센터앱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푸시알림앱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애드팟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스터디강사앱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</a:p>
          <a:p>
            <a:pPr algn="l"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삼성전자 인력개발실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채용앱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‘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파닉보카</a:t>
            </a:r>
            <a:r>
              <a:rPr lang="en-US" altLang="ko-KR" sz="1400" dirty="0" smtClean="0">
                <a:solidFill>
                  <a:schemeClr val="tx1"/>
                </a:solidFill>
              </a:rPr>
              <a:t>’ </a:t>
            </a:r>
            <a:r>
              <a:rPr lang="ko-KR" altLang="en-US" sz="1400" dirty="0" smtClean="0">
                <a:solidFill>
                  <a:schemeClr val="tx1"/>
                </a:solidFill>
              </a:rPr>
              <a:t>영어학습장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앱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algn="l"/>
            <a:endParaRPr lang="ko-KR" altLang="en-US" dirty="0"/>
          </a:p>
        </p:txBody>
      </p:sp>
      <p:pic>
        <p:nvPicPr>
          <p:cNvPr id="16" name="그림 15" descr="피터 김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1214422"/>
            <a:ext cx="1343025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영어학습의 관념을 깨자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r>
              <a:rPr lang="ko-KR" altLang="en-US" sz="1600" dirty="0" err="1" smtClean="0"/>
              <a:t>영어말</a:t>
            </a:r>
            <a:r>
              <a:rPr lang="ko-KR" altLang="en-US" sz="1600" dirty="0" smtClean="0"/>
              <a:t> 중에 짧고 굵게 표현할 때 쓰는 것들이 있다</a:t>
            </a:r>
            <a:r>
              <a:rPr lang="en-US" sz="1600" dirty="0" smtClean="0"/>
              <a:t>. </a:t>
            </a:r>
            <a:r>
              <a:rPr lang="ko-KR" altLang="en-US" sz="1600" dirty="0" smtClean="0"/>
              <a:t>가령 </a:t>
            </a:r>
            <a:r>
              <a:rPr lang="ko-KR" altLang="en-US" sz="1600" dirty="0" err="1" smtClean="0"/>
              <a:t>블러쉬</a:t>
            </a:r>
            <a:r>
              <a:rPr lang="en-US" sz="1600" dirty="0" smtClean="0"/>
              <a:t>blush </a:t>
            </a:r>
            <a:r>
              <a:rPr lang="ko-KR" altLang="en-US" sz="1600" dirty="0" err="1" smtClean="0"/>
              <a:t>훌러쉬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flush </a:t>
            </a:r>
            <a:r>
              <a:rPr lang="ko-KR" altLang="en-US" sz="1600" dirty="0" err="1" smtClean="0"/>
              <a:t>허쉬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hush </a:t>
            </a:r>
            <a:r>
              <a:rPr lang="ko-KR" altLang="en-US" sz="1600" dirty="0" err="1" smtClean="0"/>
              <a:t>러쉬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rush </a:t>
            </a:r>
            <a:r>
              <a:rPr lang="ko-KR" altLang="en-US" sz="1600" dirty="0" smtClean="0"/>
              <a:t>는 모두 같은 짧고 굵은 모음인 어 </a:t>
            </a:r>
            <a:r>
              <a:rPr lang="en-US" sz="1600" dirty="0" smtClean="0"/>
              <a:t>[ʌ] </a:t>
            </a:r>
            <a:r>
              <a:rPr lang="ko-KR" altLang="en-US" sz="1600" dirty="0" smtClean="0"/>
              <a:t>발음을 쓴다</a:t>
            </a:r>
            <a:r>
              <a:rPr lang="en-US" sz="1600" dirty="0" smtClean="0"/>
              <a:t>. </a:t>
            </a:r>
            <a:r>
              <a:rPr lang="ko-KR" altLang="en-US" sz="1600" dirty="0" smtClean="0"/>
              <a:t>그러니 뜻으로는 각각 부끄럽고</a:t>
            </a:r>
            <a:r>
              <a:rPr lang="en-US" sz="1600" dirty="0" smtClean="0"/>
              <a:t>, </a:t>
            </a:r>
            <a:r>
              <a:rPr lang="ko-KR" altLang="en-US" sz="1600" dirty="0" smtClean="0"/>
              <a:t>물이 왈칵 쏟아지고</a:t>
            </a:r>
            <a:r>
              <a:rPr lang="en-US" sz="1600" dirty="0" smtClean="0"/>
              <a:t>, </a:t>
            </a:r>
            <a:r>
              <a:rPr lang="ko-KR" altLang="en-US" sz="1600" dirty="0" err="1" smtClean="0"/>
              <a:t>쉿</a:t>
            </a:r>
            <a:r>
              <a:rPr lang="ko-KR" altLang="en-US" sz="1600" dirty="0" smtClean="0"/>
              <a:t> 하고 </a:t>
            </a:r>
            <a:r>
              <a:rPr lang="ko-KR" altLang="en-US" sz="1600" dirty="0" err="1" smtClean="0"/>
              <a:t>정숙케</a:t>
            </a:r>
            <a:r>
              <a:rPr lang="ko-KR" altLang="en-US" sz="1600" dirty="0" smtClean="0"/>
              <a:t> 하고</a:t>
            </a:r>
            <a:r>
              <a:rPr lang="en-US" sz="1600" dirty="0" smtClean="0"/>
              <a:t>, </a:t>
            </a:r>
            <a:r>
              <a:rPr lang="ko-KR" altLang="en-US" sz="1600" dirty="0" smtClean="0"/>
              <a:t>돌진하는 느낌을 받는다</a:t>
            </a:r>
            <a:r>
              <a:rPr lang="en-US" sz="1600" dirty="0" smtClean="0"/>
              <a:t>. </a:t>
            </a:r>
            <a:r>
              <a:rPr lang="ko-KR" altLang="en-US" sz="1600" dirty="0" smtClean="0"/>
              <a:t>이런 느낌은 찬찬히 살펴보면 그 말들이 동일한 느낌 선상에 있음을 알 </a:t>
            </a:r>
            <a:r>
              <a:rPr lang="ko-KR" altLang="en-US" sz="1600" dirty="0" err="1" smtClean="0"/>
              <a:t>수있다</a:t>
            </a:r>
            <a:r>
              <a:rPr lang="en-US" sz="1600" dirty="0" smtClean="0"/>
              <a:t>. </a:t>
            </a:r>
            <a:r>
              <a:rPr lang="ko-KR" altLang="en-US" sz="1600" dirty="0" smtClean="0"/>
              <a:t>모두 짧고 굵고 은밀한 느낌을 준다</a:t>
            </a:r>
            <a:r>
              <a:rPr lang="en-US" sz="1600" dirty="0" smtClean="0"/>
              <a:t>. </a:t>
            </a:r>
            <a:r>
              <a:rPr lang="ko-KR" altLang="en-US" sz="1600" dirty="0" smtClean="0"/>
              <a:t>이런 느낌이 드는 이유는 그 짧고 굵은 </a:t>
            </a:r>
            <a:r>
              <a:rPr lang="en-US" sz="1600" dirty="0" smtClean="0"/>
              <a:t>'</a:t>
            </a:r>
            <a:r>
              <a:rPr lang="ko-KR" altLang="en-US" sz="1600" dirty="0" smtClean="0"/>
              <a:t>어</a:t>
            </a:r>
            <a:r>
              <a:rPr lang="en-US" sz="1600" dirty="0" smtClean="0"/>
              <a:t>' </a:t>
            </a:r>
            <a:r>
              <a:rPr lang="ko-KR" altLang="en-US" sz="1600" dirty="0" smtClean="0"/>
              <a:t>발음이 있기 때문이다</a:t>
            </a:r>
            <a:r>
              <a:rPr lang="en-US" sz="1600" dirty="0" smtClean="0"/>
              <a:t>.</a:t>
            </a:r>
            <a:endParaRPr lang="ko-KR" altLang="en-US" sz="1600" dirty="0" smtClean="0"/>
          </a:p>
          <a:p>
            <a:pPr>
              <a:buNone/>
            </a:pPr>
            <a:r>
              <a:rPr lang="en-US" altLang="ko-KR" sz="1600" dirty="0" smtClean="0"/>
              <a:t>    ( </a:t>
            </a:r>
            <a:r>
              <a:rPr lang="ko-KR" altLang="en-US" sz="1600" dirty="0" smtClean="0"/>
              <a:t>이상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어</a:t>
            </a:r>
            <a:r>
              <a:rPr lang="en-US" altLang="ko-KR" sz="1600" dirty="0" smtClean="0"/>
              <a:t>’ </a:t>
            </a:r>
            <a:r>
              <a:rPr lang="ko-KR" altLang="en-US" sz="1600" dirty="0" smtClean="0"/>
              <a:t>모음은 </a:t>
            </a:r>
            <a:r>
              <a:rPr lang="ko-KR" altLang="en-US" sz="1600" dirty="0" err="1" smtClean="0"/>
              <a:t>파닉보카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앱</a:t>
            </a:r>
            <a:r>
              <a:rPr lang="en-US" altLang="ko-KR" sz="1600" dirty="0" smtClean="0"/>
              <a:t>, 1</a:t>
            </a:r>
            <a:r>
              <a:rPr lang="ko-KR" altLang="en-US" sz="1600" dirty="0" smtClean="0"/>
              <a:t>단원에서 인용</a:t>
            </a:r>
            <a:r>
              <a:rPr lang="en-US" altLang="ko-KR" sz="1600" dirty="0" smtClean="0"/>
              <a:t>)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 smtClean="0"/>
          </a:p>
          <a:p>
            <a:r>
              <a:rPr lang="en-US" sz="1600" b="1" dirty="0" smtClean="0"/>
              <a:t>1</a:t>
            </a:r>
            <a:r>
              <a:rPr lang="ko-KR" altLang="en-US" sz="1600" b="1" dirty="0" smtClean="0"/>
              <a:t>파트</a:t>
            </a:r>
            <a:r>
              <a:rPr lang="en-US" sz="1600" dirty="0" smtClean="0"/>
              <a:t> : r</a:t>
            </a:r>
            <a:r>
              <a:rPr lang="en-US" sz="1600" b="1" dirty="0" smtClean="0"/>
              <a:t>ou</a:t>
            </a:r>
            <a:r>
              <a:rPr lang="en-US" sz="1600" dirty="0" smtClean="0"/>
              <a:t>gh br</a:t>
            </a:r>
            <a:r>
              <a:rPr lang="en-US" sz="1600" b="1" dirty="0" smtClean="0"/>
              <a:t>ow</a:t>
            </a:r>
            <a:r>
              <a:rPr lang="en-US" sz="1600" dirty="0" smtClean="0"/>
              <a:t>n st</a:t>
            </a:r>
            <a:r>
              <a:rPr lang="en-US" sz="1600" b="1" dirty="0" smtClean="0"/>
              <a:t>o</a:t>
            </a:r>
            <a:r>
              <a:rPr lang="en-US" sz="1600" dirty="0" smtClean="0"/>
              <a:t>ne  - 1</a:t>
            </a:r>
            <a:r>
              <a:rPr lang="ko-KR" altLang="en-US" sz="1600" dirty="0" smtClean="0"/>
              <a:t>파트를 상징하는 거친 갈색의 돌</a:t>
            </a:r>
          </a:p>
          <a:p>
            <a:r>
              <a:rPr lang="en-US" sz="1600" dirty="0" smtClean="0"/>
              <a:t> 1</a:t>
            </a:r>
            <a:r>
              <a:rPr lang="ko-KR" altLang="en-US" sz="1600" dirty="0" smtClean="0"/>
              <a:t>단원 어 </a:t>
            </a:r>
            <a:r>
              <a:rPr lang="en-US" sz="1600" dirty="0" smtClean="0"/>
              <a:t>[</a:t>
            </a:r>
            <a:r>
              <a:rPr lang="ko-KR" altLang="en-US" sz="1600" dirty="0" smtClean="0"/>
              <a:t>∧</a:t>
            </a:r>
            <a:r>
              <a:rPr lang="en-US" sz="1600" dirty="0" smtClean="0"/>
              <a:t>] </a:t>
            </a:r>
            <a:endParaRPr lang="ko-KR" altLang="en-US" sz="1600" dirty="0" smtClean="0"/>
          </a:p>
          <a:p>
            <a:r>
              <a:rPr lang="en-US" sz="1600" dirty="0" smtClean="0"/>
              <a:t> 2</a:t>
            </a:r>
            <a:r>
              <a:rPr lang="ko-KR" altLang="en-US" sz="1600" dirty="0" smtClean="0"/>
              <a:t>단원 아우 </a:t>
            </a:r>
            <a:r>
              <a:rPr lang="en-US" sz="1600" dirty="0" smtClean="0"/>
              <a:t>[au] </a:t>
            </a:r>
            <a:endParaRPr lang="ko-KR" altLang="en-US" sz="1600" dirty="0" smtClean="0"/>
          </a:p>
          <a:p>
            <a:r>
              <a:rPr lang="en-US" sz="1600" dirty="0" smtClean="0"/>
              <a:t> 3</a:t>
            </a:r>
            <a:r>
              <a:rPr lang="ko-KR" altLang="en-US" sz="1600" dirty="0" smtClean="0"/>
              <a:t>단원 </a:t>
            </a:r>
            <a:r>
              <a:rPr lang="ko-KR" altLang="en-US" sz="1600" dirty="0" err="1" smtClean="0"/>
              <a:t>오우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[</a:t>
            </a:r>
            <a:r>
              <a:rPr lang="en-US" sz="1600" dirty="0" err="1" smtClean="0"/>
              <a:t>ou</a:t>
            </a:r>
            <a:r>
              <a:rPr lang="en-US" sz="1600" dirty="0" smtClean="0"/>
              <a:t>]</a:t>
            </a:r>
          </a:p>
          <a:p>
            <a:endParaRPr lang="ko-KR" altLang="en-US" sz="1600" dirty="0" smtClean="0"/>
          </a:p>
          <a:p>
            <a:r>
              <a:rPr lang="en-US" sz="1600" b="1" dirty="0" smtClean="0"/>
              <a:t>2</a:t>
            </a:r>
            <a:r>
              <a:rPr lang="ko-KR" altLang="en-US" sz="1600" b="1" dirty="0" smtClean="0"/>
              <a:t>파트</a:t>
            </a:r>
            <a:r>
              <a:rPr lang="en-US" sz="1600" b="1" dirty="0" smtClean="0"/>
              <a:t> : </a:t>
            </a:r>
            <a:r>
              <a:rPr lang="en-US" sz="1600" dirty="0" smtClean="0"/>
              <a:t>c</a:t>
            </a:r>
            <a:r>
              <a:rPr lang="en-US" sz="1600" b="1" dirty="0" smtClean="0"/>
              <a:t>u</a:t>
            </a:r>
            <a:r>
              <a:rPr lang="en-US" sz="1600" dirty="0" smtClean="0"/>
              <a:t>te bl</a:t>
            </a:r>
            <a:r>
              <a:rPr lang="en-US" sz="1600" b="1" dirty="0" smtClean="0"/>
              <a:t>ue</a:t>
            </a:r>
            <a:r>
              <a:rPr lang="en-US" sz="1600" dirty="0" smtClean="0"/>
              <a:t> b</a:t>
            </a:r>
            <a:r>
              <a:rPr lang="en-US" sz="1600" b="1" dirty="0" smtClean="0"/>
              <a:t>oo</a:t>
            </a:r>
            <a:r>
              <a:rPr lang="en-US" sz="1600" dirty="0" smtClean="0"/>
              <a:t>k  - 2</a:t>
            </a:r>
            <a:r>
              <a:rPr lang="ko-KR" altLang="en-US" sz="1600" dirty="0" smtClean="0"/>
              <a:t>파트</a:t>
            </a:r>
            <a:r>
              <a:rPr lang="en-US" sz="1600" dirty="0" smtClean="0"/>
              <a:t>, </a:t>
            </a:r>
            <a:r>
              <a:rPr lang="ko-KR" altLang="en-US" sz="1600" dirty="0" smtClean="0"/>
              <a:t>귀여운 푸른 장정의 책</a:t>
            </a:r>
          </a:p>
          <a:p>
            <a:r>
              <a:rPr lang="en-US" sz="1600" dirty="0" smtClean="0"/>
              <a:t> 4</a:t>
            </a:r>
            <a:r>
              <a:rPr lang="ko-KR" altLang="en-US" sz="1600" dirty="0" smtClean="0"/>
              <a:t>단원 </a:t>
            </a:r>
            <a:r>
              <a:rPr lang="ko-KR" altLang="en-US" sz="1600" dirty="0" err="1" smtClean="0"/>
              <a:t>유우</a:t>
            </a:r>
            <a:r>
              <a:rPr lang="en-US" sz="1600" dirty="0" smtClean="0"/>
              <a:t>[</a:t>
            </a:r>
            <a:r>
              <a:rPr lang="en-US" sz="1600" dirty="0" err="1" smtClean="0"/>
              <a:t>ju</a:t>
            </a:r>
            <a:r>
              <a:rPr lang="en-US" sz="1600" dirty="0" smtClean="0"/>
              <a:t>:] </a:t>
            </a:r>
            <a:endParaRPr lang="ko-KR" altLang="en-US" sz="1600" dirty="0" smtClean="0"/>
          </a:p>
          <a:p>
            <a:r>
              <a:rPr lang="en-US" sz="1600" dirty="0" smtClean="0"/>
              <a:t> 5</a:t>
            </a:r>
            <a:r>
              <a:rPr lang="ko-KR" altLang="en-US" sz="1600" dirty="0" smtClean="0"/>
              <a:t>단원 우</a:t>
            </a:r>
            <a:r>
              <a:rPr lang="en-US" sz="1600" dirty="0" smtClean="0"/>
              <a:t>-[u:] </a:t>
            </a:r>
            <a:endParaRPr lang="ko-KR" altLang="en-US" sz="1600" dirty="0" smtClean="0"/>
          </a:p>
          <a:p>
            <a:r>
              <a:rPr lang="en-US" sz="1600" dirty="0" smtClean="0"/>
              <a:t> 6</a:t>
            </a:r>
            <a:r>
              <a:rPr lang="ko-KR" altLang="en-US" sz="1600" dirty="0" smtClean="0"/>
              <a:t>단원 우 </a:t>
            </a:r>
            <a:r>
              <a:rPr lang="en-US" sz="1600" dirty="0" smtClean="0"/>
              <a:t>[u]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영어학습의 관념을 깨자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sz="2400" b="1" dirty="0" smtClean="0"/>
              <a:t>영어 단어의 근의 공식</a:t>
            </a:r>
            <a:endParaRPr lang="ko-KR" altLang="en-US" sz="2400" dirty="0" smtClean="0"/>
          </a:p>
          <a:p>
            <a:pPr>
              <a:buNone/>
            </a:pPr>
            <a:r>
              <a:rPr lang="en-US" sz="2400" b="1" dirty="0" smtClean="0"/>
              <a:t> </a:t>
            </a:r>
            <a:endParaRPr lang="ko-KR" altLang="en-US" sz="2400" dirty="0" smtClean="0"/>
          </a:p>
          <a:p>
            <a:pPr>
              <a:buNone/>
            </a:pPr>
            <a:r>
              <a:rPr lang="ko-KR" altLang="en-US" sz="2400" b="1" dirty="0" smtClean="0"/>
              <a:t>가</a:t>
            </a:r>
            <a:r>
              <a:rPr lang="en-US" sz="2400" b="1" dirty="0" smtClean="0"/>
              <a:t>. </a:t>
            </a:r>
            <a:r>
              <a:rPr lang="ko-KR" altLang="en-US" sz="2400" b="1" dirty="0" smtClean="0"/>
              <a:t>단어의 중심 모음 발음이 기본 인수로써 어감을 표출한다</a:t>
            </a:r>
            <a:endParaRPr lang="ko-KR" altLang="en-US" sz="2400" dirty="0" smtClean="0"/>
          </a:p>
          <a:p>
            <a:pPr>
              <a:buNone/>
            </a:pPr>
            <a:r>
              <a:rPr lang="ko-KR" altLang="en-US" sz="2400" b="1" dirty="0" smtClean="0"/>
              <a:t>나</a:t>
            </a:r>
            <a:r>
              <a:rPr lang="en-US" sz="2400" b="1" dirty="0" smtClean="0"/>
              <a:t>. </a:t>
            </a:r>
            <a:r>
              <a:rPr lang="ko-KR" altLang="en-US" sz="2400" b="1" dirty="0" smtClean="0"/>
              <a:t>모음발음은 양성</a:t>
            </a:r>
            <a:r>
              <a:rPr lang="en-US" sz="2400" b="1" dirty="0" smtClean="0"/>
              <a:t>, </a:t>
            </a:r>
            <a:r>
              <a:rPr lang="ko-KR" altLang="en-US" sz="2400" b="1" dirty="0" smtClean="0"/>
              <a:t>중성</a:t>
            </a:r>
            <a:r>
              <a:rPr lang="en-US" sz="2400" b="1" dirty="0" smtClean="0"/>
              <a:t>, </a:t>
            </a:r>
            <a:r>
              <a:rPr lang="ko-KR" altLang="en-US" sz="2400" b="1" dirty="0" smtClean="0"/>
              <a:t>음성</a:t>
            </a:r>
            <a:r>
              <a:rPr lang="en-US" sz="2400" b="1" dirty="0" smtClean="0"/>
              <a:t>(*) </a:t>
            </a:r>
            <a:r>
              <a:rPr lang="ko-KR" altLang="en-US" sz="2400" b="1" dirty="0" smtClean="0"/>
              <a:t>의 파장을 띄며 빈출 </a:t>
            </a:r>
            <a:r>
              <a:rPr lang="ko-KR" altLang="en-US" sz="2400" b="1" dirty="0" err="1" smtClean="0"/>
              <a:t>순으</a:t>
            </a:r>
            <a:r>
              <a:rPr lang="ko-KR" altLang="en-US" sz="2400" b="1" dirty="0" smtClean="0"/>
              <a:t>  </a:t>
            </a:r>
            <a:r>
              <a:rPr lang="ko-KR" altLang="en-US" sz="2400" b="1" dirty="0" err="1" smtClean="0"/>
              <a:t>로</a:t>
            </a:r>
            <a:r>
              <a:rPr lang="ko-KR" altLang="en-US" sz="2400" b="1" dirty="0" smtClean="0"/>
              <a:t> 활용한다</a:t>
            </a:r>
            <a:endParaRPr lang="ko-KR" altLang="en-US" sz="2400" dirty="0" smtClean="0"/>
          </a:p>
          <a:p>
            <a:pPr>
              <a:buNone/>
            </a:pPr>
            <a:r>
              <a:rPr lang="ko-KR" altLang="en-US" sz="2400" b="1" dirty="0" smtClean="0"/>
              <a:t>다</a:t>
            </a:r>
            <a:r>
              <a:rPr lang="en-US" sz="2400" b="1" dirty="0" smtClean="0"/>
              <a:t>. </a:t>
            </a:r>
            <a:r>
              <a:rPr lang="ko-KR" altLang="en-US" sz="2400" b="1" dirty="0" smtClean="0"/>
              <a:t>단어의 모음이 둘 이상일 때 어감은 다중화되며 강조된 활용은 강세로 나타난다</a:t>
            </a:r>
            <a:endParaRPr lang="ko-KR" altLang="en-US" sz="2400" dirty="0" smtClean="0"/>
          </a:p>
          <a:p>
            <a:pPr>
              <a:buNone/>
            </a:pPr>
            <a:r>
              <a:rPr lang="ko-KR" altLang="en-US" sz="2400" b="1" dirty="0" smtClean="0"/>
              <a:t>라</a:t>
            </a:r>
            <a:r>
              <a:rPr lang="en-US" sz="2400" b="1" dirty="0" smtClean="0"/>
              <a:t>. </a:t>
            </a:r>
            <a:r>
              <a:rPr lang="ko-KR" altLang="en-US" sz="2400" b="1" dirty="0" smtClean="0"/>
              <a:t>자음의 배치는 어감의 강약과 고저</a:t>
            </a:r>
            <a:r>
              <a:rPr lang="en-US" sz="2400" b="1" dirty="0" smtClean="0"/>
              <a:t>, </a:t>
            </a:r>
            <a:r>
              <a:rPr lang="ko-KR" altLang="en-US" sz="2400" b="1" dirty="0" smtClean="0"/>
              <a:t>파장의 범위를 정한다</a:t>
            </a:r>
            <a:endParaRPr lang="ko-KR" altLang="en-US" sz="2400" dirty="0" smtClean="0"/>
          </a:p>
          <a:p>
            <a:pPr>
              <a:buNone/>
            </a:pPr>
            <a:r>
              <a:rPr lang="ko-KR" altLang="en-US" sz="2400" b="1" dirty="0" smtClean="0"/>
              <a:t>마</a:t>
            </a:r>
            <a:r>
              <a:rPr lang="en-US" sz="2400" b="1" dirty="0" smtClean="0"/>
              <a:t>. </a:t>
            </a:r>
            <a:r>
              <a:rPr lang="ko-KR" altLang="en-US" sz="2400" b="1" dirty="0" smtClean="0"/>
              <a:t>화자의 어감은 단어가 실려서 표현된 문장에서 정해진다</a:t>
            </a:r>
            <a:r>
              <a:rPr lang="en-US" sz="2400" b="1" dirty="0" smtClean="0"/>
              <a:t>. </a:t>
            </a:r>
            <a:endParaRPr lang="ko-KR" alt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(*, </a:t>
            </a:r>
            <a:r>
              <a:rPr lang="ko-KR" altLang="en-US" sz="2400" dirty="0" smtClean="0"/>
              <a:t>양성은 밝고 크고</a:t>
            </a:r>
            <a:r>
              <a:rPr lang="en-US" sz="2400" dirty="0" smtClean="0"/>
              <a:t>, </a:t>
            </a:r>
            <a:r>
              <a:rPr lang="ko-KR" altLang="en-US" sz="2400" dirty="0" smtClean="0"/>
              <a:t>확장하는 성질</a:t>
            </a:r>
            <a:r>
              <a:rPr lang="en-US" sz="2400" dirty="0" smtClean="0"/>
              <a:t>, </a:t>
            </a:r>
            <a:r>
              <a:rPr lang="ko-KR" altLang="en-US" sz="2400" dirty="0" smtClean="0"/>
              <a:t>음성은 어둡고 내향적이며 쇠하는 것</a:t>
            </a:r>
            <a:r>
              <a:rPr lang="en-US" sz="2400" dirty="0" smtClean="0"/>
              <a:t>, </a:t>
            </a:r>
            <a:r>
              <a:rPr lang="ko-KR" altLang="en-US" sz="2400" dirty="0" smtClean="0"/>
              <a:t>중성은 중립이거나 성향을 </a:t>
            </a:r>
            <a:r>
              <a:rPr lang="ko-KR" altLang="en-US" sz="2400" dirty="0" err="1" smtClean="0"/>
              <a:t>띄지않음</a:t>
            </a:r>
            <a:r>
              <a:rPr lang="en-US" sz="2400" dirty="0" smtClean="0"/>
              <a:t>)</a:t>
            </a:r>
            <a:endParaRPr lang="ko-KR" altLang="en-US" sz="2400" dirty="0" smtClean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/>
          <a:lstStyle/>
          <a:p>
            <a:r>
              <a:rPr lang="ko-KR" altLang="en-US" smtClean="0"/>
              <a:t>앱개발</a:t>
            </a:r>
            <a:r>
              <a:rPr lang="ko-KR" altLang="en-US" dirty="0" smtClean="0"/>
              <a:t> 분야의 희망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lvl="0">
              <a:spcBef>
                <a:spcPct val="20000"/>
              </a:spcBef>
              <a:buFontTx/>
              <a:buChar char="-"/>
            </a:pPr>
            <a:r>
              <a:rPr lang="ko-KR" altLang="en-US" sz="2600" dirty="0" err="1" smtClean="0"/>
              <a:t>스마트폰의</a:t>
            </a:r>
            <a:r>
              <a:rPr lang="ko-KR" altLang="en-US" sz="2600" dirty="0" smtClean="0"/>
              <a:t> 소프트 프로그램으로 세상에 소통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  <a:buFontTx/>
              <a:buChar char="-"/>
            </a:pPr>
            <a:r>
              <a:rPr lang="ko-KR" altLang="en-US" sz="2600" dirty="0" smtClean="0"/>
              <a:t>세상에 무슨 이야기를 하고픈 선한 마음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  <a:buFontTx/>
              <a:buChar char="-"/>
            </a:pPr>
            <a:r>
              <a:rPr lang="ko-KR" altLang="en-US" sz="2600" dirty="0" err="1" smtClean="0"/>
              <a:t>앱프로그램</a:t>
            </a:r>
            <a:r>
              <a:rPr lang="ko-KR" altLang="en-US" sz="2600" dirty="0" smtClean="0"/>
              <a:t> 개발 건은 경쟁이 아님</a:t>
            </a:r>
            <a:r>
              <a:rPr lang="en-US" altLang="ko-KR" sz="2600" dirty="0" smtClean="0"/>
              <a:t>,</a:t>
            </a:r>
            <a:r>
              <a:rPr lang="ko-KR" altLang="en-US" sz="2600" dirty="0" smtClean="0"/>
              <a:t> 실상은 철저한 협력의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</a:pPr>
            <a:r>
              <a:rPr lang="ko-KR" altLang="en-US" sz="2600" dirty="0" smtClean="0"/>
              <a:t>  산물</a:t>
            </a:r>
            <a:r>
              <a:rPr lang="en-US" altLang="ko-KR" sz="2600" dirty="0" smtClean="0"/>
              <a:t>,</a:t>
            </a:r>
            <a:r>
              <a:rPr lang="ko-KR" altLang="en-US" sz="2600" dirty="0" smtClean="0"/>
              <a:t> </a:t>
            </a:r>
            <a:r>
              <a:rPr lang="ko-KR" altLang="en-US" sz="2600" dirty="0" err="1" smtClean="0"/>
              <a:t>앱은</a:t>
            </a:r>
            <a:r>
              <a:rPr lang="ko-KR" altLang="en-US" sz="2600" dirty="0" smtClean="0"/>
              <a:t> </a:t>
            </a:r>
            <a:r>
              <a:rPr lang="ko-KR" altLang="en-US" sz="2600" dirty="0" err="1" smtClean="0"/>
              <a:t>실력대결아닌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협력의 결정체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  <a:buFontTx/>
              <a:buChar char="-"/>
            </a:pPr>
            <a:r>
              <a:rPr lang="ko-KR" altLang="en-US" sz="2600" dirty="0" smtClean="0"/>
              <a:t>선의와 흥미와 유익함이 승부를 가르는 것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  <a:buFontTx/>
              <a:buChar char="-"/>
            </a:pPr>
            <a:r>
              <a:rPr lang="ko-KR" altLang="en-US" sz="2600" dirty="0" err="1" smtClean="0"/>
              <a:t>앱은</a:t>
            </a:r>
            <a:r>
              <a:rPr lang="ko-KR" altLang="en-US" sz="2600" dirty="0" smtClean="0"/>
              <a:t> 세상에 나가서 초기 </a:t>
            </a:r>
            <a:r>
              <a:rPr lang="en-US" altLang="ko-KR" sz="2600" dirty="0" smtClean="0"/>
              <a:t>2</a:t>
            </a:r>
            <a:r>
              <a:rPr lang="ko-KR" altLang="en-US" sz="2600" dirty="0" smtClean="0"/>
              <a:t>개월은 가까운 지인 위주 전파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</a:pPr>
            <a:r>
              <a:rPr lang="ko-KR" altLang="en-US" sz="2600" dirty="0" smtClean="0"/>
              <a:t>  다음은 흥미를 </a:t>
            </a:r>
            <a:r>
              <a:rPr lang="ko-KR" altLang="en-US" sz="2600" dirty="0" err="1" smtClean="0"/>
              <a:t>쫒는</a:t>
            </a:r>
            <a:r>
              <a:rPr lang="ko-KR" altLang="en-US" sz="2600" dirty="0" smtClean="0"/>
              <a:t> 언론이나 방계 관계자 전파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</a:pPr>
            <a:r>
              <a:rPr lang="ko-KR" altLang="en-US" sz="2600" dirty="0" smtClean="0"/>
              <a:t>  다음 </a:t>
            </a:r>
            <a:r>
              <a:rPr lang="en-US" altLang="ko-KR" sz="2600" dirty="0" smtClean="0"/>
              <a:t>6</a:t>
            </a:r>
            <a:r>
              <a:rPr lang="ko-KR" altLang="en-US" sz="2600" dirty="0" smtClean="0"/>
              <a:t>개월여가 지나서야 진짜 수요층 집단에 전달</a:t>
            </a:r>
            <a:endParaRPr lang="en-US" altLang="ko-KR" sz="2600" dirty="0" smtClean="0"/>
          </a:p>
          <a:p>
            <a:pPr lvl="0">
              <a:spcBef>
                <a:spcPct val="20000"/>
              </a:spcBef>
            </a:pPr>
            <a:r>
              <a:rPr lang="ko-KR" altLang="en-US" sz="2600" dirty="0" smtClean="0"/>
              <a:t>  거기까지 살아남는 유익한 가치가 중요함</a:t>
            </a:r>
            <a:endParaRPr lang="en-US" altLang="ko-KR" sz="2600" dirty="0" smtClean="0"/>
          </a:p>
          <a:p>
            <a:pPr>
              <a:spcBef>
                <a:spcPct val="20000"/>
              </a:spcBef>
            </a:pPr>
            <a:r>
              <a:rPr lang="en-US" altLang="ko-KR" sz="2600" dirty="0" smtClean="0"/>
              <a:t>-</a:t>
            </a:r>
            <a:r>
              <a:rPr lang="ko-KR" altLang="en-US" sz="2600" dirty="0" err="1" smtClean="0"/>
              <a:t>앱은</a:t>
            </a:r>
            <a:r>
              <a:rPr lang="ko-KR" altLang="en-US" sz="2600" dirty="0" smtClean="0"/>
              <a:t> 진실이며 새로운 가치를 창출</a:t>
            </a:r>
            <a:endParaRPr lang="en-US" altLang="ko-KR" sz="2600" dirty="0" smtClean="0"/>
          </a:p>
          <a:p>
            <a:pPr>
              <a:spcBef>
                <a:spcPct val="20000"/>
              </a:spcBef>
            </a:pPr>
            <a:r>
              <a:rPr lang="en-US" altLang="ko-KR" sz="2600" dirty="0" smtClean="0"/>
              <a:t>-</a:t>
            </a:r>
            <a:r>
              <a:rPr lang="ko-KR" altLang="en-US" sz="2600" dirty="0" smtClean="0"/>
              <a:t>인류사회를 확장하고 인간의 자유신장에 기여함 </a:t>
            </a:r>
            <a:r>
              <a:rPr lang="en-US" altLang="ko-KR" sz="2600" dirty="0" smtClean="0"/>
              <a:t> </a:t>
            </a:r>
          </a:p>
          <a:p>
            <a:pPr lvl="0">
              <a:spcBef>
                <a:spcPct val="20000"/>
              </a:spcBef>
            </a:pPr>
            <a:r>
              <a:rPr kumimoji="0" lang="en-US" altLang="ko-K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smtClean="0"/>
              <a:t>강사소개 및 </a:t>
            </a:r>
            <a:r>
              <a:rPr lang="ko-KR" altLang="en-US" sz="2400" dirty="0" err="1" smtClean="0"/>
              <a:t>앱제작</a:t>
            </a:r>
            <a:r>
              <a:rPr lang="ko-KR" altLang="en-US" sz="2400" dirty="0" smtClean="0"/>
              <a:t> 경력</a:t>
            </a:r>
            <a:endParaRPr lang="en-US" altLang="ko-KR" sz="2400" dirty="0" smtClean="0"/>
          </a:p>
          <a:p>
            <a:r>
              <a:rPr lang="ko-KR" altLang="en-US" sz="2400" dirty="0" smtClean="0"/>
              <a:t>우리 앞날의 길</a:t>
            </a:r>
            <a:endParaRPr lang="en-US" altLang="ko-KR" sz="2400" dirty="0" smtClean="0"/>
          </a:p>
          <a:p>
            <a:r>
              <a:rPr lang="ko-KR" altLang="en-US" sz="2400" dirty="0" smtClean="0"/>
              <a:t>강사가 해온 일</a:t>
            </a:r>
            <a:endParaRPr lang="en-US" altLang="ko-KR" sz="2400" dirty="0" smtClean="0"/>
          </a:p>
          <a:p>
            <a:r>
              <a:rPr lang="ko-KR" altLang="en-US" sz="2400" dirty="0" err="1" smtClean="0"/>
              <a:t>앱제작</a:t>
            </a:r>
            <a:r>
              <a:rPr lang="ko-KR" altLang="en-US" sz="2400" dirty="0" smtClean="0"/>
              <a:t> 기획업계동향</a:t>
            </a:r>
            <a:endParaRPr lang="en-US" altLang="ko-KR" sz="2400" dirty="0" smtClean="0"/>
          </a:p>
          <a:p>
            <a:r>
              <a:rPr lang="ko-KR" altLang="en-US" sz="2400" dirty="0" err="1" smtClean="0"/>
              <a:t>앱기획의</a:t>
            </a:r>
            <a:r>
              <a:rPr lang="ko-KR" altLang="en-US" sz="2400" dirty="0" smtClean="0"/>
              <a:t> 시작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목적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사업가능성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장점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화면</a:t>
            </a:r>
            <a:endParaRPr lang="en-US" altLang="ko-KR" sz="2400" dirty="0" smtClean="0"/>
          </a:p>
          <a:p>
            <a:r>
              <a:rPr lang="ko-KR" altLang="en-US" sz="2400" dirty="0" err="1" smtClean="0"/>
              <a:t>파닉보카</a:t>
            </a:r>
            <a:r>
              <a:rPr lang="ko-KR" altLang="en-US" sz="2400" dirty="0" smtClean="0"/>
              <a:t> 영어학습장 </a:t>
            </a:r>
            <a:r>
              <a:rPr lang="ko-KR" altLang="en-US" sz="2400" dirty="0" err="1" smtClean="0"/>
              <a:t>앱</a:t>
            </a:r>
            <a:r>
              <a:rPr lang="ko-KR" altLang="en-US" sz="2400" dirty="0" smtClean="0"/>
              <a:t> 기획과 영업전략</a:t>
            </a:r>
            <a:endParaRPr lang="en-US" altLang="ko-KR" sz="2400" dirty="0" smtClean="0"/>
          </a:p>
          <a:p>
            <a:r>
              <a:rPr lang="ko-KR" altLang="en-US" sz="2400" dirty="0" smtClean="0"/>
              <a:t>개발자 요건 및 제작 진행</a:t>
            </a:r>
            <a:endParaRPr lang="en-US" altLang="ko-KR" sz="2400" dirty="0" smtClean="0"/>
          </a:p>
          <a:p>
            <a:r>
              <a:rPr lang="ko-KR" altLang="en-US" sz="2400" dirty="0" smtClean="0"/>
              <a:t>영어학습관행을 변화시키는 </a:t>
            </a:r>
            <a:r>
              <a:rPr lang="ko-KR" altLang="en-US" sz="2400" dirty="0" err="1" smtClean="0"/>
              <a:t>앱</a:t>
            </a:r>
            <a:endParaRPr lang="en-US" altLang="ko-KR" sz="2400" dirty="0" smtClean="0"/>
          </a:p>
          <a:p>
            <a:r>
              <a:rPr lang="ko-KR" altLang="en-US" sz="2400" dirty="0" err="1" smtClean="0"/>
              <a:t>앱</a:t>
            </a:r>
            <a:r>
              <a:rPr lang="ko-KR" altLang="en-US" sz="2400" dirty="0" smtClean="0"/>
              <a:t> 개발 이후의 후속조치</a:t>
            </a:r>
            <a:endParaRPr lang="en-US" altLang="ko-KR" sz="2400" dirty="0" smtClean="0"/>
          </a:p>
          <a:p>
            <a:r>
              <a:rPr lang="ko-KR" altLang="en-US" sz="2400" dirty="0" smtClean="0"/>
              <a:t>무엇이 </a:t>
            </a:r>
            <a:r>
              <a:rPr lang="ko-KR" altLang="en-US" sz="2400" dirty="0" err="1" smtClean="0"/>
              <a:t>앱</a:t>
            </a:r>
            <a:r>
              <a:rPr lang="ko-KR" altLang="en-US" sz="2400" dirty="0" smtClean="0"/>
              <a:t> 분야의 희망인가</a:t>
            </a:r>
            <a:r>
              <a:rPr lang="en-US" altLang="ko-KR" sz="2400" dirty="0" smtClean="0"/>
              <a:t>?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우리 앞날에 어떤 길이 있는가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왜정치하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전쟁중에도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길이있었다</a:t>
            </a:r>
            <a:r>
              <a:rPr lang="en-US" altLang="ko-KR" sz="2000" dirty="0" smtClean="0"/>
              <a:t>. (</a:t>
            </a:r>
            <a:r>
              <a:rPr lang="ko-KR" altLang="en-US" sz="2000" dirty="0" smtClean="0"/>
              <a:t>역경은 문제가 아니다</a:t>
            </a:r>
            <a:r>
              <a:rPr lang="en-US" altLang="ko-KR" sz="2000" dirty="0" smtClean="0"/>
              <a:t>!)</a:t>
            </a:r>
          </a:p>
          <a:p>
            <a:r>
              <a:rPr lang="ko-KR" altLang="en-US" sz="2000" dirty="0" smtClean="0"/>
              <a:t>실력이 부족하건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실패를 하건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큰문제가 아니다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자신의 가치를 믿자</a:t>
            </a:r>
            <a:endParaRPr lang="en-US" altLang="ko-KR" sz="2000" dirty="0" smtClean="0"/>
          </a:p>
          <a:p>
            <a:r>
              <a:rPr lang="ko-KR" altLang="en-US" sz="2000" dirty="0" smtClean="0"/>
              <a:t>공부를 잘하건 못하건 길이 있고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흥미롭고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가능성은 열려있다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r>
              <a:rPr lang="en-US" altLang="ko-KR" sz="2000" dirty="0" smtClean="0"/>
              <a:t>    - </a:t>
            </a:r>
            <a:r>
              <a:rPr lang="ko-KR" altLang="en-US" sz="2000" dirty="0" smtClean="0"/>
              <a:t>공부 잘하는 실력으로 </a:t>
            </a:r>
            <a:r>
              <a:rPr lang="ko-KR" altLang="en-US" sz="2000" dirty="0" err="1" smtClean="0"/>
              <a:t>살지않았다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그 길은 너무 뻔하다</a:t>
            </a:r>
            <a:r>
              <a:rPr lang="en-US" altLang="ko-KR" sz="2000" dirty="0" smtClean="0"/>
              <a:t>..</a:t>
            </a:r>
          </a:p>
          <a:p>
            <a:pPr>
              <a:buNone/>
            </a:pPr>
            <a:r>
              <a:rPr lang="en-US" altLang="ko-KR" sz="2000" dirty="0" smtClean="0"/>
              <a:t>    - </a:t>
            </a:r>
            <a:r>
              <a:rPr lang="ko-KR" altLang="en-US" sz="2000" dirty="0" smtClean="0"/>
              <a:t>꼭 돈과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인기를 위주로 </a:t>
            </a:r>
            <a:r>
              <a:rPr lang="ko-KR" altLang="en-US" sz="2000" dirty="0" err="1" smtClean="0"/>
              <a:t>살지않았다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직업은 </a:t>
            </a:r>
            <a:r>
              <a:rPr lang="ko-KR" altLang="en-US" sz="2000" dirty="0" err="1" smtClean="0"/>
              <a:t>이런게</a:t>
            </a:r>
            <a:r>
              <a:rPr lang="ko-KR" altLang="en-US" sz="2000" dirty="0" smtClean="0"/>
              <a:t> 아니다</a:t>
            </a:r>
            <a:r>
              <a:rPr lang="en-US" altLang="ko-KR" sz="2000" dirty="0" smtClean="0"/>
              <a:t>!</a:t>
            </a:r>
          </a:p>
          <a:p>
            <a:pPr>
              <a:buNone/>
            </a:pPr>
            <a:r>
              <a:rPr lang="en-US" altLang="ko-KR" sz="2000" dirty="0" smtClean="0"/>
              <a:t>    - </a:t>
            </a:r>
            <a:r>
              <a:rPr lang="ko-KR" altLang="en-US" sz="2000" dirty="0" smtClean="0"/>
              <a:t>유익하고 선하고 정을 느낄 </a:t>
            </a:r>
            <a:r>
              <a:rPr lang="ko-KR" altLang="en-US" sz="2000" dirty="0" err="1" smtClean="0"/>
              <a:t>수있는</a:t>
            </a:r>
            <a:r>
              <a:rPr lang="ko-KR" altLang="en-US" sz="2000" dirty="0" smtClean="0"/>
              <a:t> 일로 갔다</a:t>
            </a:r>
            <a:r>
              <a:rPr lang="en-US" altLang="ko-KR" sz="2000" dirty="0" smtClean="0"/>
              <a:t>!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r>
              <a:rPr lang="ko-KR" altLang="en-US" sz="2000" dirty="0" smtClean="0"/>
              <a:t>되도록 세상 흐름을 알자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과거의 흐름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앞으로의 흐름을 알자</a:t>
            </a:r>
            <a:endParaRPr lang="en-US" altLang="ko-KR" sz="2000" dirty="0" smtClean="0"/>
          </a:p>
          <a:p>
            <a:r>
              <a:rPr lang="ko-KR" altLang="en-US" sz="2000" dirty="0" smtClean="0"/>
              <a:t>지식을 넓히고 대화를 많이 하자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만화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도서관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소통의 장</a:t>
            </a:r>
            <a:endParaRPr lang="en-US" altLang="ko-KR" sz="2000" dirty="0" smtClean="0"/>
          </a:p>
          <a:p>
            <a:r>
              <a:rPr lang="ko-KR" altLang="en-US" sz="2000" dirty="0" smtClean="0"/>
              <a:t>되도록 친구나 주변 지인이나 사회에 유익한 일을 해야 한다</a:t>
            </a:r>
            <a:r>
              <a:rPr lang="en-US" altLang="ko-KR" sz="2000" dirty="0" smtClean="0"/>
              <a:t>.</a:t>
            </a:r>
          </a:p>
          <a:p>
            <a:r>
              <a:rPr lang="ko-KR" altLang="en-US" sz="2000" dirty="0" smtClean="0"/>
              <a:t>무엇이 유망한 일이며 직업인가</a:t>
            </a:r>
            <a:r>
              <a:rPr lang="en-US" altLang="ko-KR" sz="2000" dirty="0" smtClean="0"/>
              <a:t>?</a:t>
            </a:r>
          </a:p>
          <a:p>
            <a:pPr>
              <a:buNone/>
            </a:pPr>
            <a:r>
              <a:rPr lang="en-US" altLang="ko-KR" sz="2000" dirty="0" smtClean="0"/>
              <a:t>    - </a:t>
            </a:r>
            <a:r>
              <a:rPr lang="ko-KR" altLang="en-US" sz="2000" dirty="0" smtClean="0"/>
              <a:t>의식주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생활산업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- IT, BT, NT….</a:t>
            </a:r>
          </a:p>
          <a:p>
            <a:pPr>
              <a:buNone/>
            </a:pPr>
            <a:r>
              <a:rPr lang="en-US" altLang="ko-KR" sz="2000" dirty="0" smtClean="0"/>
              <a:t>     ….</a:t>
            </a:r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제가 </a:t>
            </a:r>
            <a:r>
              <a:rPr lang="ko-KR" altLang="en-US" dirty="0" err="1" smtClean="0"/>
              <a:t>해온일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중학시절 친구와 함께 번데기장사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뽑기</a:t>
            </a:r>
            <a:endParaRPr lang="en-US" altLang="ko-KR" sz="2800" dirty="0" smtClean="0"/>
          </a:p>
          <a:p>
            <a:r>
              <a:rPr lang="ko-KR" altLang="en-US" sz="2800" dirty="0" smtClean="0"/>
              <a:t>대학시절 적십자 농촌봉사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도시야학 영어교사</a:t>
            </a:r>
            <a:endParaRPr lang="en-US" altLang="ko-KR" sz="2800" dirty="0" smtClean="0"/>
          </a:p>
          <a:p>
            <a:r>
              <a:rPr lang="ko-KR" altLang="en-US" sz="2800" dirty="0" smtClean="0"/>
              <a:t>한국</a:t>
            </a:r>
            <a:r>
              <a:rPr lang="en-US" altLang="ko-KR" sz="2800" dirty="0" smtClean="0"/>
              <a:t>IBM </a:t>
            </a:r>
            <a:r>
              <a:rPr lang="ko-KR" altLang="en-US" sz="2800" dirty="0" smtClean="0"/>
              <a:t>소프트웨어연구소 프로그래머</a:t>
            </a:r>
            <a:r>
              <a:rPr lang="en-US" altLang="ko-KR" sz="2800" dirty="0" smtClean="0"/>
              <a:t>7</a:t>
            </a:r>
            <a:r>
              <a:rPr lang="ko-KR" altLang="en-US" sz="2800" dirty="0" smtClean="0"/>
              <a:t>년</a:t>
            </a:r>
            <a:endParaRPr lang="en-US" altLang="ko-KR" sz="2800" dirty="0" smtClean="0"/>
          </a:p>
          <a:p>
            <a:r>
              <a:rPr lang="en-US" altLang="ko-KR" sz="2800" dirty="0" smtClean="0"/>
              <a:t>IT </a:t>
            </a:r>
            <a:r>
              <a:rPr lang="ko-KR" altLang="en-US" sz="2800" dirty="0" smtClean="0"/>
              <a:t>기획 컨설턴트 </a:t>
            </a:r>
            <a:r>
              <a:rPr lang="en-US" altLang="ko-KR" sz="2800" dirty="0" smtClean="0"/>
              <a:t>10</a:t>
            </a:r>
            <a:r>
              <a:rPr lang="ko-KR" altLang="en-US" sz="2800" dirty="0" smtClean="0"/>
              <a:t>년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수상실적 </a:t>
            </a:r>
            <a:r>
              <a:rPr lang="en-US" altLang="ko-KR" sz="2800" dirty="0" smtClean="0"/>
              <a:t>3</a:t>
            </a:r>
            <a:r>
              <a:rPr lang="ko-KR" altLang="en-US" sz="2800" dirty="0" smtClean="0"/>
              <a:t>건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/>
              <a:t>PC </a:t>
            </a:r>
            <a:r>
              <a:rPr lang="ko-KR" altLang="en-US" sz="2800" dirty="0" smtClean="0"/>
              <a:t>대리점</a:t>
            </a:r>
            <a:r>
              <a:rPr lang="en-US" altLang="ko-KR" sz="2800" dirty="0" smtClean="0"/>
              <a:t>, PC </a:t>
            </a:r>
            <a:r>
              <a:rPr lang="ko-KR" altLang="en-US" sz="2800" dirty="0" err="1" smtClean="0"/>
              <a:t>애드온보드제조업</a:t>
            </a:r>
            <a:r>
              <a:rPr lang="en-US" altLang="ko-KR" sz="2800" dirty="0" smtClean="0"/>
              <a:t>, CAD </a:t>
            </a:r>
            <a:r>
              <a:rPr lang="ko-KR" altLang="en-US" sz="2800" dirty="0" smtClean="0"/>
              <a:t>제작판매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PC </a:t>
            </a:r>
            <a:r>
              <a:rPr lang="ko-KR" altLang="en-US" sz="2800" dirty="0" smtClean="0"/>
              <a:t>방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수소연료공급업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수지침재료판매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시설공사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영어교재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교육 사이트개설</a:t>
            </a:r>
            <a:r>
              <a:rPr lang="en-US" altLang="ko-KR" sz="2800" dirty="0" smtClean="0"/>
              <a:t>, </a:t>
            </a:r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800" dirty="0" err="1" smtClean="0"/>
              <a:t>앱개발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앱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제작기획업</a:t>
            </a:r>
            <a:r>
              <a:rPr lang="en-US" altLang="ko-KR" sz="2800" dirty="0" smtClean="0"/>
              <a:t>, …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앱</a:t>
            </a:r>
            <a:r>
              <a:rPr lang="ko-KR" altLang="en-US" dirty="0" smtClean="0"/>
              <a:t> 제작기획업계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dirty="0" err="1" smtClean="0"/>
              <a:t>앱은</a:t>
            </a:r>
            <a:r>
              <a:rPr lang="ko-KR" altLang="en-US" sz="2800" dirty="0" smtClean="0"/>
              <a:t> 모든 </a:t>
            </a:r>
            <a:r>
              <a:rPr lang="ko-KR" altLang="en-US" sz="2800" dirty="0" err="1" smtClean="0"/>
              <a:t>홈피가</a:t>
            </a:r>
            <a:r>
              <a:rPr lang="ko-KR" altLang="en-US" sz="2800" dirty="0" smtClean="0"/>
              <a:t> 진화하는 중간과정이며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 온라인 </a:t>
            </a:r>
            <a:r>
              <a:rPr lang="ko-KR" altLang="en-US" sz="2800" dirty="0" err="1" smtClean="0"/>
              <a:t>인터랙티브로</a:t>
            </a:r>
            <a:r>
              <a:rPr lang="ko-KR" altLang="en-US" sz="2800" dirty="0" smtClean="0"/>
              <a:t> 돌아간다</a:t>
            </a:r>
            <a:endParaRPr lang="en-US" altLang="ko-KR" sz="2800" dirty="0" smtClean="0"/>
          </a:p>
          <a:p>
            <a:r>
              <a:rPr lang="ko-KR" altLang="en-US" sz="2800" dirty="0" smtClean="0"/>
              <a:t>다양한 분야로 개발되며 난이도 수준도 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중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하급으로 세분화된다</a:t>
            </a:r>
            <a:endParaRPr lang="en-US" altLang="ko-KR" sz="2800" dirty="0" smtClean="0"/>
          </a:p>
          <a:p>
            <a:r>
              <a:rPr lang="ko-KR" altLang="en-US" sz="2800" dirty="0" err="1" smtClean="0"/>
              <a:t>콘텐츠와</a:t>
            </a:r>
            <a:r>
              <a:rPr lang="ko-KR" altLang="en-US" sz="2800" dirty="0" smtClean="0"/>
              <a:t> 결합되는 것이며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800" dirty="0" smtClean="0"/>
              <a:t>서비스가 제공되는 온라인 서비스프로그램이며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800" dirty="0" smtClean="0"/>
              <a:t>지속적인 </a:t>
            </a:r>
            <a:r>
              <a:rPr lang="ko-KR" altLang="en-US" sz="2800" dirty="0" err="1" smtClean="0"/>
              <a:t>콘텐츠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 서비스가 추가 </a:t>
            </a:r>
            <a:r>
              <a:rPr lang="ko-KR" altLang="en-US" sz="2800" dirty="0" err="1" smtClean="0"/>
              <a:t>업글된다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창조적 아이디어가 계속 추가됨</a:t>
            </a:r>
            <a:r>
              <a:rPr lang="en-US" altLang="ko-KR" sz="2800" dirty="0" smtClean="0"/>
              <a:t>; </a:t>
            </a:r>
            <a:r>
              <a:rPr lang="ko-KR" altLang="en-US" sz="2800" dirty="0" err="1" smtClean="0"/>
              <a:t>페북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구글</a:t>
            </a:r>
            <a:r>
              <a:rPr lang="en-US" altLang="ko-KR" sz="2800" dirty="0" smtClean="0"/>
              <a:t>..</a:t>
            </a:r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800" dirty="0" smtClean="0"/>
              <a:t>세상이 </a:t>
            </a:r>
            <a:r>
              <a:rPr lang="ko-KR" altLang="en-US" sz="2800" dirty="0" err="1" smtClean="0"/>
              <a:t>앱네트워크로</a:t>
            </a:r>
            <a:r>
              <a:rPr lang="ko-KR" altLang="en-US" sz="2800" dirty="0" smtClean="0"/>
              <a:t> 계속 연결됨</a:t>
            </a:r>
            <a:r>
              <a:rPr lang="en-US" altLang="ko-KR" sz="2800" dirty="0" smtClean="0"/>
              <a:t>, </a:t>
            </a:r>
          </a:p>
          <a:p>
            <a:pPr>
              <a:buNone/>
            </a:pPr>
            <a:r>
              <a:rPr lang="en-US" altLang="ko-KR" sz="2800" dirty="0" smtClean="0"/>
              <a:t>   </a:t>
            </a:r>
            <a:r>
              <a:rPr lang="ko-KR" altLang="en-US" sz="2800" dirty="0" err="1" smtClean="0"/>
              <a:t>앱제작</a:t>
            </a:r>
            <a:r>
              <a:rPr lang="ko-KR" altLang="en-US" sz="2800" dirty="0" smtClean="0"/>
              <a:t> 관련자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커뮤니티가 협력모드로 성장</a:t>
            </a:r>
            <a:r>
              <a:rPr lang="en-US" altLang="ko-KR" sz="2800" dirty="0" smtClean="0"/>
              <a:t> …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7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6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grpSp>
            <p:nvGrpSpPr>
              <p:cNvPr id="4" name="그룹 21"/>
              <p:cNvGrpSpPr/>
              <p:nvPr/>
            </p:nvGrpSpPr>
            <p:grpSpPr>
              <a:xfrm>
                <a:off x="214282" y="142852"/>
                <a:ext cx="8715437" cy="6500858"/>
                <a:chOff x="214282" y="142852"/>
                <a:chExt cx="8715437" cy="6500858"/>
              </a:xfrm>
            </p:grpSpPr>
            <p:sp>
              <p:nvSpPr>
                <p:cNvPr id="11" name="직사각형 10"/>
                <p:cNvSpPr/>
                <p:nvPr/>
              </p:nvSpPr>
              <p:spPr>
                <a:xfrm>
                  <a:off x="214282" y="142852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000" b="1" dirty="0" smtClean="0"/>
                    <a:t>TITLE</a:t>
                  </a:r>
                  <a:endParaRPr lang="ko-KR" altLang="en-US" sz="1000" b="1" dirty="0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928662" y="142852"/>
                  <a:ext cx="8001056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제목을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</a:t>
                  </a:r>
                </a:p>
              </p:txBody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4572000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Writer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5286380" y="357166"/>
                  <a:ext cx="3643339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작성자명을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 (ex: </a:t>
                  </a:r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김민우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)</a:t>
                  </a:r>
                  <a:endParaRPr lang="ko-KR" altLang="en-US" sz="10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직사각형 18"/>
                <p:cNvSpPr/>
                <p:nvPr/>
              </p:nvSpPr>
              <p:spPr>
                <a:xfrm>
                  <a:off x="214282" y="357166"/>
                  <a:ext cx="714380" cy="214314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100" b="1" dirty="0" smtClean="0">
                      <a:solidFill>
                        <a:schemeClr val="bg1"/>
                      </a:solidFill>
                    </a:rPr>
                    <a:t>Date</a:t>
                  </a:r>
                  <a:endParaRPr lang="ko-KR" altLang="en-US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928662" y="357166"/>
                  <a:ext cx="3643338" cy="21431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000" dirty="0" smtClean="0">
                      <a:solidFill>
                        <a:schemeClr val="tx1"/>
                      </a:solidFill>
                    </a:rPr>
                    <a:t>날짜를 입력하세요</a:t>
                  </a:r>
                  <a:r>
                    <a:rPr lang="en-US" altLang="ko-KR" sz="1000" dirty="0" smtClean="0">
                      <a:solidFill>
                        <a:schemeClr val="tx1"/>
                      </a:solidFill>
                    </a:rPr>
                    <a:t>...( ex: 2012-12-11)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214282" y="642918"/>
                  <a:ext cx="8715436" cy="600079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23" name="모서리가 둥근 직사각형 22"/>
              <p:cNvSpPr/>
              <p:nvPr/>
            </p:nvSpPr>
            <p:spPr>
              <a:xfrm>
                <a:off x="357158" y="785794"/>
                <a:ext cx="8429684" cy="5715040"/>
              </a:xfrm>
              <a:prstGeom prst="roundRect">
                <a:avLst>
                  <a:gd name="adj" fmla="val 253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5" name="모서리가 둥근 직사각형 24"/>
              <p:cNvSpPr/>
              <p:nvPr/>
            </p:nvSpPr>
            <p:spPr>
              <a:xfrm>
                <a:off x="571472" y="928670"/>
                <a:ext cx="8001056" cy="285752"/>
              </a:xfrm>
              <a:prstGeom prst="roundRect">
                <a:avLst>
                  <a:gd name="adj" fmla="val 16667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Object</a:t>
                </a:r>
                <a:endParaRPr lang="ko-KR" altLang="en-US" sz="1000" b="1" dirty="0"/>
              </a:p>
            </p:txBody>
          </p:sp>
        </p:grpSp>
        <p:sp>
          <p:nvSpPr>
            <p:cNvPr id="57" name="직사각형 56"/>
            <p:cNvSpPr/>
            <p:nvPr/>
          </p:nvSpPr>
          <p:spPr>
            <a:xfrm>
              <a:off x="570368" y="1357298"/>
              <a:ext cx="8002160" cy="5000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000" dirty="0" smtClean="0">
                  <a:solidFill>
                    <a:schemeClr val="tx1"/>
                  </a:solidFill>
                </a:rPr>
                <a:t>글을 입력하세요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...</a:t>
              </a:r>
            </a:p>
            <a:p>
              <a:endParaRPr lang="en-US" altLang="ko-KR" sz="1000" dirty="0" smtClean="0">
                <a:solidFill>
                  <a:schemeClr val="tx1"/>
                </a:solidFill>
              </a:endParaRPr>
            </a:p>
            <a:p>
              <a:r>
                <a:rPr lang="ko-KR" altLang="en-US" sz="1000" dirty="0" err="1" smtClean="0">
                  <a:solidFill>
                    <a:schemeClr val="tx1"/>
                  </a:solidFill>
                </a:rPr>
                <a:t>앱을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 기획한다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. – 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필요성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시류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아이디어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지속성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sz="1000" dirty="0" smtClean="0">
                  <a:solidFill>
                    <a:schemeClr val="tx1"/>
                  </a:solidFill>
                </a:rPr>
                <a:t>기대 반응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6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1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214282" y="142852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TITLE</a:t>
                </a:r>
                <a:endParaRPr lang="ko-KR" altLang="en-US" sz="1000" b="1" dirty="0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28662" y="142852"/>
                <a:ext cx="8001056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제목을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</a:t>
                </a: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4572000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Writer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5286380" y="357166"/>
                <a:ext cx="3643339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작성자명을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 (ex: </a:t>
                </a:r>
                <a:r>
                  <a:rPr lang="ko-KR" altLang="en-US" sz="1000" dirty="0" smtClean="0">
                    <a:solidFill>
                      <a:schemeClr val="tx1"/>
                    </a:solidFill>
                  </a:rPr>
                  <a:t>김민우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)</a:t>
                </a:r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214282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Date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928662" y="357166"/>
                <a:ext cx="3643338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날짜를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...( ex: 2012-12-11)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14282" y="642918"/>
                <a:ext cx="8715436" cy="60007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3" name="모서리가 둥근 직사각형 22"/>
            <p:cNvSpPr/>
            <p:nvPr/>
          </p:nvSpPr>
          <p:spPr>
            <a:xfrm>
              <a:off x="357158" y="785794"/>
              <a:ext cx="842968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571472" y="928670"/>
              <a:ext cx="8001056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 smtClean="0"/>
                <a:t>Summary</a:t>
              </a:r>
              <a:endParaRPr lang="ko-KR" altLang="en-US" sz="1000" b="1" dirty="0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570368" y="1357298"/>
            <a:ext cx="8002160" cy="5000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tx1"/>
                </a:solidFill>
              </a:rPr>
              <a:t>앱의</a:t>
            </a:r>
            <a:r>
              <a:rPr lang="ko-KR" altLang="en-US" sz="1000" dirty="0" smtClean="0">
                <a:solidFill>
                  <a:schemeClr val="tx1"/>
                </a:solidFill>
              </a:rPr>
              <a:t> 기능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메뉴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디자인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아이디어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콘텐츠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서비스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지원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시냅시스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6"/>
          <p:cNvGrpSpPr/>
          <p:nvPr/>
        </p:nvGrpSpPr>
        <p:grpSpPr>
          <a:xfrm>
            <a:off x="214282" y="142852"/>
            <a:ext cx="8715437" cy="6500858"/>
            <a:chOff x="214282" y="142852"/>
            <a:chExt cx="8715437" cy="6500858"/>
          </a:xfrm>
        </p:grpSpPr>
        <p:grpSp>
          <p:nvGrpSpPr>
            <p:cNvPr id="3" name="그룹 21"/>
            <p:cNvGrpSpPr/>
            <p:nvPr/>
          </p:nvGrpSpPr>
          <p:grpSpPr>
            <a:xfrm>
              <a:off x="214282" y="142852"/>
              <a:ext cx="8715437" cy="6500858"/>
              <a:chOff x="214282" y="142852"/>
              <a:chExt cx="8715437" cy="6500858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214282" y="142852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00" b="1" dirty="0" smtClean="0"/>
                  <a:t>TITLE</a:t>
                </a:r>
                <a:endParaRPr lang="ko-KR" altLang="en-US" sz="1000" b="1" dirty="0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28662" y="142852"/>
                <a:ext cx="8001056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제목을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</a:t>
                </a: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4572000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Writer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5286380" y="357166"/>
                <a:ext cx="3643339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작성자명을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 (ex: </a:t>
                </a:r>
                <a:r>
                  <a:rPr lang="ko-KR" altLang="en-US" sz="1000" dirty="0" smtClean="0">
                    <a:solidFill>
                      <a:schemeClr val="tx1"/>
                    </a:solidFill>
                  </a:rPr>
                  <a:t>김민우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)</a:t>
                </a:r>
                <a:endParaRPr lang="ko-KR" altLang="en-US" sz="10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214282" y="357166"/>
                <a:ext cx="714380" cy="21431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 smtClean="0">
                    <a:solidFill>
                      <a:schemeClr val="bg1"/>
                    </a:solidFill>
                  </a:rPr>
                  <a:t>Date</a:t>
                </a:r>
                <a:endParaRPr lang="ko-KR" altLang="en-US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928662" y="357166"/>
                <a:ext cx="3643338" cy="2143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000" dirty="0" smtClean="0">
                    <a:solidFill>
                      <a:schemeClr val="tx1"/>
                    </a:solidFill>
                  </a:rPr>
                  <a:t>날짜를 입력하세요</a:t>
                </a:r>
                <a:r>
                  <a:rPr lang="en-US" altLang="ko-KR" sz="1000" dirty="0" smtClean="0">
                    <a:solidFill>
                      <a:schemeClr val="tx1"/>
                    </a:solidFill>
                  </a:rPr>
                  <a:t>...( ex: 2012-12-11)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214282" y="642918"/>
                <a:ext cx="8715436" cy="60007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3" name="모서리가 둥근 직사각형 22"/>
            <p:cNvSpPr/>
            <p:nvPr/>
          </p:nvSpPr>
          <p:spPr>
            <a:xfrm>
              <a:off x="357158" y="785794"/>
              <a:ext cx="8429684" cy="5715040"/>
            </a:xfrm>
            <a:prstGeom prst="roundRect">
              <a:avLst>
                <a:gd name="adj" fmla="val 25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571472" y="928670"/>
              <a:ext cx="8001056" cy="285752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 smtClean="0"/>
                <a:t>Flow Chart</a:t>
              </a:r>
              <a:endParaRPr lang="ko-KR" altLang="en-US" sz="1000" b="1" dirty="0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570368" y="1357298"/>
            <a:ext cx="8002160" cy="5000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tx1"/>
                </a:solidFill>
              </a:rPr>
              <a:t>프로그램의 조직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</a:rPr>
              <a:t>내부의 장점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매력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잠재력의 구성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</a:rPr>
              <a:t>신뢰성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보급성</a:t>
            </a:r>
            <a:r>
              <a:rPr lang="en-US" altLang="ko-KR" sz="1000" dirty="0" smtClean="0">
                <a:solidFill>
                  <a:schemeClr val="tx1"/>
                </a:solidFill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</a:rPr>
              <a:t>유지보수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1441</Words>
  <Application>Microsoft Office PowerPoint</Application>
  <PresentationFormat>화면 슬라이드 쇼(4:3)</PresentationFormat>
  <Paragraphs>264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Office 테마</vt:lpstr>
      <vt:lpstr>슬라이드 1</vt:lpstr>
      <vt:lpstr>강사 소개 및 앱제작  </vt:lpstr>
      <vt:lpstr>목차</vt:lpstr>
      <vt:lpstr>우리 앞날에 어떤 길이 있는가?</vt:lpstr>
      <vt:lpstr>제가 해온일</vt:lpstr>
      <vt:lpstr>앱 제작기획업계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‘어떤 기술자, 어떻게 제작하나</vt:lpstr>
      <vt:lpstr>‘파닉보카’ 앱 제작완료</vt:lpstr>
      <vt:lpstr>영어학습의 관념의 문제 1</vt:lpstr>
      <vt:lpstr>영어학습의 관념의 문제 2</vt:lpstr>
      <vt:lpstr>영어학습의 관념을 깨자 1</vt:lpstr>
      <vt:lpstr>영어학습의 관념을 깨자 2</vt:lpstr>
      <vt:lpstr>영어학습의 관념을 깨자 3</vt:lpstr>
      <vt:lpstr>앱개발 분야의 희망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INTEL</dc:creator>
  <cp:lastModifiedBy>Chamsae</cp:lastModifiedBy>
  <cp:revision>46</cp:revision>
  <dcterms:created xsi:type="dcterms:W3CDTF">2012-12-11T01:47:41Z</dcterms:created>
  <dcterms:modified xsi:type="dcterms:W3CDTF">2012-12-18T07:10:46Z</dcterms:modified>
</cp:coreProperties>
</file>