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00" r:id="rId3"/>
    <p:sldId id="477" r:id="rId4"/>
    <p:sldId id="476" r:id="rId5"/>
    <p:sldId id="496" r:id="rId6"/>
    <p:sldId id="497" r:id="rId7"/>
    <p:sldId id="501" r:id="rId8"/>
    <p:sldId id="502" r:id="rId9"/>
    <p:sldId id="503" r:id="rId10"/>
    <p:sldId id="504" r:id="rId11"/>
    <p:sldId id="498" r:id="rId12"/>
    <p:sldId id="499" r:id="rId13"/>
    <p:sldId id="505" r:id="rId14"/>
    <p:sldId id="506" r:id="rId15"/>
    <p:sldId id="507" r:id="rId16"/>
    <p:sldId id="508" r:id="rId17"/>
    <p:sldId id="509" r:id="rId18"/>
    <p:sldId id="511" r:id="rId19"/>
  </p:sldIdLst>
  <p:sldSz cx="9144000" cy="6858000" type="screen4x3"/>
  <p:notesSz cx="9866313" cy="67357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C23C"/>
    <a:srgbClr val="005CAA"/>
    <a:srgbClr val="73962E"/>
    <a:srgbClr val="E5F0D0"/>
    <a:srgbClr val="E7F4FF"/>
    <a:srgbClr val="11B2AA"/>
    <a:srgbClr val="1D4587"/>
    <a:srgbClr val="47CFFF"/>
    <a:srgbClr val="97E4FF"/>
    <a:srgbClr val="11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3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17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7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2" cy="33795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588629" y="0"/>
            <a:ext cx="4275402" cy="33795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1FA8CFC4-5D9A-48CE-B53F-6EAE873BC3AA}" type="datetimeFigureOut">
              <a:rPr lang="ko-KR" altLang="en-US" smtClean="0"/>
              <a:t>2022-01-14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397806"/>
            <a:ext cx="4275402" cy="33795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588629" y="6397806"/>
            <a:ext cx="4275402" cy="33795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B4039493-B6A5-40AB-9D17-C674F67FC6B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4631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2" cy="33678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588629" y="0"/>
            <a:ext cx="4275402" cy="33678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00E7E987-8513-4D23-931C-F226FA814DB7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4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6397806"/>
            <a:ext cx="4275402" cy="33678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588629" y="6397806"/>
            <a:ext cx="4275402" cy="33678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C7FC2A96-37F8-43B1-AA67-65D9A6B696F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6911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072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100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988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438" y="274765"/>
            <a:ext cx="8229124" cy="1143529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45178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201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85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849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998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473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8491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173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206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15728-C7CE-49FD-B6F1-C8C938E964CB}" type="datetimeFigureOut">
              <a:rPr lang="ko-KR" altLang="en-US" smtClean="0"/>
              <a:pPr/>
              <a:t>2022-01-14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BD613-FCB2-4BC8-BCBF-948251F27F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443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cs.go.kr/)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i4n.nhis.or.kr/jpba/JpBaa00101.d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6A658B44-56E9-4E21-BAEC-F68B99788156}"/>
              </a:ext>
            </a:extLst>
          </p:cNvPr>
          <p:cNvGrpSpPr/>
          <p:nvPr/>
        </p:nvGrpSpPr>
        <p:grpSpPr>
          <a:xfrm>
            <a:off x="1324829" y="1556790"/>
            <a:ext cx="6513086" cy="3600401"/>
            <a:chOff x="1324829" y="1556790"/>
            <a:chExt cx="6513086" cy="3600401"/>
          </a:xfrm>
          <a:solidFill>
            <a:srgbClr val="94C23C"/>
          </a:solidFill>
        </p:grpSpPr>
        <p:sp>
          <p:nvSpPr>
            <p:cNvPr id="7" name="직사각형 6"/>
            <p:cNvSpPr/>
            <p:nvPr/>
          </p:nvSpPr>
          <p:spPr>
            <a:xfrm flipV="1">
              <a:off x="1324829" y="1556790"/>
              <a:ext cx="220439" cy="3600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 flipV="1">
              <a:off x="1550112" y="1556791"/>
              <a:ext cx="679984" cy="2006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 flipV="1">
              <a:off x="1545268" y="4956542"/>
              <a:ext cx="679984" cy="2006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 rot="10800000" flipV="1">
              <a:off x="7617476" y="1556790"/>
              <a:ext cx="220439" cy="3600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 rot="10800000" flipV="1">
              <a:off x="6970768" y="1556791"/>
              <a:ext cx="679984" cy="2006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 rot="10800000" flipV="1">
              <a:off x="6930414" y="4956542"/>
              <a:ext cx="679984" cy="2006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737055" y="2347466"/>
            <a:ext cx="568863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spc="-300" dirty="0">
                <a:solidFill>
                  <a:srgbClr val="005CAA"/>
                </a:solidFill>
                <a:latin typeface="+mn-ea"/>
              </a:rPr>
              <a:t>2022 </a:t>
            </a:r>
            <a:r>
              <a:rPr lang="ko-KR" altLang="en-US" sz="3600" b="1" spc="-300" dirty="0">
                <a:solidFill>
                  <a:srgbClr val="005CAA"/>
                </a:solidFill>
                <a:latin typeface="+mn-ea"/>
              </a:rPr>
              <a:t>찾아가는 아트스쿨</a:t>
            </a:r>
            <a:endParaRPr lang="en-US" altLang="ko-KR" sz="4000" b="1" spc="-300" dirty="0">
              <a:solidFill>
                <a:srgbClr val="005CAA"/>
              </a:solidFill>
              <a:latin typeface="+mn-ea"/>
            </a:endParaRPr>
          </a:p>
          <a:p>
            <a:pPr algn="ctr"/>
            <a:r>
              <a:rPr lang="ko-KR" altLang="en-US" sz="3600" b="1" spc="-150" dirty="0">
                <a:solidFill>
                  <a:srgbClr val="005CAA"/>
                </a:solidFill>
                <a:latin typeface="+mn-ea"/>
              </a:rPr>
              <a:t>프로그램 운영단체</a:t>
            </a:r>
            <a:r>
              <a:rPr lang="en-US" altLang="ko-KR" sz="3600" b="1" spc="-150" dirty="0">
                <a:solidFill>
                  <a:srgbClr val="005CAA"/>
                </a:solidFill>
                <a:latin typeface="+mn-ea"/>
              </a:rPr>
              <a:t> </a:t>
            </a:r>
            <a:r>
              <a:rPr lang="ko-KR" altLang="en-US" sz="3600" b="1" spc="-150" dirty="0">
                <a:solidFill>
                  <a:srgbClr val="005CAA"/>
                </a:solidFill>
                <a:latin typeface="+mn-ea"/>
              </a:rPr>
              <a:t>공모</a:t>
            </a:r>
            <a:endParaRPr lang="en-US" altLang="ko-KR" sz="3600" b="1" spc="-150" dirty="0">
              <a:solidFill>
                <a:srgbClr val="005CAA"/>
              </a:solidFill>
              <a:latin typeface="+mn-ea"/>
            </a:endParaRPr>
          </a:p>
          <a:p>
            <a:pPr algn="ctr"/>
            <a:r>
              <a:rPr lang="en-US" altLang="ko-KR" sz="6000" b="1" spc="-150" dirty="0">
                <a:solidFill>
                  <a:srgbClr val="005CAA"/>
                </a:solidFill>
                <a:latin typeface="+mj-lt"/>
              </a:rPr>
              <a:t>Q </a:t>
            </a:r>
            <a:r>
              <a:rPr lang="en-US" altLang="ko-KR" sz="4400" b="1" spc="-150" dirty="0">
                <a:solidFill>
                  <a:srgbClr val="005CAA"/>
                </a:solidFill>
                <a:latin typeface="+mj-lt"/>
              </a:rPr>
              <a:t>&amp; </a:t>
            </a:r>
            <a:r>
              <a:rPr lang="en-US" altLang="ko-KR" sz="6000" b="1" spc="-150" dirty="0">
                <a:solidFill>
                  <a:srgbClr val="005CAA"/>
                </a:solidFill>
                <a:latin typeface="+mj-lt"/>
              </a:rPr>
              <a:t>A</a:t>
            </a:r>
            <a:endParaRPr lang="en-US" altLang="ko-KR" sz="4400" b="1" spc="-300" dirty="0">
              <a:solidFill>
                <a:srgbClr val="005CAA"/>
              </a:solidFill>
              <a:latin typeface="+mj-lt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3D67354-317E-473F-AA77-9CEC1C8236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6A2B7B-6E90-49BB-BB15-02E19CAA5F22}"/>
              </a:ext>
            </a:extLst>
          </p:cNvPr>
          <p:cNvSpPr txBox="1"/>
          <p:nvPr/>
        </p:nvSpPr>
        <p:spPr>
          <a:xfrm>
            <a:off x="4355976" y="6202743"/>
            <a:ext cx="3906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>
                <a:solidFill>
                  <a:schemeClr val="bg1">
                    <a:lumMod val="65000"/>
                  </a:schemeClr>
                </a:solidFill>
              </a:rPr>
              <a:t>인천광역시교육청학생교육문화회관</a:t>
            </a:r>
            <a:endParaRPr lang="ko-KR" alt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82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01205DA5-02B3-4D8C-BDFA-C5168B6D3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8ED5E407-7F53-4FEF-90EF-D0BE465D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196752"/>
            <a:ext cx="8856011" cy="5584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1.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인천학생교육문화회관에서 지원받을 항목만 기입합니다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2.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자산 취득은 불가합니다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 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강사비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재료비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인쇄비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장비대여비 등 프로그램 운영비만 가능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3.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강사수당은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2022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년도 인천광역시교육비 특별회계 예산편성 기본지침에 따릅니다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</a:t>
            </a:r>
            <a:r>
              <a:rPr lang="ko-KR" altLang="en-US" sz="16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공고문 </a:t>
            </a:r>
            <a:r>
              <a:rPr lang="en-US" altLang="ko-KR" sz="16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【</a:t>
            </a:r>
            <a:r>
              <a:rPr lang="ko-KR" altLang="en-US" sz="16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붙임 </a:t>
            </a:r>
            <a:r>
              <a:rPr lang="en-US" altLang="ko-KR" sz="16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2】 </a:t>
            </a:r>
            <a:r>
              <a:rPr lang="ko-KR" altLang="en-US" sz="16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참고 </a:t>
            </a:r>
            <a:endParaRPr lang="en-US" altLang="ko-KR" sz="16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4.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프로그램 운영과 관련된 교육 재료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장비대여비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인쇄비 등은 추후 영수증 필수 첨부입니다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 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5. *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공연형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은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교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회 공연 프로그램 적용하여 예산 산출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  (400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만원 이내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*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교육형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은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교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25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명 기준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4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차시 내외 활동으로 하는 프로그램 적용하여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예산 산출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추후 학교 매칭 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규모에 맞게 예산 책정 예정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  (350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만원 내외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* </a:t>
            </a:r>
            <a:r>
              <a:rPr lang="ko-KR" altLang="en-US" sz="1600" b="1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전시형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은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교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,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일 전시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4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차시 내외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/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  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또는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교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,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주 전시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, 2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회 내외 수업 활동을 기준으로 하는 프로그램 적용하여</a:t>
            </a:r>
            <a:endParaRPr lang="en-US" altLang="ko-KR" sz="1600" dirty="0">
              <a:latin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   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예산 산출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추후 학교 매칭 후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상황에 맞게 예산 책정 예정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</a:t>
            </a:r>
            <a:endParaRPr lang="en-US" altLang="ko-KR" sz="1600" dirty="0">
              <a:latin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    (350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만원 이내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15EDCD4-BA8C-42F3-9569-5E195CEED6D7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0" y="336621"/>
            <a:ext cx="9143471" cy="860131"/>
          </a:xfrm>
          <a:prstGeom prst="rect">
            <a:avLst/>
          </a:prstGeom>
          <a:solidFill>
            <a:srgbClr val="E5F0D0"/>
          </a:solidFill>
          <a:ex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89382"/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답변 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4.</a:t>
            </a:r>
          </a:p>
          <a:p>
            <a:pPr algn="l" defTabSz="789382"/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‘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예산 내역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은 어떻게 작성하나요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6910329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white">
          <a:xfrm>
            <a:off x="1547664" y="1853303"/>
            <a:ext cx="20882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eaLnBrk="1" latinLnBrk="1" hangingPunct="1"/>
            <a:r>
              <a:rPr lang="ko-KR" altLang="en-US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질문 </a:t>
            </a:r>
            <a:r>
              <a:rPr lang="en-US" altLang="ko-KR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5.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265" y="2776236"/>
            <a:ext cx="9143471" cy="1200706"/>
          </a:xfrm>
          <a:prstGeom prst="rect">
            <a:avLst/>
          </a:prstGeom>
          <a:solidFill>
            <a:srgbClr val="E7F4FF"/>
          </a:solidFill>
          <a:extLst/>
        </p:spPr>
        <p:txBody>
          <a:bodyPr anchor="ctr">
            <a:normAutofit/>
          </a:bodyPr>
          <a:lstStyle/>
          <a:p>
            <a:pPr defTabSz="789382"/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‘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강사료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’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는 어떻게 정하나요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white">
          <a:xfrm>
            <a:off x="6551736" y="6354530"/>
            <a:ext cx="2134588" cy="36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algn="r" eaLnBrk="1" latinLnBrk="1" hangingPunct="1"/>
            <a:r>
              <a:rPr lang="en-US" altLang="ko-KR" sz="1401" dirty="0">
                <a:solidFill>
                  <a:srgbClr val="000000"/>
                </a:solidFill>
                <a:latin typeface="맑은 고딕" panose="020B0503020000020004" pitchFamily="50" charset="-127"/>
                <a:sym typeface="Wingdings" panose="05000000000000000000" pitchFamily="2" charset="2"/>
              </a:rPr>
              <a:t>1</a:t>
            </a: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528884"/>
            <a:ext cx="2233059" cy="211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D16E9A1-EC75-4383-8DF2-8F85D97D4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88723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01205DA5-02B3-4D8C-BDFA-C5168B6D3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8ED5E407-7F53-4FEF-90EF-D0BE465D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639" y="1268760"/>
            <a:ext cx="8856011" cy="370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1) 2022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인천광역시 교육비특별회계 예산편성 기본지침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강사 수당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에 의거하여 해당하는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자격에 따른 단가를 적용하시면 됩니다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2) 2022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찾아가는 아트스쿨 운영단체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모집 공고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【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붙임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2】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자료 참고 바랍니다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 </a:t>
            </a: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6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공고문은 아래에서 확인할 수 있습니다</a:t>
            </a:r>
            <a:r>
              <a:rPr lang="en-US" altLang="ko-KR" sz="16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endParaRPr lang="en-US" altLang="ko-KR" sz="1600" b="1" dirty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200000"/>
              </a:lnSpc>
            </a:pPr>
            <a:r>
              <a:rPr lang="en-US" altLang="ko-KR" sz="1600" b="1" dirty="0">
                <a:latin typeface="+mn-ea"/>
                <a:cs typeface="함초롬바탕" panose="02030604000101010101" pitchFamily="18" charset="-127"/>
              </a:rPr>
              <a:t>※ </a:t>
            </a:r>
            <a:r>
              <a:rPr lang="ko-KR" altLang="en-US" sz="1600" b="1" dirty="0">
                <a:latin typeface="+mn-ea"/>
              </a:rPr>
              <a:t>지역문화예술교육 네트워크</a:t>
            </a:r>
            <a:r>
              <a:rPr lang="ko-KR" altLang="en-US" sz="1600" b="1" dirty="0">
                <a:latin typeface="+mn-ea"/>
                <a:cs typeface="함초롬바탕" panose="02030604000101010101" pitchFamily="18" charset="-127"/>
              </a:rPr>
              <a:t> 홈페이지 </a:t>
            </a:r>
            <a:r>
              <a:rPr lang="en-US" altLang="ko-KR" sz="1600" b="1" dirty="0">
                <a:latin typeface="+mn-ea"/>
              </a:rPr>
              <a:t>(</a:t>
            </a:r>
            <a:r>
              <a:rPr lang="en-US" altLang="ko-KR" sz="1600" b="1" u="sng" dirty="0">
                <a:latin typeface="+mn-ea"/>
              </a:rPr>
              <a:t>https://www.iecs.go.kr/platform/network</a:t>
            </a:r>
            <a:r>
              <a:rPr lang="en-US" altLang="ko-KR" sz="1600" b="1" u="sng" dirty="0">
                <a:latin typeface="+mn-ea"/>
                <a:hlinkClick r:id="rId3"/>
              </a:rPr>
              <a:t>)</a:t>
            </a:r>
            <a:endParaRPr lang="en-US" altLang="ko-KR" sz="1600" b="1" dirty="0">
              <a:latin typeface="+mn-ea"/>
            </a:endParaRPr>
          </a:p>
          <a:p>
            <a:pPr>
              <a:lnSpc>
                <a:spcPct val="200000"/>
              </a:lnSpc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- [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네트워크 커뮤니티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]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- [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공지사항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]</a:t>
            </a:r>
          </a:p>
          <a:p>
            <a:pPr>
              <a:lnSpc>
                <a:spcPct val="200000"/>
              </a:lnSpc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※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인천광역시교육청 홈페이지 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[</a:t>
            </a:r>
            <a:r>
              <a:rPr lang="en-US" altLang="ko-KR" sz="1600" b="1" dirty="0" err="1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행정정보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] - [</a:t>
            </a:r>
            <a:r>
              <a:rPr lang="en-US" altLang="ko-KR" sz="1600" b="1" dirty="0" err="1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대회・행사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]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15EDCD4-BA8C-42F3-9569-5E195CEED6D7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0" y="336621"/>
            <a:ext cx="9143471" cy="860131"/>
          </a:xfrm>
          <a:prstGeom prst="rect">
            <a:avLst/>
          </a:prstGeom>
          <a:solidFill>
            <a:srgbClr val="E5F0D0"/>
          </a:solidFill>
          <a:ex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89382"/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답변 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5.</a:t>
            </a:r>
          </a:p>
          <a:p>
            <a:pPr algn="l" defTabSz="789382"/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‘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강사료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는 어떻게 정하나요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1829178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white">
          <a:xfrm>
            <a:off x="1547664" y="1853303"/>
            <a:ext cx="20882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eaLnBrk="1" latinLnBrk="1" hangingPunct="1"/>
            <a:r>
              <a:rPr lang="ko-KR" altLang="en-US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질문 </a:t>
            </a:r>
            <a:r>
              <a:rPr lang="en-US" altLang="ko-KR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6.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265" y="2776236"/>
            <a:ext cx="9143471" cy="1200706"/>
          </a:xfrm>
          <a:prstGeom prst="rect">
            <a:avLst/>
          </a:prstGeom>
          <a:solidFill>
            <a:srgbClr val="E7F4FF"/>
          </a:solidFill>
          <a:extLst/>
        </p:spPr>
        <p:txBody>
          <a:bodyPr anchor="ctr">
            <a:normAutofit/>
          </a:bodyPr>
          <a:lstStyle/>
          <a:p>
            <a:pPr defTabSz="789382"/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‘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중복 지원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’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이 가능한가요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white">
          <a:xfrm>
            <a:off x="6551736" y="6354530"/>
            <a:ext cx="2134588" cy="36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algn="r" eaLnBrk="1" latinLnBrk="1" hangingPunct="1"/>
            <a:r>
              <a:rPr lang="en-US" altLang="ko-KR" sz="1401" dirty="0">
                <a:solidFill>
                  <a:srgbClr val="000000"/>
                </a:solidFill>
                <a:latin typeface="맑은 고딕" panose="020B0503020000020004" pitchFamily="50" charset="-127"/>
                <a:sym typeface="Wingdings" panose="05000000000000000000" pitchFamily="2" charset="2"/>
              </a:rPr>
              <a:t>1</a:t>
            </a: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528884"/>
            <a:ext cx="2233059" cy="211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D16E9A1-EC75-4383-8DF2-8F85D97D4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206790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01205DA5-02B3-4D8C-BDFA-C5168B6D3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8ED5E407-7F53-4FEF-90EF-D0BE465D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268760"/>
            <a:ext cx="8856011" cy="2630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1. </a:t>
            </a:r>
            <a:r>
              <a:rPr lang="ko-KR" altLang="en-US" sz="1600" b="1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인천지역 </a:t>
            </a:r>
            <a:r>
              <a:rPr lang="en-US" altLang="ko-KR" sz="1600" b="1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/ </a:t>
            </a:r>
            <a:r>
              <a:rPr lang="ko-KR" altLang="en-US" sz="1600" b="1" dirty="0" err="1">
                <a:latin typeface="맑은 고딕" panose="020B0503020000020004" pitchFamily="50" charset="-127"/>
                <a:cs typeface="함초롬바탕" panose="02030604000101010101" pitchFamily="18" charset="-127"/>
              </a:rPr>
              <a:t>타지역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중 하나의 분야로 지원 가능합니다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-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각 분야별 응모 단위에서 선정합니다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-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총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25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개 단체 내외 선정 중 타지역은 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20%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내외에서 선정 예정</a:t>
            </a:r>
            <a:endParaRPr lang="en-US" altLang="ko-KR" sz="1600" dirty="0">
              <a:latin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-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모집 현황에 따라 선정 수는 변동될 수 있음</a:t>
            </a:r>
            <a:endParaRPr lang="en-US" altLang="ko-KR" sz="1600" dirty="0">
              <a:latin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2.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한 개의 운영단체는 </a:t>
            </a:r>
            <a:r>
              <a:rPr lang="ko-KR" altLang="en-US" sz="1600" b="1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공연형 </a:t>
            </a:r>
            <a:r>
              <a:rPr lang="en-US" altLang="ko-KR" sz="1600" b="1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/</a:t>
            </a:r>
            <a:r>
              <a:rPr lang="ko-KR" altLang="en-US" sz="1600" b="1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교육형 </a:t>
            </a:r>
            <a:r>
              <a:rPr lang="en-US" altLang="ko-KR" sz="1600" b="1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/</a:t>
            </a:r>
            <a:r>
              <a:rPr lang="ko-KR" altLang="en-US" sz="1600" b="1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전시형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중  한 유형에만 지원 가능합니다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-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같은 유형에서 프로그램을 달리한 중복 지원은 불가합니다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15EDCD4-BA8C-42F3-9569-5E195CEED6D7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0" y="336621"/>
            <a:ext cx="9143471" cy="860131"/>
          </a:xfrm>
          <a:prstGeom prst="rect">
            <a:avLst/>
          </a:prstGeom>
          <a:solidFill>
            <a:srgbClr val="E5F0D0"/>
          </a:solidFill>
          <a:ex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89382"/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답변 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6.</a:t>
            </a:r>
          </a:p>
          <a:p>
            <a:pPr algn="l" defTabSz="789382"/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‘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중복 지원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 가능한가요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326366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white">
          <a:xfrm>
            <a:off x="1547664" y="1853303"/>
            <a:ext cx="20882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eaLnBrk="1" latinLnBrk="1" hangingPunct="1"/>
            <a:r>
              <a:rPr lang="ko-KR" altLang="en-US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질문 </a:t>
            </a:r>
            <a:r>
              <a:rPr lang="en-US" altLang="ko-KR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7.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265" y="2776236"/>
            <a:ext cx="9143471" cy="1200706"/>
          </a:xfrm>
          <a:prstGeom prst="rect">
            <a:avLst/>
          </a:prstGeom>
          <a:solidFill>
            <a:srgbClr val="E7F4FF"/>
          </a:solidFill>
          <a:extLst/>
        </p:spPr>
        <p:txBody>
          <a:bodyPr anchor="ctr">
            <a:normAutofit/>
          </a:bodyPr>
          <a:lstStyle/>
          <a:p>
            <a:pPr defTabSz="789382"/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‘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등교수업형 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/ 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원격수업형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’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 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2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가지 종류의 </a:t>
            </a:r>
            <a:b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</a:b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프로그램 운영안과 견적서를 반드시 준비해야하나요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white">
          <a:xfrm>
            <a:off x="6551736" y="6354530"/>
            <a:ext cx="2134588" cy="36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algn="r" eaLnBrk="1" latinLnBrk="1" hangingPunct="1"/>
            <a:r>
              <a:rPr lang="en-US" altLang="ko-KR" sz="1401" dirty="0">
                <a:solidFill>
                  <a:srgbClr val="000000"/>
                </a:solidFill>
                <a:latin typeface="맑은 고딕" panose="020B0503020000020004" pitchFamily="50" charset="-127"/>
                <a:sym typeface="Wingdings" panose="05000000000000000000" pitchFamily="2" charset="2"/>
              </a:rPr>
              <a:t>1</a:t>
            </a: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528884"/>
            <a:ext cx="2233059" cy="211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D16E9A1-EC75-4383-8DF2-8F85D97D4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772061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01205DA5-02B3-4D8C-BDFA-C5168B6D3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8ED5E407-7F53-4FEF-90EF-D0BE465D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93" y="1268760"/>
            <a:ext cx="8856011" cy="4846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latinLnBrk="0"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-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반드시 준비해야하는 것은 아닙니다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 lvl="0" latinLnBrk="0"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다만</a:t>
            </a: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원격수업형 프로그램이 준비되어 있는 운영단체를 우대하여 선정할 예정이며</a:t>
            </a:r>
            <a:endParaRPr lang="en-US" altLang="ko-KR" sz="1600" dirty="0">
              <a:latin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  </a:t>
            </a:r>
            <a:r>
              <a:rPr lang="ko-KR" altLang="en-US" sz="1600" dirty="0">
                <a:latin typeface="맑은 고딕" panose="020B0503020000020004" pitchFamily="50" charset="-127"/>
                <a:cs typeface="함초롬바탕" panose="02030604000101010101" pitchFamily="18" charset="-127"/>
              </a:rPr>
              <a:t>학교 신청 접수 시 프로그램안을 학교에 공유하기에</a:t>
            </a:r>
            <a:endParaRPr lang="en-US" altLang="ko-KR" sz="1600" dirty="0">
              <a:latin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원격수업형 프로그램안이 있는 단체가 유리할 것으로 예상합니다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 lvl="0" latinLnBrk="0">
              <a:lnSpc>
                <a:spcPct val="150000"/>
              </a:lnSpc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-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코로나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19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로 인한 사회적 거리두기에 따라 학교수업방법이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>
              <a:lnSpc>
                <a:spcPct val="150000"/>
              </a:lnSpc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등교수업과 원격 수업으로 변경 운영되는 경우가 있습니다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 lvl="0" latinLnBrk="0"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이에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2022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찾아가는 아트스쿨 프로그램은 등교수업형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원격수업형의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가지 유형을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준비합니다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 lvl="0" latinLnBrk="0">
              <a:lnSpc>
                <a:spcPct val="150000"/>
              </a:lnSpc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-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실제 가능한 원격수업형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프로그램안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을 작성 후 제출 바라며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향후 운영 시 문제가 발생하지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>
              <a:lnSpc>
                <a:spcPct val="150000"/>
              </a:lnSpc>
            </a:pP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않도록 사전에 검토 바랍니다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 lvl="0" latinLnBrk="0">
              <a:lnSpc>
                <a:spcPct val="150000"/>
              </a:lnSpc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15EDCD4-BA8C-42F3-9569-5E195CEED6D7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0" y="336621"/>
            <a:ext cx="9143471" cy="860131"/>
          </a:xfrm>
          <a:prstGeom prst="rect">
            <a:avLst/>
          </a:prstGeom>
          <a:solidFill>
            <a:srgbClr val="E5F0D0"/>
          </a:solidFill>
          <a:extLst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89382"/>
            <a:r>
              <a:rPr lang="ko-KR" altLang="en-US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답변 </a:t>
            </a:r>
            <a:r>
              <a:rPr lang="en-US" altLang="ko-KR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7.</a:t>
            </a:r>
          </a:p>
          <a:p>
            <a:pPr algn="l" defTabSz="789382">
              <a:lnSpc>
                <a:spcPct val="120000"/>
              </a:lnSpc>
            </a:pP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</a:rPr>
              <a:t>    </a:t>
            </a:r>
            <a:r>
              <a:rPr lang="ko-KR" altLang="en-US" sz="2900" b="1" dirty="0">
                <a:solidFill>
                  <a:srgbClr val="73962E"/>
                </a:solidFill>
                <a:latin typeface="+mn-ea"/>
                <a:ea typeface="+mn-ea"/>
              </a:rPr>
              <a:t>등교수업형 </a:t>
            </a:r>
            <a:r>
              <a:rPr lang="en-US" altLang="ko-KR" sz="2900" b="1" dirty="0">
                <a:solidFill>
                  <a:srgbClr val="73962E"/>
                </a:solidFill>
                <a:latin typeface="+mn-ea"/>
                <a:ea typeface="+mn-ea"/>
              </a:rPr>
              <a:t>/ </a:t>
            </a:r>
            <a:r>
              <a:rPr lang="ko-KR" altLang="en-US" sz="2900" b="1" dirty="0">
                <a:solidFill>
                  <a:srgbClr val="73962E"/>
                </a:solidFill>
                <a:latin typeface="+mn-ea"/>
                <a:ea typeface="+mn-ea"/>
              </a:rPr>
              <a:t>원격수업형’ </a:t>
            </a:r>
            <a:r>
              <a:rPr lang="en-US" altLang="ko-KR" sz="2900" b="1" dirty="0">
                <a:solidFill>
                  <a:srgbClr val="73962E"/>
                </a:solidFill>
                <a:latin typeface="+mn-ea"/>
                <a:ea typeface="+mn-ea"/>
              </a:rPr>
              <a:t>2</a:t>
            </a:r>
            <a:r>
              <a:rPr lang="ko-KR" altLang="en-US" sz="2900" b="1" dirty="0">
                <a:solidFill>
                  <a:srgbClr val="73962E"/>
                </a:solidFill>
                <a:latin typeface="+mn-ea"/>
                <a:ea typeface="+mn-ea"/>
              </a:rPr>
              <a:t>가지 종류의 프로그램 운영안과 견적서를 반드시 준비해야하나요</a:t>
            </a:r>
            <a:r>
              <a:rPr lang="en-US" altLang="ko-KR" sz="2900" b="1" dirty="0">
                <a:solidFill>
                  <a:srgbClr val="73962E"/>
                </a:solidFill>
                <a:latin typeface="+mn-ea"/>
                <a:ea typeface="+mn-e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6932016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white">
          <a:xfrm>
            <a:off x="1547664" y="1853303"/>
            <a:ext cx="20882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eaLnBrk="1" latinLnBrk="1" hangingPunct="1"/>
            <a:r>
              <a:rPr lang="ko-KR" altLang="en-US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질문 </a:t>
            </a:r>
            <a:r>
              <a:rPr lang="en-US" altLang="ko-KR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8.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265" y="2776236"/>
            <a:ext cx="9143471" cy="1200706"/>
          </a:xfrm>
          <a:prstGeom prst="rect">
            <a:avLst/>
          </a:prstGeom>
          <a:solidFill>
            <a:srgbClr val="E7F4FF"/>
          </a:solidFill>
          <a:extLst/>
        </p:spPr>
        <p:txBody>
          <a:bodyPr anchor="ctr">
            <a:normAutofit/>
          </a:bodyPr>
          <a:lstStyle/>
          <a:p>
            <a:pPr defTabSz="789382"/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‘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프로그램 운영안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’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을 변경하여 운영하는 경우가 있나요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white">
          <a:xfrm>
            <a:off x="6551736" y="6354530"/>
            <a:ext cx="2134588" cy="36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algn="r" eaLnBrk="1" latinLnBrk="1" hangingPunct="1"/>
            <a:r>
              <a:rPr lang="en-US" altLang="ko-KR" sz="1401" dirty="0">
                <a:solidFill>
                  <a:srgbClr val="000000"/>
                </a:solidFill>
                <a:latin typeface="맑은 고딕" panose="020B0503020000020004" pitchFamily="50" charset="-127"/>
                <a:sym typeface="Wingdings" panose="05000000000000000000" pitchFamily="2" charset="2"/>
              </a:rPr>
              <a:t>1</a:t>
            </a: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528884"/>
            <a:ext cx="2233059" cy="211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D16E9A1-EC75-4383-8DF2-8F85D97D4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57026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01205DA5-02B3-4D8C-BDFA-C5168B6D3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8ED5E407-7F53-4FEF-90EF-D0BE465D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265873"/>
            <a:ext cx="8856011" cy="4107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1.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코로나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19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상황에 따른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거리두기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로 인한 변경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-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공연형의 경우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밀집도 완화를 위해 한 공간 내 관람 인원을 줄여야 할 경우가 있습니다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학교 측과 협의를 통해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회 공연을 운영 시간 내에서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회 공연으로 분할하여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학생 관람 인원을 분산하여 관람할 수 있습니다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(1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교당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예산이 책정되어 있으므로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회 공연에 대한 추가 예산 지급은 없습니다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2.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교육과정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운영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에 따른 변경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-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교육형의 경우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배정된 학교에 학급 수가 많아 예산의 범위를 과다 초과할 경우가 있습니다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4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차시 수업을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차시 등 감축하여 운영할 수 있습니다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-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학교 상황에 따라 교육과정에 맞춰 프로그램 구성안을 변경할 수 있습니다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학교와 협의 후 회관에도 안내 바랍니다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15EDCD4-BA8C-42F3-9569-5E195CEED6D7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0" y="336621"/>
            <a:ext cx="9143471" cy="860131"/>
          </a:xfrm>
          <a:prstGeom prst="rect">
            <a:avLst/>
          </a:prstGeom>
          <a:solidFill>
            <a:srgbClr val="E5F0D0"/>
          </a:solidFill>
          <a:ex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89382"/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답변 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8.</a:t>
            </a:r>
          </a:p>
          <a:p>
            <a:pPr algn="l" defTabSz="789382"/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</a:rPr>
              <a:t>‘프로그램 </a:t>
            </a:r>
            <a:r>
              <a:rPr lang="ko-KR" altLang="en-US" sz="2400" b="1" dirty="0" err="1">
                <a:solidFill>
                  <a:srgbClr val="73962E"/>
                </a:solidFill>
                <a:latin typeface="맑은 고딕" panose="020B0503020000020004" pitchFamily="50" charset="-127"/>
              </a:rPr>
              <a:t>운영안’을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</a:rPr>
              <a:t> 변경하여 운영하는 경우가 있나요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</a:rPr>
              <a:t>?</a:t>
            </a:r>
            <a:endParaRPr lang="en-US" altLang="ko-KR" sz="2400" b="1" dirty="0">
              <a:solidFill>
                <a:srgbClr val="73962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36910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21D196-C0FE-491F-95C5-E8084B211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>
                <a:solidFill>
                  <a:srgbClr val="94C23C"/>
                </a:solidFill>
              </a:rPr>
              <a:t>목록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65F0ED-7479-44D5-848A-EF27A4B6E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질문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1. ‘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고유번호증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은 안되나요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질문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2. ‘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건강보험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, 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국민연금 완납증명서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는 왜 제출하나요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질문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3. ‘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건강보험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, 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국민연금 완납증명서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는 어떻게 발급받나요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질문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4. ‘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예산 내역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은 어떻게 작성하나요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질문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5. ‘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강사료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는 어떻게 정하나요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질문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6. ‘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중복 지원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이 가능한가요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질문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7. ‘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등교수업형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/ 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원격수업형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2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가지 종류의 </a:t>
            </a:r>
            <a:br>
              <a:rPr lang="ko-KR" altLang="en-US" sz="2000" b="1" dirty="0">
                <a:solidFill>
                  <a:srgbClr val="005CAA"/>
                </a:solidFill>
                <a:latin typeface="+mn-ea"/>
              </a:rPr>
            </a:b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          프로그램 운영안과 견적서를 반드시 준비해야하나요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질문 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8. ‘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프로그램 운영안</a:t>
            </a:r>
            <a:r>
              <a:rPr lang="en-US" altLang="ko-KR" sz="20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000" b="1" dirty="0">
                <a:solidFill>
                  <a:srgbClr val="005CAA"/>
                </a:solidFill>
                <a:latin typeface="+mn-ea"/>
              </a:rPr>
              <a:t>을 변경하여 운영하는 경우가 있나요</a:t>
            </a:r>
            <a:endParaRPr lang="en-US" altLang="ko-KR" sz="2000" b="1" dirty="0">
              <a:solidFill>
                <a:srgbClr val="005CAA"/>
              </a:solidFill>
              <a:latin typeface="+mn-ea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61DFD08-F21B-4991-9E2E-00A845344B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422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white">
          <a:xfrm>
            <a:off x="1547664" y="1853303"/>
            <a:ext cx="20882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eaLnBrk="1" latinLnBrk="1" hangingPunct="1"/>
            <a:r>
              <a:rPr lang="ko-KR" altLang="en-US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질문 </a:t>
            </a:r>
            <a:r>
              <a:rPr lang="en-US" altLang="ko-KR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1.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265" y="2776236"/>
            <a:ext cx="9143471" cy="1200706"/>
          </a:xfrm>
          <a:prstGeom prst="rect">
            <a:avLst/>
          </a:prstGeom>
          <a:solidFill>
            <a:srgbClr val="E7F4FF"/>
          </a:solidFill>
          <a:extLst/>
        </p:spPr>
        <p:txBody>
          <a:bodyPr anchor="ctr"/>
          <a:lstStyle/>
          <a:p>
            <a:pPr defTabSz="789382"/>
            <a:r>
              <a:rPr lang="en-US" altLang="ko-KR" sz="3602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3602" b="1" dirty="0" err="1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고유번호증</a:t>
            </a:r>
            <a:r>
              <a:rPr lang="en-US" altLang="ko-KR" sz="3602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3602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은 안되나요</a:t>
            </a:r>
            <a:r>
              <a:rPr lang="en-US" altLang="ko-KR" sz="3602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en-US" altLang="ko-KR" sz="3602" b="1" dirty="0">
              <a:solidFill>
                <a:srgbClr val="005CAA"/>
              </a:solidFill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white">
          <a:xfrm>
            <a:off x="6551736" y="6354530"/>
            <a:ext cx="2134588" cy="36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algn="r" eaLnBrk="1" latinLnBrk="1" hangingPunct="1"/>
            <a:r>
              <a:rPr lang="en-US" altLang="ko-KR" sz="1401" dirty="0">
                <a:solidFill>
                  <a:srgbClr val="000000"/>
                </a:solidFill>
                <a:latin typeface="맑은 고딕" panose="020B0503020000020004" pitchFamily="50" charset="-127"/>
                <a:sym typeface="Wingdings" panose="05000000000000000000" pitchFamily="2" charset="2"/>
              </a:rPr>
              <a:t>1</a:t>
            </a: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528884"/>
            <a:ext cx="2233059" cy="211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D16E9A1-EC75-4383-8DF2-8F85D97D4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61581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CFD29C3E-0265-4E9F-AE23-760F2A3EEF1F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0" y="336621"/>
            <a:ext cx="9143471" cy="860131"/>
          </a:xfrm>
          <a:prstGeom prst="rect">
            <a:avLst/>
          </a:prstGeom>
          <a:solidFill>
            <a:srgbClr val="E5F0D0"/>
          </a:solidFill>
          <a:ex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89382"/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답변 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1.</a:t>
            </a:r>
          </a:p>
          <a:p>
            <a:pPr algn="l" defTabSz="789382"/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고유번호증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은 안되나요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  <a:endParaRPr lang="en-US" altLang="ko-KR" sz="2400" b="1" dirty="0">
              <a:solidFill>
                <a:srgbClr val="73962E"/>
              </a:solidFill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650002"/>
              </p:ext>
            </p:extLst>
          </p:nvPr>
        </p:nvGraphicFramePr>
        <p:xfrm>
          <a:off x="827584" y="3140968"/>
          <a:ext cx="7704856" cy="2520280"/>
        </p:xfrm>
        <a:graphic>
          <a:graphicData uri="http://schemas.openxmlformats.org/drawingml/2006/table">
            <a:tbl>
              <a:tblPr/>
              <a:tblGrid>
                <a:gridCol w="3737999">
                  <a:extLst>
                    <a:ext uri="{9D8B030D-6E8A-4147-A177-3AD203B41FA5}">
                      <a16:colId xmlns:a16="http://schemas.microsoft.com/office/drawing/2014/main" val="3121359330"/>
                    </a:ext>
                  </a:extLst>
                </a:gridCol>
                <a:gridCol w="3966857">
                  <a:extLst>
                    <a:ext uri="{9D8B030D-6E8A-4147-A177-3AD203B41FA5}">
                      <a16:colId xmlns:a16="http://schemas.microsoft.com/office/drawing/2014/main" val="2145087148"/>
                    </a:ext>
                  </a:extLst>
                </a:gridCol>
              </a:tblGrid>
              <a:tr h="51850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고유번호증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0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사업자등록증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8843469"/>
                  </a:ext>
                </a:extLst>
              </a:tr>
              <a:tr h="200177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▶ 영리사업을 하지 않는 단체에게 발급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비영리단체에 대하여 세법을</a:t>
                      </a:r>
                      <a:endParaRPr lang="en-US" altLang="ko-KR" sz="16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적용하기 위하여 등록해주는 제도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 →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세금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계산서 발급 불가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▶ 영리사업을 하는 자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에게 발급</a:t>
                      </a: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법인이 영리사업을 영위하고자 할 경우</a:t>
                      </a:r>
                      <a:endParaRPr lang="en-US" altLang="ko-KR" sz="16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사업자등록증 발급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 → 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세금</a:t>
                      </a:r>
                      <a:r>
                        <a:rPr lang="en-US" altLang="ko-KR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6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계산서 발급 가능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26592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1283276"/>
            <a:ext cx="849694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고유번호증과 사업자등록증은 별개이며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고유번호증으로는 대가를 지급하기 위한 견적서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, (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세금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)</a:t>
            </a: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계산서 등 계약관계를 확인할 증빙서류를 발급할 수 없기 때문에 </a:t>
            </a:r>
            <a:r>
              <a:rPr kumimoji="0" lang="ko-KR" altLang="en-US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사업자등록증이 있어야 합니다</a:t>
            </a:r>
            <a:r>
              <a:rPr kumimoji="0" lang="en-US" altLang="ko-K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</a:rPr>
              <a:t>.</a:t>
            </a: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사업이 종료되면 청구 시 세금계산서나 계산서를 발행하여야 하고</a:t>
            </a: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ea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이를 근거로 지급이 됩니다</a:t>
            </a:r>
            <a:r>
              <a:rPr kumimoji="0" lang="en-US" altLang="ko-KR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ea"/>
              </a:rPr>
              <a:t>.</a:t>
            </a: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1205DA5-02B3-4D8C-BDFA-C5168B6D3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62241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white">
          <a:xfrm>
            <a:off x="1547664" y="1853303"/>
            <a:ext cx="20882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eaLnBrk="1" latinLnBrk="1" hangingPunct="1"/>
            <a:r>
              <a:rPr lang="ko-KR" altLang="en-US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질문 </a:t>
            </a:r>
            <a:r>
              <a:rPr lang="en-US" altLang="ko-KR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2.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265" y="2776236"/>
            <a:ext cx="9143471" cy="1200706"/>
          </a:xfrm>
          <a:prstGeom prst="rect">
            <a:avLst/>
          </a:prstGeom>
          <a:solidFill>
            <a:srgbClr val="E7F4FF"/>
          </a:solidFill>
          <a:extLst/>
        </p:spPr>
        <p:txBody>
          <a:bodyPr anchor="ctr">
            <a:normAutofit/>
          </a:bodyPr>
          <a:lstStyle/>
          <a:p>
            <a:pPr defTabSz="789382"/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‘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건강보험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, 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국민연금 완납증명서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’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  <a:ea typeface="+mn-ea"/>
              </a:rPr>
              <a:t>는 왜 제출하나요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white">
          <a:xfrm>
            <a:off x="6551736" y="6354530"/>
            <a:ext cx="2134588" cy="36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algn="r" eaLnBrk="1" latinLnBrk="1" hangingPunct="1"/>
            <a:r>
              <a:rPr lang="en-US" altLang="ko-KR" sz="1401" dirty="0">
                <a:solidFill>
                  <a:srgbClr val="000000"/>
                </a:solidFill>
                <a:latin typeface="맑은 고딕" panose="020B0503020000020004" pitchFamily="50" charset="-127"/>
                <a:sym typeface="Wingdings" panose="05000000000000000000" pitchFamily="2" charset="2"/>
              </a:rPr>
              <a:t>1</a:t>
            </a: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528884"/>
            <a:ext cx="2233059" cy="211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D16E9A1-EC75-4383-8DF2-8F85D97D4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51081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01205DA5-02B3-4D8C-BDFA-C5168B6D3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8ED5E407-7F53-4FEF-90EF-D0BE465D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258908"/>
            <a:ext cx="8856011" cy="15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ko-KR" altLang="en-US" sz="1600" dirty="0" err="1">
                <a:latin typeface="+mn-ea"/>
                <a:cs typeface="함초롬바탕" panose="02030604000101010101" pitchFamily="18" charset="-127"/>
              </a:rPr>
              <a:t>인천광역시교육청학생교육문화회관은</a:t>
            </a:r>
            <a:r>
              <a:rPr lang="ko-KR" altLang="en-US" sz="1600" dirty="0">
                <a:latin typeface="+mn-ea"/>
                <a:cs typeface="함초롬바탕" panose="02030604000101010101" pitchFamily="18" charset="-127"/>
              </a:rPr>
              <a:t> 지방자치단체로서 계약의 대가를 지급할 때</a:t>
            </a:r>
            <a:endParaRPr lang="en-US" altLang="ko-KR" sz="1600" dirty="0">
              <a:latin typeface="+mn-ea"/>
              <a:cs typeface="함초롬바탕" panose="020306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600" dirty="0">
                <a:latin typeface="+mn-ea"/>
                <a:cs typeface="함초롬바탕" panose="02030604000101010101" pitchFamily="18" charset="-127"/>
              </a:rPr>
              <a:t>건강</a:t>
            </a:r>
            <a:r>
              <a:rPr lang="en-US" altLang="ko-KR" sz="1600" dirty="0">
                <a:latin typeface="+mn-ea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+mn-ea"/>
                <a:cs typeface="함초롬바탕" panose="02030604000101010101" pitchFamily="18" charset="-127"/>
              </a:rPr>
              <a:t>국민보험 완납증명서를 꼭 제출 받아 확인할 </a:t>
            </a:r>
            <a:r>
              <a:rPr lang="ko-KR" altLang="en-US" sz="1600" b="1" dirty="0">
                <a:solidFill>
                  <a:srgbClr val="FF0000"/>
                </a:solidFill>
                <a:latin typeface="+mn-ea"/>
                <a:cs typeface="함초롬바탕" panose="02030604000101010101" pitchFamily="18" charset="-127"/>
              </a:rPr>
              <a:t>의무</a:t>
            </a:r>
            <a:r>
              <a:rPr lang="ko-KR" altLang="en-US" sz="1600" dirty="0">
                <a:latin typeface="+mn-ea"/>
                <a:cs typeface="함초롬바탕" panose="02030604000101010101" pitchFamily="18" charset="-127"/>
              </a:rPr>
              <a:t>가 있습니다</a:t>
            </a:r>
            <a:r>
              <a:rPr lang="en-US" altLang="ko-KR" sz="1600" dirty="0">
                <a:latin typeface="+mn-ea"/>
                <a:cs typeface="함초롬바탕" panose="0203060400010101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600" b="1" dirty="0">
                <a:latin typeface="+mn-ea"/>
                <a:cs typeface="함초롬바탕" panose="02030604000101010101" pitchFamily="18" charset="-127"/>
              </a:rPr>
              <a:t>완납 증명이 안될 시</a:t>
            </a:r>
            <a:r>
              <a:rPr lang="en-US" altLang="ko-KR" sz="1600" b="1" dirty="0">
                <a:latin typeface="+mn-ea"/>
                <a:cs typeface="함초롬바탕" panose="02030604000101010101" pitchFamily="18" charset="-127"/>
              </a:rPr>
              <a:t>, </a:t>
            </a:r>
            <a:r>
              <a:rPr lang="ko-KR" altLang="en-US" sz="1600" b="1" dirty="0">
                <a:latin typeface="+mn-ea"/>
                <a:cs typeface="함초롬바탕" panose="02030604000101010101" pitchFamily="18" charset="-127"/>
              </a:rPr>
              <a:t>운영비 지급이 </a:t>
            </a:r>
            <a:r>
              <a:rPr lang="ko-KR" altLang="en-US" sz="1600" b="1" dirty="0">
                <a:solidFill>
                  <a:srgbClr val="FF0000"/>
                </a:solidFill>
                <a:latin typeface="+mn-ea"/>
                <a:cs typeface="함초롬바탕" panose="02030604000101010101" pitchFamily="18" charset="-127"/>
              </a:rPr>
              <a:t>불가</a:t>
            </a:r>
            <a:r>
              <a:rPr lang="ko-KR" altLang="en-US" sz="1600" b="1" dirty="0">
                <a:latin typeface="+mn-ea"/>
                <a:cs typeface="함초롬바탕" panose="02030604000101010101" pitchFamily="18" charset="-127"/>
              </a:rPr>
              <a:t>합니다</a:t>
            </a:r>
            <a:r>
              <a:rPr lang="en-US" altLang="ko-KR" sz="1600" b="1" dirty="0">
                <a:latin typeface="+mn-ea"/>
                <a:cs typeface="함초롬바탕" panose="02030604000101010101" pitchFamily="18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en-US" altLang="ko-KR" sz="1600" b="1" dirty="0" err="1">
                <a:latin typeface="+mn-ea"/>
                <a:cs typeface="함초롬바탕" panose="02030604000101010101" pitchFamily="18" charset="-127"/>
              </a:rPr>
              <a:t>제출근거</a:t>
            </a:r>
            <a:endParaRPr kumimoji="0" lang="en-US" altLang="ko-K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</p:txBody>
      </p:sp>
      <p:graphicFrame>
        <p:nvGraphicFramePr>
          <p:cNvPr id="9" name="표 8">
            <a:extLst>
              <a:ext uri="{FF2B5EF4-FFF2-40B4-BE49-F238E27FC236}">
                <a16:creationId xmlns:a16="http://schemas.microsoft.com/office/drawing/2014/main" id="{1C8285BE-1EB7-4FBA-92F1-994BF50C45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33720"/>
              </p:ext>
            </p:extLst>
          </p:nvPr>
        </p:nvGraphicFramePr>
        <p:xfrm>
          <a:off x="662492" y="2859574"/>
          <a:ext cx="7920192" cy="2225610"/>
        </p:xfrm>
        <a:graphic>
          <a:graphicData uri="http://schemas.openxmlformats.org/drawingml/2006/table">
            <a:tbl>
              <a:tblPr/>
              <a:tblGrid>
                <a:gridCol w="7920192">
                  <a:extLst>
                    <a:ext uri="{9D8B030D-6E8A-4147-A177-3AD203B41FA5}">
                      <a16:colId xmlns:a16="http://schemas.microsoft.com/office/drawing/2014/main" val="495422973"/>
                    </a:ext>
                  </a:extLst>
                </a:gridCol>
              </a:tblGrid>
              <a:tr h="2225610">
                <a:tc>
                  <a:txBody>
                    <a:bodyPr/>
                    <a:lstStyle/>
                    <a:p>
                      <a:pPr marL="139700" marR="0" indent="-1397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국민건강보험법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139700" marR="0" indent="-1397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제</a:t>
                      </a:r>
                      <a:r>
                        <a:rPr lang="en-US" altLang="ko-KR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81</a:t>
                      </a: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조의</a:t>
                      </a:r>
                      <a:r>
                        <a:rPr lang="en-US" altLang="ko-KR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3(</a:t>
                      </a: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보험료의 </a:t>
                      </a:r>
                      <a:r>
                        <a:rPr lang="ko-KR" altLang="en-US" sz="1050" b="1" kern="0" spc="0" dirty="0" err="1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납부증명</a:t>
                      </a:r>
                      <a:r>
                        <a:rPr lang="en-US" altLang="ko-KR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)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① 제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77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조에 따른 보험료의 </a:t>
                      </a:r>
                      <a:r>
                        <a:rPr lang="ko-KR" altLang="en-US" sz="1050" kern="0" spc="0" dirty="0" err="1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납부의무자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이하 이 조에서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"</a:t>
                      </a:r>
                      <a:r>
                        <a:rPr lang="ko-KR" altLang="en-US" sz="1050" kern="0" spc="0" dirty="0" err="1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납부의무자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"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라 한다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)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는 국가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,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지방자치단체 또는 「공공기관의 운영에 관한 법률」 제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4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조에 따른 공공기관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이하 이 조에서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"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공공기관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"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이라 한다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)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으로부터 공사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·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제조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·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구매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·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용역 등 대통령령으로 정하는</a:t>
                      </a: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한양중고딕"/>
                        </a:rPr>
                        <a:t> 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계약의 대가를 지급받는 경우에는 보험료와 그에 따른 </a:t>
                      </a:r>
                      <a:r>
                        <a:rPr lang="ko-KR" altLang="en-US" sz="1050" b="1" u="sng" kern="0" spc="0" dirty="0" err="1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연체금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 및 체납처분비의 </a:t>
                      </a:r>
                      <a:r>
                        <a:rPr lang="ko-KR" altLang="en-US" sz="1050" b="1" u="sng" kern="0" spc="0" dirty="0" err="1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납부사실을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 증명하여야 한다</a:t>
                      </a:r>
                      <a:r>
                        <a:rPr lang="en-US" altLang="ko-KR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.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139700" marR="0" indent="-1397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국민연금법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139700" marR="0" indent="-139700" algn="just" fontAlgn="base" latinLnBrk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제</a:t>
                      </a:r>
                      <a:r>
                        <a:rPr lang="en-US" altLang="ko-KR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95</a:t>
                      </a: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조의</a:t>
                      </a:r>
                      <a:r>
                        <a:rPr lang="en-US" altLang="ko-KR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2(</a:t>
                      </a:r>
                      <a:r>
                        <a:rPr lang="ko-KR" altLang="en-US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연금보험료등의 </a:t>
                      </a:r>
                      <a:r>
                        <a:rPr lang="ko-KR" altLang="en-US" sz="1050" b="1" kern="0" spc="0" dirty="0" err="1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납부증명</a:t>
                      </a:r>
                      <a:r>
                        <a:rPr lang="en-US" altLang="ko-KR" sz="1050" b="1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)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한양중고딕"/>
                        </a:rPr>
                        <a:t>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① 제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88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조에 따른 연금보험료의 납부 의무자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이하 이 조에서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"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납부 의무자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"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라 한다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)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가 국가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,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지방자치단체 또는 「공공기관의 운영에 관한 법률」 제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4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조에 따른 공공기관으로부터 공사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·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제조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·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구매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·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한양중고딕"/>
                          <a:ea typeface="한양중고딕"/>
                        </a:rPr>
                        <a:t>용역 등 대통령령으로 정하는 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계약의 대가를 지급받는 경우에는 연금보험료와 그에 따른 </a:t>
                      </a:r>
                      <a:r>
                        <a:rPr lang="ko-KR" altLang="en-US" sz="1050" b="1" u="sng" kern="0" spc="0" dirty="0" err="1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연체금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 및 </a:t>
                      </a:r>
                      <a:r>
                        <a:rPr lang="ko-KR" altLang="en-US" sz="1050" b="1" u="sng" kern="0" spc="0" dirty="0" err="1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체납처분비</a:t>
                      </a:r>
                      <a:r>
                        <a:rPr lang="en-US" altLang="ko-KR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(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이하 이 조에서 </a:t>
                      </a:r>
                      <a:r>
                        <a:rPr lang="en-US" altLang="ko-KR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"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연금보험료등</a:t>
                      </a:r>
                      <a:r>
                        <a:rPr lang="en-US" altLang="ko-KR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"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이라 한다</a:t>
                      </a:r>
                      <a:r>
                        <a:rPr lang="en-US" altLang="ko-KR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)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의 </a:t>
                      </a:r>
                      <a:r>
                        <a:rPr lang="ko-KR" altLang="en-US" sz="1050" b="1" u="sng" kern="0" spc="0" dirty="0" err="1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납부사실을</a:t>
                      </a:r>
                      <a:r>
                        <a:rPr lang="ko-KR" altLang="en-US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 증명하여야 한다</a:t>
                      </a:r>
                      <a:r>
                        <a:rPr lang="en-US" altLang="ko-KR" sz="1050" b="1" u="sng" kern="0" spc="0" dirty="0">
                          <a:solidFill>
                            <a:srgbClr val="FF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한양중고딕"/>
                          <a:ea typeface="한양중고딕"/>
                        </a:rPr>
                        <a:t>. 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256999"/>
                  </a:ext>
                </a:extLst>
              </a:tr>
            </a:tbl>
          </a:graphicData>
        </a:graphic>
      </p:graphicFrame>
      <p:sp>
        <p:nvSpPr>
          <p:cNvPr id="10" name="직사각형 9">
            <a:extLst>
              <a:ext uri="{FF2B5EF4-FFF2-40B4-BE49-F238E27FC236}">
                <a16:creationId xmlns:a16="http://schemas.microsoft.com/office/drawing/2014/main" id="{86251514-861F-4317-83F3-5E5BA99B771C}"/>
              </a:ext>
            </a:extLst>
          </p:cNvPr>
          <p:cNvSpPr/>
          <p:nvPr/>
        </p:nvSpPr>
        <p:spPr>
          <a:xfrm>
            <a:off x="259020" y="5180999"/>
            <a:ext cx="83906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2) </a:t>
            </a:r>
            <a:r>
              <a:rPr lang="ko-KR" altLang="en-US" sz="1600" b="1" dirty="0" err="1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발급방법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fontAlgn="base"/>
            <a:r>
              <a:rPr lang="en-US" altLang="ko-KR" sz="1600" u="sng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hlinkClick r:id="rId3"/>
              </a:rPr>
              <a:t>https://si4n.nhis.or.kr/jpba/JpBaa00101.do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fontAlgn="base"/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사업장 로그인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&gt;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제증명발급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&gt; 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완납증명서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국민연금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건강보험 완납증명서만 해당</a:t>
            </a:r>
          </a:p>
          <a:p>
            <a:pPr fontAlgn="base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(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편의상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 4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대 보험완납증명서 한 장에 출력되므로 요청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)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15EDCD4-BA8C-42F3-9569-5E195CEED6D7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0" y="336621"/>
            <a:ext cx="9143471" cy="860131"/>
          </a:xfrm>
          <a:prstGeom prst="rect">
            <a:avLst/>
          </a:prstGeom>
          <a:solidFill>
            <a:srgbClr val="E5F0D0"/>
          </a:solidFill>
          <a:ex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89382"/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답변 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2.</a:t>
            </a:r>
          </a:p>
          <a:p>
            <a:pPr algn="l" defTabSz="789382"/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‘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건강보험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국민연금 완납증명서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는 왜 제출하나요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0691507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white">
          <a:xfrm>
            <a:off x="1547664" y="1853303"/>
            <a:ext cx="20882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eaLnBrk="1" latinLnBrk="1" hangingPunct="1"/>
            <a:r>
              <a:rPr lang="ko-KR" altLang="en-US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질문 </a:t>
            </a:r>
            <a:r>
              <a:rPr lang="en-US" altLang="ko-KR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3.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265" y="2776236"/>
            <a:ext cx="9143471" cy="1200706"/>
          </a:xfrm>
          <a:prstGeom prst="rect">
            <a:avLst/>
          </a:prstGeom>
          <a:solidFill>
            <a:srgbClr val="E7F4FF"/>
          </a:solidFill>
          <a:extLst/>
        </p:spPr>
        <p:txBody>
          <a:bodyPr anchor="ctr">
            <a:normAutofit/>
          </a:bodyPr>
          <a:lstStyle/>
          <a:p>
            <a:pPr defTabSz="789382"/>
            <a:r>
              <a:rPr lang="en-US" altLang="ko-KR" sz="2400" b="1" dirty="0">
                <a:solidFill>
                  <a:srgbClr val="005CAA"/>
                </a:solidFill>
                <a:latin typeface="+mn-ea"/>
                <a:ea typeface="+mn-ea"/>
              </a:rPr>
              <a:t>‘</a:t>
            </a:r>
            <a:r>
              <a:rPr lang="ko-KR" altLang="en-US" sz="2400" b="1" dirty="0">
                <a:solidFill>
                  <a:srgbClr val="005CAA"/>
                </a:solidFill>
                <a:latin typeface="+mn-ea"/>
                <a:ea typeface="+mn-ea"/>
              </a:rPr>
              <a:t>건강보험</a:t>
            </a:r>
            <a:r>
              <a:rPr lang="en-US" altLang="ko-KR" sz="2400" b="1" dirty="0">
                <a:solidFill>
                  <a:srgbClr val="005CAA"/>
                </a:solidFill>
                <a:latin typeface="+mn-ea"/>
                <a:ea typeface="+mn-ea"/>
              </a:rPr>
              <a:t>, </a:t>
            </a:r>
            <a:r>
              <a:rPr lang="ko-KR" altLang="en-US" sz="2400" b="1" dirty="0">
                <a:solidFill>
                  <a:srgbClr val="005CAA"/>
                </a:solidFill>
                <a:latin typeface="+mn-ea"/>
                <a:ea typeface="+mn-ea"/>
              </a:rPr>
              <a:t>국민연금 완납증명서</a:t>
            </a:r>
            <a:r>
              <a:rPr lang="en-US" altLang="ko-KR" sz="2400" b="1" dirty="0">
                <a:solidFill>
                  <a:srgbClr val="005CAA"/>
                </a:solidFill>
                <a:latin typeface="+mn-ea"/>
                <a:ea typeface="+mn-ea"/>
              </a:rPr>
              <a:t>’</a:t>
            </a:r>
            <a:r>
              <a:rPr lang="ko-KR" altLang="en-US" sz="2400" b="1" dirty="0">
                <a:solidFill>
                  <a:srgbClr val="005CAA"/>
                </a:solidFill>
                <a:latin typeface="+mn-ea"/>
                <a:ea typeface="+mn-ea"/>
              </a:rPr>
              <a:t>는 어떻게 발급받나요</a:t>
            </a:r>
            <a:r>
              <a:rPr lang="en-US" altLang="ko-KR" sz="2400" b="1" dirty="0">
                <a:solidFill>
                  <a:srgbClr val="005CAA"/>
                </a:solidFill>
                <a:latin typeface="+mn-ea"/>
                <a:ea typeface="+mn-ea"/>
              </a:rPr>
              <a:t>?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white">
          <a:xfrm>
            <a:off x="6551736" y="6354530"/>
            <a:ext cx="2134588" cy="36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algn="r" eaLnBrk="1" latinLnBrk="1" hangingPunct="1"/>
            <a:r>
              <a:rPr lang="en-US" altLang="ko-KR" sz="1401" dirty="0">
                <a:solidFill>
                  <a:srgbClr val="000000"/>
                </a:solidFill>
                <a:latin typeface="맑은 고딕" panose="020B0503020000020004" pitchFamily="50" charset="-127"/>
                <a:sym typeface="Wingdings" panose="05000000000000000000" pitchFamily="2" charset="2"/>
              </a:rPr>
              <a:t>1</a:t>
            </a: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528884"/>
            <a:ext cx="2233059" cy="211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D16E9A1-EC75-4383-8DF2-8F85D97D4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34862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01205DA5-02B3-4D8C-BDFA-C5168B6D36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8ED5E407-7F53-4FEF-90EF-D0BE465DC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58943"/>
            <a:ext cx="885601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latinLnBrk="0"/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방법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1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 </a:t>
            </a:r>
          </a:p>
          <a:p>
            <a:pPr lvl="0" latinLnBrk="0"/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     국민건강보험 홈페이지에서 공인인증서를 이용하여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     ‘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본인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’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의 완납여부 증명서를 발급받을 수 있습니다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 </a:t>
            </a:r>
          </a:p>
          <a:p>
            <a:pPr lvl="0" latinLnBrk="0"/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  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국민건강보험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-&gt;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전체보기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-&gt;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민원신청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-&gt;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개인민원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-&gt;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보험료 납부 확인서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/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/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  <a:cs typeface="함초롬바탕" panose="02030604000101010101" pitchFamily="18" charset="-127"/>
            </a:endParaRPr>
          </a:p>
          <a:p>
            <a:pPr lvl="0" latinLnBrk="0"/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방법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2.</a:t>
            </a:r>
          </a:p>
          <a:p>
            <a:pPr lvl="0" latinLnBrk="0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      1577-1000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으로 전화 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,</a:t>
            </a:r>
          </a:p>
          <a:p>
            <a:pPr lvl="0" latinLnBrk="0"/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        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팩스민원신청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(</a:t>
            </a:r>
            <a:r>
              <a:rPr lang="ko-KR" altLang="en-US" sz="1600" dirty="0" err="1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운영부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팩스번호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: 032-760-3472)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을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합니다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</a:rPr>
              <a:t>. </a:t>
            </a: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15EDCD4-BA8C-42F3-9569-5E195CEED6D7}"/>
              </a:ext>
            </a:extLst>
          </p:cNvPr>
          <p:cNvSpPr txBox="1">
            <a:spLocks noChangeArrowheads="1"/>
          </p:cNvSpPr>
          <p:nvPr/>
        </p:nvSpPr>
        <p:spPr bwMode="white">
          <a:xfrm>
            <a:off x="0" y="336621"/>
            <a:ext cx="9143471" cy="860131"/>
          </a:xfrm>
          <a:prstGeom prst="rect">
            <a:avLst/>
          </a:prstGeom>
          <a:solidFill>
            <a:srgbClr val="E5F0D0"/>
          </a:solidFill>
          <a:ex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789382"/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  답변 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3.</a:t>
            </a:r>
          </a:p>
          <a:p>
            <a:pPr algn="l" defTabSz="789382"/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‘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건강보험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국민연금 완납증명서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’</a:t>
            </a:r>
            <a:r>
              <a:rPr lang="ko-KR" altLang="en-US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는 어떻게 발급받나요</a:t>
            </a:r>
            <a:r>
              <a:rPr lang="en-US" altLang="ko-KR" sz="2400" b="1" dirty="0">
                <a:solidFill>
                  <a:srgbClr val="73962E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8507896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white">
          <a:xfrm>
            <a:off x="1547664" y="1853303"/>
            <a:ext cx="208823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eaLnBrk="1" latinLnBrk="1" hangingPunct="1"/>
            <a:r>
              <a:rPr lang="ko-KR" altLang="en-US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질문 </a:t>
            </a:r>
            <a:r>
              <a:rPr lang="en-US" altLang="ko-KR" sz="4400" b="1" dirty="0">
                <a:solidFill>
                  <a:srgbClr val="005CAA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함초롬바탕" panose="02030604000101010101" pitchFamily="18" charset="-127"/>
                <a:sym typeface="Wingdings" panose="05000000000000000000" pitchFamily="2" charset="2"/>
              </a:rPr>
              <a:t>4.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ctrTitle" idx="4294967295"/>
          </p:nvPr>
        </p:nvSpPr>
        <p:spPr bwMode="white">
          <a:xfrm>
            <a:off x="265" y="2776236"/>
            <a:ext cx="9143471" cy="1200706"/>
          </a:xfrm>
          <a:prstGeom prst="rect">
            <a:avLst/>
          </a:prstGeom>
          <a:solidFill>
            <a:srgbClr val="E7F4FF"/>
          </a:solidFill>
          <a:extLst/>
        </p:spPr>
        <p:txBody>
          <a:bodyPr anchor="ctr">
            <a:normAutofit/>
          </a:bodyPr>
          <a:lstStyle/>
          <a:p>
            <a:pPr defTabSz="789382"/>
            <a:r>
              <a:rPr lang="en-US" altLang="ko-KR" sz="2800" b="1" dirty="0">
                <a:solidFill>
                  <a:srgbClr val="005CAA"/>
                </a:solidFill>
                <a:latin typeface="+mn-ea"/>
              </a:rPr>
              <a:t>‘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</a:rPr>
              <a:t>예산 내역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</a:rPr>
              <a:t>’</a:t>
            </a:r>
            <a:r>
              <a:rPr lang="ko-KR" altLang="en-US" sz="2800" b="1" dirty="0">
                <a:solidFill>
                  <a:srgbClr val="005CAA"/>
                </a:solidFill>
                <a:latin typeface="+mn-ea"/>
              </a:rPr>
              <a:t>은 어떻게 작성하나요</a:t>
            </a:r>
            <a:r>
              <a:rPr lang="en-US" altLang="ko-KR" sz="2800" b="1" dirty="0">
                <a:solidFill>
                  <a:srgbClr val="005CAA"/>
                </a:solidFill>
                <a:latin typeface="+mn-ea"/>
              </a:rPr>
              <a:t>?</a:t>
            </a:r>
            <a:endParaRPr lang="en-US" altLang="ko-KR" sz="2800" b="1" dirty="0">
              <a:solidFill>
                <a:srgbClr val="005CAA"/>
              </a:solidFill>
              <a:latin typeface="+mn-ea"/>
              <a:ea typeface="+mn-ea"/>
            </a:endParaRP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white">
          <a:xfrm>
            <a:off x="6551736" y="6354530"/>
            <a:ext cx="2134588" cy="366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1pPr>
            <a:lvl2pPr marL="9890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2pPr>
            <a:lvl3pPr marL="15287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3pPr>
            <a:lvl4pPr marL="206851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4pPr>
            <a:lvl5pPr marL="2608263" indent="-449263" defTabSz="788988"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5pPr>
            <a:lvl6pPr marL="30654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6pPr>
            <a:lvl7pPr marL="35226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7pPr>
            <a:lvl8pPr marL="39798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8pPr>
            <a:lvl9pPr marL="4437063" indent="-449263" defTabSz="788988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defRPr>
            </a:lvl9pPr>
          </a:lstStyle>
          <a:p>
            <a:pPr algn="r" eaLnBrk="1" latinLnBrk="1" hangingPunct="1"/>
            <a:r>
              <a:rPr lang="en-US" altLang="ko-KR" sz="1401" dirty="0">
                <a:solidFill>
                  <a:srgbClr val="000000"/>
                </a:solidFill>
                <a:latin typeface="맑은 고딕" panose="020B0503020000020004" pitchFamily="50" charset="-127"/>
                <a:sym typeface="Wingdings" panose="05000000000000000000" pitchFamily="2" charset="2"/>
              </a:rPr>
              <a:t>1</a:t>
            </a:r>
          </a:p>
        </p:txBody>
      </p:sp>
      <p:pic>
        <p:nvPicPr>
          <p:cNvPr id="2054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528884"/>
            <a:ext cx="2233059" cy="211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0D16E9A1-EC75-4383-8DF2-8F85D97D4D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135" y="6093296"/>
            <a:ext cx="641099" cy="544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97109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4349</TotalTime>
  <Words>1226</Words>
  <Application>Microsoft Office PowerPoint</Application>
  <PresentationFormat>화면 슬라이드 쇼(4:3)</PresentationFormat>
  <Paragraphs>144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5" baseType="lpstr">
      <vt:lpstr>맑은 고딕</vt:lpstr>
      <vt:lpstr>한양중고딕</vt:lpstr>
      <vt:lpstr>함초롬돋움</vt:lpstr>
      <vt:lpstr>함초롬바탕</vt:lpstr>
      <vt:lpstr>Arial</vt:lpstr>
      <vt:lpstr>Wingdings</vt:lpstr>
      <vt:lpstr>Office 테마</vt:lpstr>
      <vt:lpstr>PowerPoint 프레젠테이션</vt:lpstr>
      <vt:lpstr>목록</vt:lpstr>
      <vt:lpstr>‘고유번호증’은 안되나요?</vt:lpstr>
      <vt:lpstr>PowerPoint 프레젠테이션</vt:lpstr>
      <vt:lpstr>‘건강보험, 국민연금 완납증명서’는 왜 제출하나요?</vt:lpstr>
      <vt:lpstr>PowerPoint 프레젠테이션</vt:lpstr>
      <vt:lpstr>‘건강보험, 국민연금 완납증명서’는 어떻게 발급받나요?</vt:lpstr>
      <vt:lpstr>PowerPoint 프레젠테이션</vt:lpstr>
      <vt:lpstr>‘예산 내역’은 어떻게 작성하나요?</vt:lpstr>
      <vt:lpstr>PowerPoint 프레젠테이션</vt:lpstr>
      <vt:lpstr>‘강사료’는 어떻게 정하나요?</vt:lpstr>
      <vt:lpstr>PowerPoint 프레젠테이션</vt:lpstr>
      <vt:lpstr>‘중복 지원’이 가능한가요?</vt:lpstr>
      <vt:lpstr>PowerPoint 프레젠테이션</vt:lpstr>
      <vt:lpstr>‘등교수업형 / 원격수업형’ 2가지 종류의  프로그램 운영안과 견적서를 반드시 준비해야하나요?</vt:lpstr>
      <vt:lpstr>PowerPoint 프레젠테이션</vt:lpstr>
      <vt:lpstr>‘프로그램 운영안’을 변경하여 운영하는 경우가 있나요?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OhSangEun</dc:creator>
  <cp:lastModifiedBy>user</cp:lastModifiedBy>
  <cp:revision>1177</cp:revision>
  <cp:lastPrinted>2022-01-11T06:50:22Z</cp:lastPrinted>
  <dcterms:created xsi:type="dcterms:W3CDTF">2012-01-31T05:06:35Z</dcterms:created>
  <dcterms:modified xsi:type="dcterms:W3CDTF">2022-01-14T01:10:14Z</dcterms:modified>
</cp:coreProperties>
</file>